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7"/>
  </p:notesMasterIdLst>
  <p:sldIdLst>
    <p:sldId id="547" r:id="rId2"/>
    <p:sldId id="548" r:id="rId3"/>
    <p:sldId id="550" r:id="rId4"/>
    <p:sldId id="546" r:id="rId5"/>
    <p:sldId id="551" r:id="rId6"/>
    <p:sldId id="586" r:id="rId7"/>
    <p:sldId id="552" r:id="rId8"/>
    <p:sldId id="553" r:id="rId9"/>
    <p:sldId id="428" r:id="rId10"/>
    <p:sldId id="562" r:id="rId11"/>
    <p:sldId id="556" r:id="rId12"/>
    <p:sldId id="557" r:id="rId13"/>
    <p:sldId id="558" r:id="rId14"/>
    <p:sldId id="559" r:id="rId15"/>
    <p:sldId id="560" r:id="rId16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00"/>
    <a:srgbClr val="66FFFF"/>
    <a:srgbClr val="FFFF99"/>
    <a:srgbClr val="FFCCFF"/>
    <a:srgbClr val="007033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1" d="100"/>
        <a:sy n="71" d="100"/>
      </p:scale>
      <p:origin x="0" y="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E7712-A7B1-4409-8B80-70B19DB42DA1}" type="datetimeFigureOut">
              <a:rPr lang="fr-FR" smtClean="0"/>
              <a:pPr/>
              <a:t>11/10/2018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58887-1CD2-48AE-979F-EDBDE21965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87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58887-1CD2-48AE-979F-EDBDE2196562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912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58887-1CD2-48AE-979F-EDBDE2196562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512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58887-1CD2-48AE-979F-EDBDE2196562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715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58887-1CD2-48AE-979F-EDBDE2196562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75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58887-1CD2-48AE-979F-EDBDE2196562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97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37546-AD9C-461C-92F4-BDC672A54D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92C4F-2806-4E46-829D-AF72536B1F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02B88-8D4B-4F28-B4CB-66493DB180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BBC1-C935-4937-B742-0446F432EB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87656-B6E0-4535-A414-A695B90629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2BC8D-11E9-43AB-8237-675D02CCC0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245DB-EDE1-4ECE-93F2-D6361B6346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C18E8-E728-437D-94FE-7A67BF01BB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E4BB7-A8CD-41E4-98B3-15AAAB5935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F9E42-B398-4C8F-96CF-9711175E45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C588A-D3B8-439D-8174-EB1C40D81C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F126F-787A-42F9-8EED-8B504571EE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71F12-F17D-427C-B0BD-DA7DFB277B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18124E2-2488-4E87-ACB5-50ACFD9B73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51520" y="4759404"/>
            <a:ext cx="8604448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2400" dirty="0"/>
              <a:t>On distingue deux échelles :</a:t>
            </a:r>
          </a:p>
          <a:p>
            <a:pPr marL="271463" indent="-271463"/>
            <a:r>
              <a:rPr lang="fr-FR" sz="2400" dirty="0"/>
              <a:t>● </a:t>
            </a:r>
            <a:r>
              <a:rPr lang="fr-FR" sz="2400" dirty="0">
                <a:solidFill>
                  <a:srgbClr val="FF0000"/>
                </a:solidFill>
              </a:rPr>
              <a:t>L’échelle des masses des atomes exprimées en unité de masse atomique (</a:t>
            </a:r>
            <a:r>
              <a:rPr lang="fr-FR" sz="2400" dirty="0" err="1">
                <a:solidFill>
                  <a:srgbClr val="FF0000"/>
                </a:solidFill>
              </a:rPr>
              <a:t>u.m.a</a:t>
            </a:r>
            <a:r>
              <a:rPr lang="fr-FR" sz="2400" dirty="0">
                <a:solidFill>
                  <a:srgbClr val="FF0000"/>
                </a:solidFill>
              </a:rPr>
              <a:t>)</a:t>
            </a:r>
          </a:p>
          <a:p>
            <a:pPr marL="271463" indent="-271463"/>
            <a:r>
              <a:rPr lang="fr-FR" sz="2400" dirty="0"/>
              <a:t>● </a:t>
            </a:r>
            <a:r>
              <a:rPr lang="fr-FR" sz="2400" dirty="0">
                <a:solidFill>
                  <a:srgbClr val="0033CC"/>
                </a:solidFill>
              </a:rPr>
              <a:t>L’échelle des masses molaires atomiques exprimées en grammes.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9552" y="260648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Quantité de matière et Masse atomique d’un élément</a:t>
            </a:r>
            <a:endParaRPr lang="fr-FR" sz="2400" b="1" dirty="0">
              <a:solidFill>
                <a:srgbClr val="FF0000"/>
              </a:solidFill>
              <a:latin typeface="Arial 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9552" y="764704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La quantité de matière est une grandeur fondamentale pour le chimiste.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1520" y="3356992"/>
            <a:ext cx="8604448" cy="12618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400" dirty="0"/>
              <a:t>On appelle </a:t>
            </a:r>
            <a:r>
              <a:rPr lang="fr-FR" sz="2400" dirty="0">
                <a:solidFill>
                  <a:srgbClr val="FF0000"/>
                </a:solidFill>
              </a:rPr>
              <a:t>masse </a:t>
            </a:r>
            <a:r>
              <a:rPr lang="fr-FR" sz="2400" dirty="0" smtClean="0">
                <a:solidFill>
                  <a:srgbClr val="FF0000"/>
                </a:solidFill>
              </a:rPr>
              <a:t>molaire atomique </a:t>
            </a:r>
            <a:r>
              <a:rPr lang="fr-FR" sz="2400" dirty="0"/>
              <a:t>la masse d’un </a:t>
            </a:r>
            <a:r>
              <a:rPr lang="fr-FR" sz="2400" dirty="0" smtClean="0"/>
              <a:t>atome </a:t>
            </a:r>
            <a:r>
              <a:rPr lang="fr-FR" sz="2800" b="1" dirty="0" smtClean="0">
                <a:solidFill>
                  <a:srgbClr val="FF0000"/>
                </a:solidFill>
              </a:rPr>
              <a:t>X</a:t>
            </a:r>
            <a:r>
              <a:rPr lang="fr-FR" sz="2400" dirty="0" smtClean="0"/>
              <a:t>, </a:t>
            </a:r>
            <a:r>
              <a:rPr lang="fr-FR" sz="2400" dirty="0"/>
              <a:t>la masse d'une mole d'atomes </a:t>
            </a:r>
            <a:r>
              <a:rPr lang="fr-FR" sz="2400" dirty="0" smtClean="0"/>
              <a:t>, </a:t>
            </a:r>
            <a:r>
              <a:rPr lang="fr-FR" sz="2400" dirty="0"/>
              <a:t>exprimée en </a:t>
            </a:r>
            <a:r>
              <a:rPr lang="fr-FR" sz="2400" dirty="0">
                <a:solidFill>
                  <a:srgbClr val="FF0000"/>
                </a:solidFill>
              </a:rPr>
              <a:t>g/mol</a:t>
            </a:r>
            <a:r>
              <a:rPr lang="fr-FR" sz="2400" dirty="0"/>
              <a:t>, soit la </a:t>
            </a:r>
            <a:r>
              <a:rPr lang="fr-FR" sz="2400" dirty="0">
                <a:solidFill>
                  <a:srgbClr val="FF0000"/>
                </a:solidFill>
              </a:rPr>
              <a:t>masse de </a:t>
            </a:r>
            <a:r>
              <a:rPr lang="fr-FR" sz="2400" b="1" dirty="0">
                <a:solidFill>
                  <a:srgbClr val="FF0000"/>
                </a:solidFill>
              </a:rPr>
              <a:t>N</a:t>
            </a:r>
            <a:r>
              <a:rPr lang="fr-FR" sz="2400" b="1" baseline="-25000" dirty="0">
                <a:solidFill>
                  <a:srgbClr val="FF0000"/>
                </a:solidFill>
              </a:rPr>
              <a:t>A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atomes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grpSp>
        <p:nvGrpSpPr>
          <p:cNvPr id="9" name="Groupe 8"/>
          <p:cNvGrpSpPr/>
          <p:nvPr/>
        </p:nvGrpSpPr>
        <p:grpSpPr>
          <a:xfrm>
            <a:off x="8316416" y="44624"/>
            <a:ext cx="671974" cy="428625"/>
            <a:chOff x="8316416" y="44624"/>
            <a:chExt cx="671974" cy="428625"/>
          </a:xfrm>
        </p:grpSpPr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4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8316416" y="4584551"/>
            <a:ext cx="671974" cy="428625"/>
            <a:chOff x="8316416" y="44624"/>
            <a:chExt cx="671974" cy="428625"/>
          </a:xfrm>
        </p:grpSpPr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5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39552" y="1556792"/>
            <a:ext cx="7920880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L'unité </a:t>
            </a:r>
            <a:r>
              <a:rPr lang="fr-FR" sz="2400" dirty="0"/>
              <a:t>de cette grandeur chimique est la mole (mol). Une </a:t>
            </a:r>
            <a:r>
              <a:rPr lang="fr-FR" sz="2400" b="1" dirty="0">
                <a:solidFill>
                  <a:srgbClr val="FF0000"/>
                </a:solidFill>
              </a:rPr>
              <a:t>mole de particules </a:t>
            </a:r>
            <a:r>
              <a:rPr lang="fr-FR" sz="2400" dirty="0"/>
              <a:t>(atome, ion, molécule... etc...) </a:t>
            </a:r>
            <a:r>
              <a:rPr lang="fr-FR" sz="2400" dirty="0" smtClean="0"/>
              <a:t>correspond </a:t>
            </a:r>
            <a:r>
              <a:rPr lang="fr-FR" sz="2400" dirty="0"/>
              <a:t>à </a:t>
            </a:r>
            <a:r>
              <a:rPr lang="fr-FR" sz="2400" b="1" dirty="0">
                <a:solidFill>
                  <a:srgbClr val="FF0000"/>
                </a:solidFill>
              </a:rPr>
              <a:t>N</a:t>
            </a:r>
            <a:r>
              <a:rPr lang="fr-FR" sz="2400" b="1" baseline="-25000" dirty="0">
                <a:solidFill>
                  <a:srgbClr val="FF0000"/>
                </a:solidFill>
              </a:rPr>
              <a:t>A</a:t>
            </a:r>
            <a:r>
              <a:rPr lang="fr-FR" sz="2400" b="1" dirty="0">
                <a:solidFill>
                  <a:srgbClr val="FF0000"/>
                </a:solidFill>
              </a:rPr>
              <a:t> particules</a:t>
            </a:r>
            <a:r>
              <a:rPr lang="fr-FR" sz="2400" dirty="0"/>
              <a:t>.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99992" y="2402885"/>
            <a:ext cx="4176464" cy="954107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N</a:t>
            </a:r>
            <a:r>
              <a:rPr lang="fr-FR" sz="2800" b="1" baseline="-25000" dirty="0">
                <a:solidFill>
                  <a:srgbClr val="FF0000"/>
                </a:solidFill>
              </a:rPr>
              <a:t>A </a:t>
            </a: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6,02. 10</a:t>
            </a:r>
            <a:r>
              <a:rPr lang="fr-FR" sz="2800" baseline="30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mole</a:t>
            </a:r>
            <a:r>
              <a:rPr lang="fr-FR" sz="2800" baseline="30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= nombre d’Avogadro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5336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1331988" y="2708920"/>
            <a:ext cx="5976316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4800" dirty="0" smtClean="0">
                <a:solidFill>
                  <a:srgbClr val="FF3300"/>
                </a:solidFill>
                <a:latin typeface="Times New Roman" pitchFamily="18" charset="0"/>
              </a:rPr>
              <a:t>Exercices d’application</a:t>
            </a:r>
            <a:endParaRPr lang="fr-FR" sz="4800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4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0" y="77723"/>
            <a:ext cx="4879734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Ex. 1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Compléter le tableau suivant :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467544" y="569183"/>
          <a:ext cx="8136905" cy="6172185"/>
        </p:xfrm>
        <a:graphic>
          <a:graphicData uri="http://schemas.openxmlformats.org/drawingml/2006/table">
            <a:tbl>
              <a:tblPr/>
              <a:tblGrid>
                <a:gridCol w="1577563"/>
                <a:gridCol w="1933307"/>
                <a:gridCol w="1541649"/>
                <a:gridCol w="1542737"/>
                <a:gridCol w="1541649"/>
              </a:tblGrid>
              <a:tr h="9296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Nom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Symbole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Nombre de protons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Nombre de neutrons</a:t>
                      </a:r>
                      <a:endParaRPr lang="fr-FR" sz="2200" b="1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Nombre d’électrons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655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Fluor</a:t>
                      </a:r>
                      <a:endParaRPr lang="fr-FR" sz="20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4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Xénon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4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00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2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Etain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4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00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endParaRPr lang="fr-FR" sz="2000" dirty="0">
                        <a:solidFill>
                          <a:srgbClr val="00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Oxygène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4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00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endParaRPr lang="fr-FR" sz="2000" dirty="0">
                        <a:solidFill>
                          <a:srgbClr val="00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33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148309"/>
              </p:ext>
            </p:extLst>
          </p:nvPr>
        </p:nvGraphicFramePr>
        <p:xfrm>
          <a:off x="2621496" y="1598200"/>
          <a:ext cx="804664" cy="83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42" name="Équation" r:id="rId4" imgW="228600" imgH="241300" progId="">
                  <p:embed/>
                </p:oleObj>
              </mc:Choice>
              <mc:Fallback>
                <p:oleObj name="Équation" r:id="rId4" imgW="228600" imgH="241300" progId="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1496" y="1598200"/>
                        <a:ext cx="804664" cy="83819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495017"/>
              </p:ext>
            </p:extLst>
          </p:nvPr>
        </p:nvGraphicFramePr>
        <p:xfrm>
          <a:off x="2474386" y="2484819"/>
          <a:ext cx="1098884" cy="886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43" name="Équation" r:id="rId6" imgW="304668" imgH="241195" progId="">
                  <p:embed/>
                </p:oleObj>
              </mc:Choice>
              <mc:Fallback>
                <p:oleObj name="Équation" r:id="rId6" imgW="304668" imgH="241195" progId="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386" y="2484819"/>
                        <a:ext cx="1098884" cy="88619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728718"/>
              </p:ext>
            </p:extLst>
          </p:nvPr>
        </p:nvGraphicFramePr>
        <p:xfrm>
          <a:off x="2353954" y="3520315"/>
          <a:ext cx="1339748" cy="8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44" name="Équation" r:id="rId8" imgW="368300" imgH="241300" progId="">
                  <p:embed/>
                </p:oleObj>
              </mc:Choice>
              <mc:Fallback>
                <p:oleObj name="Équation" r:id="rId8" imgW="368300" imgH="241300" progId="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954" y="3520315"/>
                        <a:ext cx="1339748" cy="8588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266060"/>
              </p:ext>
            </p:extLst>
          </p:nvPr>
        </p:nvGraphicFramePr>
        <p:xfrm>
          <a:off x="2219739" y="4595152"/>
          <a:ext cx="160817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45" name="Équation" r:id="rId10" imgW="545626" imgH="253780" progId="">
                  <p:embed/>
                </p:oleObj>
              </mc:Choice>
              <mc:Fallback>
                <p:oleObj name="Équation" r:id="rId10" imgW="545626" imgH="253780" progId="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739" y="4595152"/>
                        <a:ext cx="1608179" cy="93610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236742"/>
              </p:ext>
            </p:extLst>
          </p:nvPr>
        </p:nvGraphicFramePr>
        <p:xfrm>
          <a:off x="2195736" y="5702656"/>
          <a:ext cx="1656184" cy="90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46" name="Équation" r:id="rId12" imgW="457002" imgH="253890" progId="">
                  <p:embed/>
                </p:oleObj>
              </mc:Choice>
              <mc:Fallback>
                <p:oleObj name="Équation" r:id="rId12" imgW="457002" imgH="253890" progId="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702656"/>
                        <a:ext cx="1656184" cy="90872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4303850" y="1765935"/>
            <a:ext cx="34015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5555060" y="1817617"/>
            <a:ext cx="132119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 – 9 = 10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7624625" y="1786840"/>
            <a:ext cx="34015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4283968" y="2744430"/>
            <a:ext cx="4956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5610480" y="2796112"/>
            <a:ext cx="1393330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54 –26 = 28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604743" y="2765335"/>
            <a:ext cx="4956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4283968" y="3752542"/>
            <a:ext cx="49564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54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5511398" y="3804224"/>
            <a:ext cx="1580882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129 – 54 = 75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604743" y="3773447"/>
            <a:ext cx="49564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54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4283968" y="4904670"/>
            <a:ext cx="4956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50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5511398" y="4956352"/>
            <a:ext cx="1580882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115 – 50 = 65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7121222" y="4925575"/>
            <a:ext cx="1555234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50  - 2 = 48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4519874" y="5963304"/>
            <a:ext cx="340158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5508104" y="6014986"/>
            <a:ext cx="1321196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18 – 8 = 10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7020272" y="5984209"/>
            <a:ext cx="1459054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8  + 2 = 10</a:t>
            </a:r>
            <a:endParaRPr lang="fr-FR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0" y="44624"/>
            <a:ext cx="5035225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Ex. 2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Compléter le tableau suivant :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467544" y="569180"/>
          <a:ext cx="7200799" cy="5755754"/>
        </p:xfrm>
        <a:graphic>
          <a:graphicData uri="http://schemas.openxmlformats.org/drawingml/2006/table">
            <a:tbl>
              <a:tblPr/>
              <a:tblGrid>
                <a:gridCol w="2292446"/>
                <a:gridCol w="1739098"/>
                <a:gridCol w="1660047"/>
                <a:gridCol w="1509208"/>
              </a:tblGrid>
              <a:tr h="1059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Symbole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Nombre de protons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Nombre de neutrons</a:t>
                      </a:r>
                      <a:endParaRPr lang="fr-FR" sz="2200" b="1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Nombre d’électrons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endParaRPr lang="fr-FR" sz="2000" dirty="0">
                        <a:solidFill>
                          <a:srgbClr val="00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453887" y="378618"/>
            <a:ext cx="9426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24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684213" y="1727200"/>
          <a:ext cx="1655762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10" name="Équation" r:id="rId4" imgW="457002" imgH="253890" progId="">
                  <p:embed/>
                </p:oleObj>
              </mc:Choice>
              <mc:Fallback>
                <p:oleObj name="Équation" r:id="rId4" imgW="457002" imgH="253890" progId="">
                  <p:embed/>
                  <p:pic>
                    <p:nvPicPr>
                      <p:cNvPr id="0" name="Picture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727200"/>
                        <a:ext cx="1655762" cy="9096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2863690" y="1845405"/>
            <a:ext cx="49564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4563410" y="1897087"/>
            <a:ext cx="139333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2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54 –26 = 28</a:t>
            </a:r>
            <a:endParaRPr lang="fr-FR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6668639" y="1897087"/>
            <a:ext cx="444352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843808" y="3378478"/>
            <a:ext cx="4956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4618830" y="3430160"/>
            <a:ext cx="1393330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56 –26 = 30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257126" y="3430160"/>
            <a:ext cx="1329210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fr-FR" sz="20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6  - 2 = 24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2843808" y="4386590"/>
            <a:ext cx="49564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4519748" y="4438272"/>
            <a:ext cx="1451038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57 – 26 = 31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6257126" y="4438272"/>
            <a:ext cx="132921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fr-FR" sz="20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6  - 3 = 23</a:t>
            </a:r>
            <a:endParaRPr lang="fr-FR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2843808" y="5538718"/>
            <a:ext cx="4956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4519748" y="5590399"/>
            <a:ext cx="1451038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2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58 – 26 = 32</a:t>
            </a:r>
            <a:endParaRPr lang="fr-FR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6671718" y="5662408"/>
            <a:ext cx="502061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fr-FR" sz="20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6 </a:t>
            </a:r>
            <a:endParaRPr lang="fr-FR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0535" name="Object 3"/>
          <p:cNvGraphicFramePr>
            <a:graphicFrameLocks noChangeAspect="1"/>
          </p:cNvGraphicFramePr>
          <p:nvPr/>
        </p:nvGraphicFramePr>
        <p:xfrm>
          <a:off x="539552" y="2951410"/>
          <a:ext cx="188595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11" name="Équation" r:id="rId6" imgW="520474" imgH="253890" progId="">
                  <p:embed/>
                </p:oleObj>
              </mc:Choice>
              <mc:Fallback>
                <p:oleObj name="Équation" r:id="rId6" imgW="520474" imgH="253890" progId="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51410"/>
                        <a:ext cx="1885950" cy="9096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6" name="Object 3"/>
          <p:cNvGraphicFramePr>
            <a:graphicFrameLocks noChangeAspect="1"/>
          </p:cNvGraphicFramePr>
          <p:nvPr/>
        </p:nvGraphicFramePr>
        <p:xfrm>
          <a:off x="539552" y="4247555"/>
          <a:ext cx="1885950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12" name="Équation" r:id="rId8" imgW="520474" imgH="253890" progId="">
                  <p:embed/>
                </p:oleObj>
              </mc:Choice>
              <mc:Fallback>
                <p:oleObj name="Équation" r:id="rId8" imgW="520474" imgH="253890" progId="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247555"/>
                        <a:ext cx="1885950" cy="9096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7" name="Object 3"/>
          <p:cNvGraphicFramePr>
            <a:graphicFrameLocks noChangeAspect="1"/>
          </p:cNvGraphicFramePr>
          <p:nvPr/>
        </p:nvGraphicFramePr>
        <p:xfrm>
          <a:off x="654050" y="5399682"/>
          <a:ext cx="1655763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13" name="Équation" r:id="rId10" imgW="457002" imgH="253890" progId="">
                  <p:embed/>
                </p:oleObj>
              </mc:Choice>
              <mc:Fallback>
                <p:oleObj name="Équation" r:id="rId10" imgW="457002" imgH="253890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5399682"/>
                        <a:ext cx="1655763" cy="9096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992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1" y="55077"/>
            <a:ext cx="9143999" cy="378565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400" b="1" dirty="0" smtClean="0"/>
              <a:t>Ex 3: </a:t>
            </a:r>
            <a:r>
              <a:rPr lang="fr-FR" sz="2400" dirty="0" smtClean="0"/>
              <a:t>Le potassium (Z=19) existe sous forme de trois isotopes : </a:t>
            </a:r>
            <a:r>
              <a:rPr lang="fr-FR" sz="3600" b="1" baseline="30000" dirty="0" smtClean="0"/>
              <a:t>39</a:t>
            </a:r>
            <a:r>
              <a:rPr lang="fr-FR" sz="3200" b="1" dirty="0" smtClean="0">
                <a:solidFill>
                  <a:srgbClr val="FF0000"/>
                </a:solidFill>
              </a:rPr>
              <a:t>K, </a:t>
            </a:r>
            <a:r>
              <a:rPr lang="fr-FR" sz="3600" b="1" baseline="30000" dirty="0" smtClean="0"/>
              <a:t>40</a:t>
            </a:r>
            <a:r>
              <a:rPr lang="fr-FR" sz="3200" b="1" dirty="0" smtClean="0">
                <a:solidFill>
                  <a:srgbClr val="FF0000"/>
                </a:solidFill>
              </a:rPr>
              <a:t>K, </a:t>
            </a:r>
            <a:r>
              <a:rPr lang="fr-FR" sz="3600" b="1" baseline="30000" dirty="0" smtClean="0"/>
              <a:t>41</a:t>
            </a:r>
            <a:r>
              <a:rPr lang="fr-FR" sz="3200" b="1" dirty="0" smtClean="0">
                <a:solidFill>
                  <a:srgbClr val="FF0000"/>
                </a:solidFill>
              </a:rPr>
              <a:t>K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dont les masses atomiques respectives sont :</a:t>
            </a:r>
          </a:p>
          <a:p>
            <a:pPr algn="ctr"/>
            <a:r>
              <a:rPr lang="fr-FR" sz="2400" dirty="0" smtClean="0"/>
              <a:t> </a:t>
            </a:r>
            <a:r>
              <a:rPr lang="fr-FR" sz="2400" u="sng" dirty="0" smtClean="0"/>
              <a:t>38,9637 </a:t>
            </a:r>
            <a:r>
              <a:rPr lang="fr-FR" sz="2400" dirty="0" smtClean="0"/>
              <a:t>; </a:t>
            </a:r>
            <a:r>
              <a:rPr lang="fr-FR" sz="2400" u="sng" dirty="0" smtClean="0"/>
              <a:t>39,9640 </a:t>
            </a:r>
            <a:r>
              <a:rPr lang="fr-FR" sz="2400" dirty="0" smtClean="0"/>
              <a:t>; </a:t>
            </a:r>
            <a:r>
              <a:rPr lang="fr-FR" sz="2400" u="sng" dirty="0" smtClean="0"/>
              <a:t>40,9618</a:t>
            </a:r>
            <a:r>
              <a:rPr lang="fr-FR" sz="2400" dirty="0" smtClean="0"/>
              <a:t>       g/mol. </a:t>
            </a:r>
          </a:p>
          <a:p>
            <a:r>
              <a:rPr lang="fr-FR" sz="2400" dirty="0" smtClean="0"/>
              <a:t>L'isotope </a:t>
            </a:r>
            <a:r>
              <a:rPr lang="fr-FR" sz="3200" b="1" baseline="30000" dirty="0" smtClean="0"/>
              <a:t>40</a:t>
            </a:r>
            <a:r>
              <a:rPr lang="fr-FR" sz="3200" dirty="0" smtClean="0">
                <a:solidFill>
                  <a:srgbClr val="FF0000"/>
                </a:solidFill>
              </a:rPr>
              <a:t>K</a:t>
            </a:r>
            <a:r>
              <a:rPr lang="fr-FR" sz="2400" dirty="0" smtClean="0"/>
              <a:t> est le plus rare, son abondance naturelle est de </a:t>
            </a:r>
            <a:r>
              <a:rPr lang="fr-FR" sz="2400" dirty="0" smtClean="0">
                <a:solidFill>
                  <a:srgbClr val="FF0000"/>
                </a:solidFill>
              </a:rPr>
              <a:t>0,012 %. </a:t>
            </a:r>
          </a:p>
          <a:p>
            <a:r>
              <a:rPr lang="fr-FR" sz="2400" dirty="0" smtClean="0"/>
              <a:t>Sachant que la masse molaire du potassium naturel est 39,102 g/mol, </a:t>
            </a:r>
            <a:r>
              <a:rPr lang="fr-FR" sz="2800" b="1" dirty="0" smtClean="0">
                <a:solidFill>
                  <a:srgbClr val="0033CC"/>
                </a:solidFill>
              </a:rPr>
              <a:t>calculer les abondances (%)  naturelles des isotopes 39 et 41 dans le potassium naturel.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32" name="Rectangle 31"/>
          <p:cNvSpPr/>
          <p:nvPr/>
        </p:nvSpPr>
        <p:spPr>
          <a:xfrm>
            <a:off x="755576" y="3955122"/>
            <a:ext cx="23727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Calibri" pitchFamily="34" charset="0"/>
              </a:rPr>
              <a:t>M = </a:t>
            </a:r>
            <a:r>
              <a:rPr lang="el-GR" sz="4000" b="1" dirty="0" smtClean="0">
                <a:latin typeface="Calibri" pitchFamily="34" charset="0"/>
              </a:rPr>
              <a:t>Σ</a:t>
            </a:r>
            <a:r>
              <a:rPr lang="fr-FR" sz="3600" b="1" dirty="0" smtClean="0">
                <a:latin typeface="Calibri" pitchFamily="34" charset="0"/>
              </a:rPr>
              <a:t> x</a:t>
            </a:r>
            <a:r>
              <a:rPr lang="fr-FR" sz="4000" b="1" baseline="-25000" dirty="0" smtClean="0">
                <a:solidFill>
                  <a:srgbClr val="FF0000"/>
                </a:solidFill>
                <a:latin typeface="Calibri" pitchFamily="34" charset="0"/>
              </a:rPr>
              <a:t>i</a:t>
            </a:r>
            <a:r>
              <a:rPr lang="fr-FR" sz="3600" b="1" dirty="0" smtClean="0">
                <a:latin typeface="Calibri" pitchFamily="34" charset="0"/>
              </a:rPr>
              <a:t>. M</a:t>
            </a:r>
            <a:r>
              <a:rPr lang="fr-FR" sz="3600" b="1" baseline="-25000" dirty="0" smtClean="0">
                <a:solidFill>
                  <a:srgbClr val="FF0000"/>
                </a:solidFill>
                <a:latin typeface="Calibri" pitchFamily="34" charset="0"/>
              </a:rPr>
              <a:t>i</a:t>
            </a:r>
            <a:endParaRPr lang="fr-FR" sz="3600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67387" y="3955122"/>
            <a:ext cx="54325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 indent="-1082675"/>
            <a:r>
              <a:rPr lang="fr-FR" sz="2400" dirty="0" smtClean="0">
                <a:latin typeface="Calibri" pitchFamily="34" charset="0"/>
              </a:rPr>
              <a:t>Avec </a:t>
            </a:r>
            <a:r>
              <a:rPr lang="fr-FR" sz="2400" b="1" dirty="0" smtClean="0">
                <a:latin typeface="Calibri" pitchFamily="34" charset="0"/>
              </a:rPr>
              <a:t>x</a:t>
            </a:r>
            <a:r>
              <a:rPr lang="fr-FR" sz="2400" baseline="-25000" dirty="0" smtClean="0">
                <a:solidFill>
                  <a:srgbClr val="FF0000"/>
                </a:solidFill>
                <a:latin typeface="Calibri" pitchFamily="34" charset="0"/>
              </a:rPr>
              <a:t>i </a:t>
            </a:r>
            <a:r>
              <a:rPr lang="fr-FR" sz="2400" dirty="0" smtClean="0">
                <a:latin typeface="Calibri" pitchFamily="34" charset="0"/>
              </a:rPr>
              <a:t>= </a:t>
            </a:r>
            <a:r>
              <a:rPr lang="fr-FR" sz="2800" dirty="0" smtClean="0">
                <a:latin typeface="Calibri" pitchFamily="34" charset="0"/>
              </a:rPr>
              <a:t>fraction massique de l’isotope i de masse </a:t>
            </a:r>
            <a:r>
              <a:rPr lang="fr-FR" sz="2400" dirty="0" smtClean="0">
                <a:latin typeface="Calibri" pitchFamily="34" charset="0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</a:rPr>
              <a:t>M</a:t>
            </a:r>
            <a:r>
              <a:rPr lang="fr-FR" sz="2400" b="1" baseline="-25000" dirty="0" smtClean="0">
                <a:solidFill>
                  <a:srgbClr val="FF0000"/>
                </a:solidFill>
                <a:latin typeface="Calibri" pitchFamily="34" charset="0"/>
              </a:rPr>
              <a:t>i</a:t>
            </a:r>
            <a:endParaRPr lang="fr-F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9552" y="4891226"/>
            <a:ext cx="6912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M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= x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M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+ x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M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+ x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3 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M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3      </a:t>
            </a:r>
            <a:r>
              <a:rPr lang="fr-FR" sz="2400" dirty="0" smtClean="0">
                <a:latin typeface="Calibri" pitchFamily="34" charset="0"/>
              </a:rPr>
              <a:t> </a:t>
            </a:r>
            <a:r>
              <a:rPr lang="fr-FR" sz="2400" b="1" dirty="0" smtClean="0">
                <a:latin typeface="Calibri" pitchFamily="34" charset="0"/>
              </a:rPr>
              <a:t>avec x</a:t>
            </a:r>
            <a:r>
              <a:rPr lang="fr-FR" sz="2400" b="1" baseline="-25000" dirty="0" smtClean="0">
                <a:latin typeface="Calibri" pitchFamily="34" charset="0"/>
              </a:rPr>
              <a:t>1</a:t>
            </a:r>
            <a:r>
              <a:rPr lang="fr-FR" sz="2400" b="1" dirty="0" smtClean="0">
                <a:latin typeface="Calibri" pitchFamily="34" charset="0"/>
              </a:rPr>
              <a:t> + x</a:t>
            </a:r>
            <a:r>
              <a:rPr lang="fr-FR" sz="2400" b="1" baseline="-25000" dirty="0" smtClean="0">
                <a:latin typeface="Calibri" pitchFamily="34" charset="0"/>
              </a:rPr>
              <a:t>2</a:t>
            </a:r>
            <a:r>
              <a:rPr lang="fr-FR" sz="2400" b="1" dirty="0" smtClean="0">
                <a:latin typeface="Calibri" pitchFamily="34" charset="0"/>
              </a:rPr>
              <a:t> + x</a:t>
            </a:r>
            <a:r>
              <a:rPr lang="fr-FR" sz="2400" b="1" baseline="-25000" dirty="0" smtClean="0">
                <a:latin typeface="Calibri" pitchFamily="34" charset="0"/>
              </a:rPr>
              <a:t>3</a:t>
            </a:r>
            <a:r>
              <a:rPr lang="fr-FR" sz="2400" b="1" dirty="0" smtClean="0">
                <a:latin typeface="Calibri" pitchFamily="34" charset="0"/>
              </a:rPr>
              <a:t> = 1</a:t>
            </a:r>
            <a:endParaRPr lang="fr-FR" sz="2400" b="1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9552" y="5520134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= 0,00012</a:t>
            </a:r>
            <a:r>
              <a:rPr lang="fr-FR" sz="2800" dirty="0" smtClean="0">
                <a:latin typeface="Calibri" pitchFamily="34" charset="0"/>
              </a:rPr>
              <a:t>   donc    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+ 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3 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= 1 - 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= 0,99988</a:t>
            </a:r>
            <a:r>
              <a:rPr lang="fr-FR" sz="2800" dirty="0" smtClean="0">
                <a:latin typeface="Calibri" pitchFamily="34" charset="0"/>
              </a:rPr>
              <a:t> </a:t>
            </a:r>
          </a:p>
          <a:p>
            <a:r>
              <a:rPr lang="fr-FR" sz="2800" dirty="0" smtClean="0">
                <a:latin typeface="Calibri" pitchFamily="34" charset="0"/>
              </a:rPr>
              <a:t>                                      Donc 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3 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= 0,99988 - 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fr-FR" sz="24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82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755576" y="44624"/>
            <a:ext cx="23727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latin typeface="Calibri" pitchFamily="34" charset="0"/>
              </a:rPr>
              <a:t>M = </a:t>
            </a:r>
            <a:r>
              <a:rPr lang="el-GR" sz="4000" b="1" dirty="0" smtClean="0">
                <a:latin typeface="Calibri" pitchFamily="34" charset="0"/>
              </a:rPr>
              <a:t>Σ</a:t>
            </a:r>
            <a:r>
              <a:rPr lang="fr-FR" sz="3600" b="1" dirty="0" smtClean="0">
                <a:latin typeface="Calibri" pitchFamily="34" charset="0"/>
              </a:rPr>
              <a:t> x</a:t>
            </a:r>
            <a:r>
              <a:rPr lang="fr-FR" sz="4000" b="1" baseline="-25000" dirty="0" smtClean="0">
                <a:solidFill>
                  <a:srgbClr val="FF0000"/>
                </a:solidFill>
                <a:latin typeface="Calibri" pitchFamily="34" charset="0"/>
              </a:rPr>
              <a:t>i</a:t>
            </a:r>
            <a:r>
              <a:rPr lang="fr-FR" sz="3600" b="1" dirty="0" smtClean="0">
                <a:latin typeface="Calibri" pitchFamily="34" charset="0"/>
              </a:rPr>
              <a:t>. M</a:t>
            </a:r>
            <a:r>
              <a:rPr lang="fr-FR" sz="3600" b="1" baseline="-25000" dirty="0" smtClean="0">
                <a:solidFill>
                  <a:srgbClr val="FF0000"/>
                </a:solidFill>
                <a:latin typeface="Calibri" pitchFamily="34" charset="0"/>
              </a:rPr>
              <a:t>i</a:t>
            </a:r>
            <a:endParaRPr lang="fr-FR" sz="3600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67387" y="44624"/>
            <a:ext cx="53250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 indent="-1082675"/>
            <a:r>
              <a:rPr lang="fr-FR" sz="2000" dirty="0">
                <a:latin typeface="Calibri" pitchFamily="34" charset="0"/>
              </a:rPr>
              <a:t>Avec </a:t>
            </a:r>
            <a:r>
              <a:rPr lang="fr-FR" sz="2000" b="1" dirty="0">
                <a:latin typeface="Calibri" pitchFamily="34" charset="0"/>
              </a:rPr>
              <a:t>x</a:t>
            </a:r>
            <a:r>
              <a:rPr lang="fr-FR" sz="2000" baseline="-25000" dirty="0">
                <a:solidFill>
                  <a:srgbClr val="FF0000"/>
                </a:solidFill>
                <a:latin typeface="Calibri" pitchFamily="34" charset="0"/>
              </a:rPr>
              <a:t>i </a:t>
            </a:r>
            <a:r>
              <a:rPr lang="fr-FR" sz="2000" dirty="0">
                <a:latin typeface="Calibri" pitchFamily="34" charset="0"/>
              </a:rPr>
              <a:t>= </a:t>
            </a:r>
            <a:r>
              <a:rPr lang="fr-FR" sz="2400" dirty="0">
                <a:latin typeface="Calibri" pitchFamily="34" charset="0"/>
              </a:rPr>
              <a:t>fraction massique de l’isotope i de masse </a:t>
            </a:r>
            <a:r>
              <a:rPr lang="fr-FR" sz="2000" dirty="0">
                <a:latin typeface="Calibri" pitchFamily="34" charset="0"/>
              </a:rPr>
              <a:t> </a:t>
            </a:r>
            <a:r>
              <a:rPr lang="fr-FR" sz="2000" b="1" dirty="0">
                <a:solidFill>
                  <a:srgbClr val="FF0000"/>
                </a:solidFill>
                <a:latin typeface="Calibri" pitchFamily="34" charset="0"/>
              </a:rPr>
              <a:t>M</a:t>
            </a:r>
            <a:r>
              <a:rPr lang="fr-FR" sz="2000" b="1" baseline="-25000" dirty="0">
                <a:solidFill>
                  <a:srgbClr val="FF0000"/>
                </a:solidFill>
                <a:latin typeface="Calibri" pitchFamily="34" charset="0"/>
              </a:rPr>
              <a:t>i</a:t>
            </a:r>
            <a:endParaRPr lang="fr-F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9552" y="980728"/>
            <a:ext cx="6912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M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= x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M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+ x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M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 + x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3 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M</a:t>
            </a:r>
            <a:r>
              <a:rPr lang="fr-FR" sz="2800" b="1" baseline="-25000" dirty="0" smtClean="0">
                <a:solidFill>
                  <a:srgbClr val="FF0000"/>
                </a:solidFill>
                <a:latin typeface="Calibri" pitchFamily="34" charset="0"/>
              </a:rPr>
              <a:t>3      </a:t>
            </a:r>
            <a:r>
              <a:rPr lang="fr-FR" sz="2400" dirty="0" smtClean="0">
                <a:latin typeface="Calibri" pitchFamily="34" charset="0"/>
              </a:rPr>
              <a:t> avec x</a:t>
            </a:r>
            <a:r>
              <a:rPr lang="fr-FR" sz="2400" baseline="-25000" dirty="0" smtClean="0">
                <a:latin typeface="Calibri" pitchFamily="34" charset="0"/>
              </a:rPr>
              <a:t>1</a:t>
            </a:r>
            <a:r>
              <a:rPr lang="fr-FR" sz="2400" dirty="0" smtClean="0">
                <a:latin typeface="Calibri" pitchFamily="34" charset="0"/>
              </a:rPr>
              <a:t> + x</a:t>
            </a:r>
            <a:r>
              <a:rPr lang="fr-FR" sz="2400" baseline="-25000" dirty="0" smtClean="0">
                <a:latin typeface="Calibri" pitchFamily="34" charset="0"/>
              </a:rPr>
              <a:t>2</a:t>
            </a:r>
            <a:r>
              <a:rPr lang="fr-FR" sz="2400" dirty="0" smtClean="0">
                <a:latin typeface="Calibri" pitchFamily="34" charset="0"/>
              </a:rPr>
              <a:t> + x</a:t>
            </a:r>
            <a:r>
              <a:rPr lang="fr-FR" sz="2400" baseline="-25000" dirty="0" smtClean="0">
                <a:latin typeface="Calibri" pitchFamily="34" charset="0"/>
              </a:rPr>
              <a:t>3</a:t>
            </a:r>
            <a:r>
              <a:rPr lang="fr-FR" sz="2400" dirty="0" smtClean="0">
                <a:latin typeface="Calibri" pitchFamily="34" charset="0"/>
              </a:rPr>
              <a:t> = 1</a:t>
            </a:r>
            <a:endParaRPr lang="fr-FR" sz="2400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9552" y="1609636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= 0,00012</a:t>
            </a:r>
            <a:r>
              <a:rPr lang="fr-FR" sz="2800" dirty="0" smtClean="0">
                <a:latin typeface="Calibri" pitchFamily="34" charset="0"/>
              </a:rPr>
              <a:t>   donc    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+ 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3 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= 1 - 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= 0,99988</a:t>
            </a:r>
            <a:r>
              <a:rPr lang="fr-FR" sz="2800" dirty="0" smtClean="0">
                <a:latin typeface="Calibri" pitchFamily="34" charset="0"/>
              </a:rPr>
              <a:t> </a:t>
            </a:r>
          </a:p>
          <a:p>
            <a:r>
              <a:rPr lang="fr-FR" sz="2800" dirty="0" smtClean="0">
                <a:latin typeface="Calibri" pitchFamily="34" charset="0"/>
              </a:rPr>
              <a:t>                                      Donc 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3 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= 0,99988 - 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fr-F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2711822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33CC"/>
                </a:solidFill>
                <a:latin typeface="Calibri" pitchFamily="34" charset="0"/>
              </a:rPr>
              <a:t>M</a:t>
            </a:r>
            <a:r>
              <a:rPr lang="fr-FR" sz="3200" baseline="-25000" dirty="0" smtClean="0">
                <a:solidFill>
                  <a:srgbClr val="0033CC"/>
                </a:solidFill>
                <a:latin typeface="Calibri" pitchFamily="34" charset="0"/>
              </a:rPr>
              <a:t>K</a:t>
            </a:r>
            <a:r>
              <a:rPr lang="fr-FR" sz="3200" dirty="0" smtClean="0">
                <a:solidFill>
                  <a:srgbClr val="0033CC"/>
                </a:solidFill>
                <a:latin typeface="Calibri" pitchFamily="34" charset="0"/>
              </a:rPr>
              <a:t> = x</a:t>
            </a:r>
            <a:r>
              <a:rPr lang="fr-FR" sz="3200" baseline="-25000" dirty="0" smtClean="0">
                <a:solidFill>
                  <a:srgbClr val="0033CC"/>
                </a:solidFill>
                <a:latin typeface="Calibri" pitchFamily="34" charset="0"/>
              </a:rPr>
              <a:t>1</a:t>
            </a:r>
            <a:r>
              <a:rPr lang="fr-FR" sz="3200" dirty="0" smtClean="0">
                <a:solidFill>
                  <a:srgbClr val="0033CC"/>
                </a:solidFill>
                <a:latin typeface="Calibri" pitchFamily="34" charset="0"/>
              </a:rPr>
              <a:t> . M</a:t>
            </a:r>
            <a:r>
              <a:rPr lang="fr-FR" sz="3200" baseline="-25000" dirty="0" smtClean="0">
                <a:solidFill>
                  <a:srgbClr val="0033CC"/>
                </a:solidFill>
                <a:latin typeface="Calibri" pitchFamily="34" charset="0"/>
              </a:rPr>
              <a:t>1</a:t>
            </a:r>
            <a:r>
              <a:rPr lang="fr-FR" sz="3200" dirty="0" smtClean="0">
                <a:solidFill>
                  <a:srgbClr val="0033CC"/>
                </a:solidFill>
                <a:latin typeface="Calibri" pitchFamily="34" charset="0"/>
              </a:rPr>
              <a:t> + 0,00012. M</a:t>
            </a:r>
            <a:r>
              <a:rPr lang="fr-FR" sz="3200" baseline="-25000" dirty="0" smtClean="0">
                <a:solidFill>
                  <a:srgbClr val="0033CC"/>
                </a:solidFill>
                <a:latin typeface="Calibri" pitchFamily="34" charset="0"/>
              </a:rPr>
              <a:t>2</a:t>
            </a:r>
            <a:r>
              <a:rPr lang="fr-FR" sz="3200" dirty="0" smtClean="0">
                <a:solidFill>
                  <a:srgbClr val="0033CC"/>
                </a:solidFill>
                <a:latin typeface="Calibri" pitchFamily="34" charset="0"/>
              </a:rPr>
              <a:t> + ( 0,99988 - x</a:t>
            </a:r>
            <a:r>
              <a:rPr lang="fr-FR" sz="3200" baseline="-25000" dirty="0" smtClean="0">
                <a:solidFill>
                  <a:srgbClr val="0033CC"/>
                </a:solidFill>
                <a:latin typeface="Calibri" pitchFamily="34" charset="0"/>
              </a:rPr>
              <a:t>1</a:t>
            </a:r>
            <a:r>
              <a:rPr lang="fr-FR" sz="3200" dirty="0" smtClean="0">
                <a:solidFill>
                  <a:srgbClr val="0033CC"/>
                </a:solidFill>
                <a:latin typeface="Calibri" pitchFamily="34" charset="0"/>
              </a:rPr>
              <a:t> ). M</a:t>
            </a:r>
            <a:r>
              <a:rPr lang="fr-FR" sz="3200" baseline="-25000" dirty="0" smtClean="0">
                <a:solidFill>
                  <a:srgbClr val="0033CC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544" y="3420289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= ( M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- 0,00012 M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- 0,99988 M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) / ( M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- M</a:t>
            </a:r>
            <a:r>
              <a:rPr lang="fr-FR" sz="3200" baseline="-25000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r>
              <a:rPr lang="fr-FR" sz="3200" dirty="0" smtClean="0">
                <a:solidFill>
                  <a:srgbClr val="FF0000"/>
                </a:solidFill>
                <a:latin typeface="Calibri" pitchFamily="34" charset="0"/>
              </a:rPr>
              <a:t> 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5536" y="421237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/>
              <a:t>x</a:t>
            </a:r>
            <a:r>
              <a:rPr lang="fr-FR" sz="3200" b="1" baseline="-25000" dirty="0" smtClean="0"/>
              <a:t>1</a:t>
            </a:r>
            <a:r>
              <a:rPr lang="fr-FR" sz="3200" b="1" dirty="0" smtClean="0"/>
              <a:t> = 0,93072     et      x</a:t>
            </a:r>
            <a:r>
              <a:rPr lang="fr-FR" sz="3200" b="1" baseline="-25000" dirty="0" smtClean="0"/>
              <a:t>3</a:t>
            </a:r>
            <a:r>
              <a:rPr lang="fr-FR" sz="3200" b="1" dirty="0" smtClean="0"/>
              <a:t> = 0,06916</a:t>
            </a:r>
            <a:endParaRPr lang="fr-FR" sz="32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4421" y="5013176"/>
            <a:ext cx="3275256" cy="1569660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lang="fr-FR" sz="3200" b="1" baseline="30000" dirty="0" smtClean="0"/>
              <a:t> 39</a:t>
            </a:r>
            <a:r>
              <a:rPr lang="fr-FR" sz="3200" b="1" dirty="0" smtClean="0"/>
              <a:t>K    </a:t>
            </a:r>
            <a:r>
              <a:rPr lang="fr-FR" sz="3200" b="1" dirty="0" smtClean="0">
                <a:solidFill>
                  <a:srgbClr val="FF0000"/>
                </a:solidFill>
              </a:rPr>
              <a:t>93, 072 %</a:t>
            </a:r>
            <a:r>
              <a:rPr lang="fr-FR" sz="3200" b="1" dirty="0" smtClean="0"/>
              <a:t>,</a:t>
            </a:r>
          </a:p>
          <a:p>
            <a:r>
              <a:rPr lang="fr-FR" sz="3200" b="1" dirty="0" smtClean="0"/>
              <a:t> </a:t>
            </a:r>
            <a:r>
              <a:rPr lang="fr-FR" sz="3200" b="1" baseline="30000" dirty="0"/>
              <a:t>40</a:t>
            </a:r>
            <a:r>
              <a:rPr lang="fr-FR" sz="3200" b="1" dirty="0" smtClean="0"/>
              <a:t>K   </a:t>
            </a:r>
            <a:r>
              <a:rPr lang="fr-FR" sz="3200" b="1" dirty="0" smtClean="0">
                <a:solidFill>
                  <a:srgbClr val="0033CC"/>
                </a:solidFill>
              </a:rPr>
              <a:t>0,012 %</a:t>
            </a:r>
            <a:r>
              <a:rPr lang="fr-FR" sz="3200" b="1" dirty="0" smtClean="0"/>
              <a:t>,</a:t>
            </a:r>
          </a:p>
          <a:p>
            <a:r>
              <a:rPr lang="fr-FR" sz="3200" b="1" dirty="0" smtClean="0"/>
              <a:t> </a:t>
            </a:r>
            <a:r>
              <a:rPr lang="fr-FR" sz="3200" b="1" baseline="30000" dirty="0"/>
              <a:t>41</a:t>
            </a:r>
            <a:r>
              <a:rPr lang="fr-FR" sz="3200" b="1" dirty="0" smtClean="0"/>
              <a:t>K   </a:t>
            </a:r>
            <a:r>
              <a:rPr lang="fr-FR" sz="3200" b="1" dirty="0" smtClean="0">
                <a:solidFill>
                  <a:srgbClr val="FF0000"/>
                </a:solidFill>
              </a:rPr>
              <a:t>6, 916 %</a:t>
            </a:r>
            <a:r>
              <a:rPr lang="fr-FR" sz="3200" dirty="0" smtClean="0"/>
              <a:t>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97087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504057" y="279171"/>
            <a:ext cx="4716015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400" b="1" dirty="0" smtClean="0"/>
              <a:t>Ex 4: </a:t>
            </a:r>
            <a:r>
              <a:rPr lang="fr-FR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Compléter le tableau suivant :</a:t>
            </a:r>
            <a:endParaRPr lang="fr-FR" sz="24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345367" y="796642"/>
            <a:ext cx="9426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24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467544" y="140439"/>
          <a:ext cx="5472608" cy="4865612"/>
        </p:xfrm>
        <a:graphic>
          <a:graphicData uri="http://schemas.openxmlformats.org/drawingml/2006/table">
            <a:tbl>
              <a:tblPr/>
              <a:tblGrid>
                <a:gridCol w="2292446"/>
                <a:gridCol w="1523978"/>
                <a:gridCol w="1656184"/>
              </a:tblGrid>
              <a:tr h="8895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Symbole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Nombre de protons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Nombre d’électrons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endParaRPr lang="fr-FR" sz="2000" dirty="0">
                        <a:solidFill>
                          <a:srgbClr val="000000"/>
                        </a:solidFill>
                        <a:latin typeface="Segoe Prin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>
            <p:extLst/>
          </p:nvPr>
        </p:nvGraphicFramePr>
        <p:xfrm>
          <a:off x="774700" y="1102005"/>
          <a:ext cx="1471613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34" name="Équation" r:id="rId4" imgW="406048" imgH="253780" progId="">
                  <p:embed/>
                </p:oleObj>
              </mc:Choice>
              <mc:Fallback>
                <p:oleObj name="Équation" r:id="rId4" imgW="406048" imgH="253780" progId="">
                  <p:embed/>
                  <p:pic>
                    <p:nvPicPr>
                      <p:cNvPr id="0" name="Picture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1102005"/>
                        <a:ext cx="1471613" cy="9096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212255" y="1416664"/>
            <a:ext cx="49564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847728" y="1437569"/>
            <a:ext cx="49564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</a:t>
            </a:r>
            <a:endParaRPr lang="fr-FR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192373" y="2326141"/>
            <a:ext cx="4956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4383050" y="2347046"/>
            <a:ext cx="1555234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 </a:t>
            </a:r>
            <a:r>
              <a:rPr kumimoji="0" lang="fr-FR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- 1 = 18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192373" y="3257624"/>
            <a:ext cx="49564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17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4345098" y="3278529"/>
            <a:ext cx="1614545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17  + 1 = 18</a:t>
            </a:r>
            <a:endParaRPr lang="fr-FR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192373" y="4409752"/>
            <a:ext cx="4956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17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4919736" y="4430656"/>
            <a:ext cx="4956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17</a:t>
            </a:r>
            <a:endParaRPr lang="fr-FR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3"/>
          <p:cNvGraphicFramePr>
            <a:graphicFrameLocks noChangeAspect="1"/>
          </p:cNvGraphicFramePr>
          <p:nvPr>
            <p:extLst/>
          </p:nvPr>
        </p:nvGraphicFramePr>
        <p:xfrm>
          <a:off x="723900" y="2110117"/>
          <a:ext cx="1517650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35" name="Équation" r:id="rId6" imgW="418918" imgH="253890" progId="">
                  <p:embed/>
                </p:oleObj>
              </mc:Choice>
              <mc:Fallback>
                <p:oleObj name="Équation" r:id="rId6" imgW="418918" imgH="253890" progId="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2110117"/>
                        <a:ext cx="1517650" cy="9096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/>
          </p:nvPr>
        </p:nvGraphicFramePr>
        <p:xfrm>
          <a:off x="677863" y="3118229"/>
          <a:ext cx="1609725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36" name="Équation" r:id="rId8" imgW="444114" imgH="253780" progId="">
                  <p:embed/>
                </p:oleObj>
              </mc:Choice>
              <mc:Fallback>
                <p:oleObj name="Équation" r:id="rId8" imgW="444114" imgH="253780" progId="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3118229"/>
                        <a:ext cx="1609725" cy="9096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/>
          </p:nvPr>
        </p:nvGraphicFramePr>
        <p:xfrm>
          <a:off x="790575" y="4126341"/>
          <a:ext cx="137953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37" name="Équation" r:id="rId10" imgW="380835" imgH="241195" progId="">
                  <p:embed/>
                </p:oleObj>
              </mc:Choice>
              <mc:Fallback>
                <p:oleObj name="Équation" r:id="rId10" imgW="380835" imgH="241195" progId="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4126341"/>
                        <a:ext cx="1379538" cy="8651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6444208" y="2038109"/>
            <a:ext cx="2483768" cy="156966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ions 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et Cl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ont le même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nbre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d’électrons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13"/>
          <p:cNvSpPr>
            <a:spLocks/>
          </p:cNvSpPr>
          <p:nvPr/>
        </p:nvSpPr>
        <p:spPr bwMode="auto">
          <a:xfrm>
            <a:off x="6084168" y="1894093"/>
            <a:ext cx="360040" cy="2088232"/>
          </a:xfrm>
          <a:prstGeom prst="rightBrace">
            <a:avLst>
              <a:gd name="adj1" fmla="val 53425"/>
              <a:gd name="adj2" fmla="val 48403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" name="ZoneTexte 24"/>
          <p:cNvSpPr txBox="1">
            <a:spLocks noChangeArrowheads="1"/>
          </p:cNvSpPr>
          <p:nvPr/>
        </p:nvSpPr>
        <p:spPr bwMode="auto">
          <a:xfrm>
            <a:off x="6444208" y="3694293"/>
            <a:ext cx="2483768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Ils sont </a:t>
            </a:r>
            <a:r>
              <a:rPr lang="fr-F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isoéléctroniques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oneTexte 25"/>
          <p:cNvSpPr txBox="1">
            <a:spLocks noChangeArrowheads="1"/>
          </p:cNvSpPr>
          <p:nvPr/>
        </p:nvSpPr>
        <p:spPr bwMode="auto">
          <a:xfrm>
            <a:off x="0" y="4964975"/>
            <a:ext cx="9080376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ion est un atome </a:t>
            </a:r>
            <a:r>
              <a:rPr lang="fr-FR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qui a perdu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 gagné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un ou plusieurs électrons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-36512" y="5613047"/>
            <a:ext cx="4392488" cy="1200329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cation est un atome </a:t>
            </a:r>
            <a:r>
              <a:rPr lang="fr-FR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qui a perdu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un ou plusieurs électrons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,Fe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,H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, Fe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, ….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oneTexte 27"/>
          <p:cNvSpPr txBox="1">
            <a:spLocks noChangeArrowheads="1"/>
          </p:cNvSpPr>
          <p:nvPr/>
        </p:nvSpPr>
        <p:spPr bwMode="auto">
          <a:xfrm>
            <a:off x="4427984" y="5613047"/>
            <a:ext cx="4392488" cy="1200329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anion est un atome </a:t>
            </a:r>
            <a:r>
              <a:rPr lang="fr-FR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qui a gagné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un ou plusieurs électrons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,Cl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, F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, ….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4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3" grpId="0" animBg="1" autoUpdateAnimBg="0"/>
      <p:bldP spid="24" grpId="0" animBg="1" autoUpdateAnimBg="0"/>
      <p:bldP spid="25" grpId="0" animBg="1" autoUpdateAnimBg="0"/>
      <p:bldP spid="26" grpId="0" animBg="1" autoUpdateAnimBg="0"/>
      <p:bldP spid="27" grpId="0" animBg="1" autoUpdateAnimBg="0"/>
      <p:bldP spid="2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39552" y="757305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Quantité de matière et Masse atomique d’un élément</a:t>
            </a:r>
            <a:endParaRPr lang="fr-FR" sz="2400" b="1" dirty="0">
              <a:solidFill>
                <a:srgbClr val="FF0000"/>
              </a:solidFill>
              <a:latin typeface="Arial 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51520" y="1261361"/>
            <a:ext cx="8604448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2400" dirty="0"/>
              <a:t>On distingue deux échelles :</a:t>
            </a:r>
          </a:p>
          <a:p>
            <a:pPr marL="271463" indent="-271463"/>
            <a:r>
              <a:rPr lang="fr-FR" sz="2400" dirty="0"/>
              <a:t>● </a:t>
            </a:r>
            <a:r>
              <a:rPr lang="fr-FR" sz="2400" dirty="0">
                <a:solidFill>
                  <a:srgbClr val="FF0000"/>
                </a:solidFill>
              </a:rPr>
              <a:t>L’échelle des masses des atomes exprimées en unité de masse atomique (</a:t>
            </a:r>
            <a:r>
              <a:rPr lang="fr-FR" sz="2400" dirty="0" err="1">
                <a:solidFill>
                  <a:srgbClr val="FF0000"/>
                </a:solidFill>
              </a:rPr>
              <a:t>u.m.a</a:t>
            </a:r>
            <a:r>
              <a:rPr lang="fr-FR" sz="2400" dirty="0">
                <a:solidFill>
                  <a:srgbClr val="FF0000"/>
                </a:solidFill>
              </a:rPr>
              <a:t>)</a:t>
            </a:r>
          </a:p>
          <a:p>
            <a:pPr marL="271463" indent="-271463"/>
            <a:r>
              <a:rPr lang="fr-FR" sz="2400" dirty="0"/>
              <a:t>● </a:t>
            </a:r>
            <a:r>
              <a:rPr lang="fr-FR" sz="2400" dirty="0">
                <a:solidFill>
                  <a:srgbClr val="0033CC"/>
                </a:solidFill>
              </a:rPr>
              <a:t>L’échelle des masses molaires atomiques exprimées en grammes.</a:t>
            </a:r>
          </a:p>
        </p:txBody>
      </p:sp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617800"/>
              </p:ext>
            </p:extLst>
          </p:nvPr>
        </p:nvGraphicFramePr>
        <p:xfrm>
          <a:off x="827584" y="5509833"/>
          <a:ext cx="3744416" cy="943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29" name="Équation" r:id="rId3" imgW="965200" imgH="241300" progId="">
                  <p:embed/>
                </p:oleObj>
              </mc:Choice>
              <mc:Fallback>
                <p:oleObj name="Équation" r:id="rId3" imgW="965200" imgH="241300" progId="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509833"/>
                        <a:ext cx="3744416" cy="9435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4788024" y="5581842"/>
            <a:ext cx="2880320" cy="52322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1,66030. 10</a:t>
            </a:r>
            <a:r>
              <a:rPr lang="fr-FR" sz="2800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-24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endParaRPr lang="fr-FR" sz="2800" dirty="0"/>
          </a:p>
        </p:txBody>
      </p:sp>
      <p:grpSp>
        <p:nvGrpSpPr>
          <p:cNvPr id="7" name="Groupe 6"/>
          <p:cNvGrpSpPr/>
          <p:nvPr/>
        </p:nvGrpSpPr>
        <p:grpSpPr>
          <a:xfrm>
            <a:off x="8316416" y="44624"/>
            <a:ext cx="671974" cy="428625"/>
            <a:chOff x="8316416" y="44624"/>
            <a:chExt cx="671974" cy="428625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5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251520" y="3282809"/>
            <a:ext cx="8736870" cy="1218912"/>
            <a:chOff x="251520" y="2786152"/>
            <a:chExt cx="8736870" cy="1218912"/>
          </a:xfrm>
        </p:grpSpPr>
        <p:sp>
          <p:nvSpPr>
            <p:cNvPr id="8" name="Rectangle 7"/>
            <p:cNvSpPr/>
            <p:nvPr/>
          </p:nvSpPr>
          <p:spPr>
            <a:xfrm>
              <a:off x="251520" y="2786152"/>
              <a:ext cx="8736870" cy="1131848"/>
            </a:xfrm>
            <a:prstGeom prst="rect">
              <a:avLst/>
            </a:prstGeom>
            <a:solidFill>
              <a:srgbClr val="66FFFF"/>
            </a:solidFill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fr-FR" sz="2400" dirty="0"/>
                <a:t>Par convention, la masse de l’isotope le plus abondant de l’élément </a:t>
              </a:r>
              <a:r>
                <a:rPr lang="fr-FR" sz="2400" dirty="0" smtClean="0"/>
                <a:t>carbone            est </a:t>
              </a:r>
              <a:r>
                <a:rPr lang="fr-FR" sz="2400" dirty="0"/>
                <a:t>fixée </a:t>
              </a:r>
              <a:r>
                <a:rPr lang="fr-FR" sz="2400" dirty="0" smtClean="0"/>
                <a:t>à : </a:t>
              </a:r>
              <a:r>
                <a:rPr lang="fr-FR" sz="2400" b="1" dirty="0"/>
                <a:t>(12,00000 / </a:t>
              </a:r>
              <a:r>
                <a:rPr lang="fr-FR" sz="2400" b="1" dirty="0">
                  <a:solidFill>
                    <a:srgbClr val="FF0000"/>
                  </a:solidFill>
                </a:rPr>
                <a:t>N</a:t>
              </a:r>
              <a:r>
                <a:rPr lang="fr-FR" sz="2400" b="1" baseline="-25000" dirty="0">
                  <a:solidFill>
                    <a:srgbClr val="FF0000"/>
                  </a:solidFill>
                </a:rPr>
                <a:t>A</a:t>
              </a:r>
              <a:r>
                <a:rPr lang="fr-FR" sz="2400" b="1" dirty="0" smtClean="0"/>
                <a:t>) </a:t>
              </a:r>
              <a:r>
                <a:rPr lang="fr-FR" sz="2400" dirty="0"/>
                <a:t>grammes</a:t>
              </a:r>
            </a:p>
          </p:txBody>
        </p:sp>
        <p:graphicFrame>
          <p:nvGraphicFramePr>
            <p:cNvPr id="13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0694445"/>
                </p:ext>
              </p:extLst>
            </p:nvPr>
          </p:nvGraphicFramePr>
          <p:xfrm>
            <a:off x="2915816" y="3349972"/>
            <a:ext cx="720080" cy="6550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030" name="Équation" r:id="rId5" imgW="203024" imgH="203024" progId="">
                    <p:embed/>
                  </p:oleObj>
                </mc:Choice>
                <mc:Fallback>
                  <p:oleObj name="Équation" r:id="rId5" imgW="203024" imgH="203024" progId="">
                    <p:embed/>
                    <p:pic>
                      <p:nvPicPr>
                        <p:cNvPr id="0" name="Picture 1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5816" y="3349972"/>
                          <a:ext cx="720080" cy="65509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Rectangle 14"/>
          <p:cNvSpPr/>
          <p:nvPr/>
        </p:nvSpPr>
        <p:spPr>
          <a:xfrm>
            <a:off x="179512" y="4581128"/>
            <a:ext cx="873687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Par définition, </a:t>
            </a:r>
            <a:r>
              <a:rPr lang="fr-FR" sz="2400" b="1" dirty="0">
                <a:solidFill>
                  <a:srgbClr val="FF3300"/>
                </a:solidFill>
              </a:rPr>
              <a:t>l’unité masse atomique (</a:t>
            </a:r>
            <a:r>
              <a:rPr lang="fr-FR" sz="2400" b="1" dirty="0" err="1">
                <a:solidFill>
                  <a:srgbClr val="FF3300"/>
                </a:solidFill>
              </a:rPr>
              <a:t>u.m.a</a:t>
            </a:r>
            <a:r>
              <a:rPr lang="fr-FR" sz="2400" b="1" dirty="0">
                <a:solidFill>
                  <a:srgbClr val="FF3300"/>
                </a:solidFill>
              </a:rPr>
              <a:t>) </a:t>
            </a:r>
            <a:r>
              <a:rPr lang="fr-FR" sz="2400" b="1" dirty="0" smtClean="0">
                <a:solidFill>
                  <a:srgbClr val="FF3300"/>
                </a:solidFill>
              </a:rPr>
              <a:t> </a:t>
            </a:r>
            <a:r>
              <a:rPr lang="fr-FR" sz="2400" dirty="0" smtClean="0"/>
              <a:t>est </a:t>
            </a:r>
            <a:r>
              <a:rPr lang="fr-FR" sz="2400" dirty="0"/>
              <a:t>le douzième (</a:t>
            </a:r>
            <a:r>
              <a:rPr lang="fr-FR" sz="2400" b="1" dirty="0">
                <a:solidFill>
                  <a:srgbClr val="FF3300"/>
                </a:solidFill>
              </a:rPr>
              <a:t>1/12</a:t>
            </a:r>
            <a:r>
              <a:rPr lang="fr-FR" sz="2400" dirty="0"/>
              <a:t>) </a:t>
            </a:r>
            <a:r>
              <a:rPr lang="fr-FR" sz="2400" dirty="0" smtClean="0"/>
              <a:t>de la </a:t>
            </a:r>
            <a:r>
              <a:rPr lang="fr-FR" sz="2400" b="1" dirty="0">
                <a:solidFill>
                  <a:srgbClr val="FF3300"/>
                </a:solidFill>
              </a:rPr>
              <a:t>masse d’un atome de </a:t>
            </a:r>
            <a:r>
              <a:rPr lang="fr-FR" sz="2400" b="1" dirty="0" smtClean="0">
                <a:solidFill>
                  <a:srgbClr val="FF3300"/>
                </a:solidFill>
              </a:rPr>
              <a:t>carbone</a:t>
            </a:r>
            <a:endParaRPr lang="fr-FR" sz="2400" b="1" dirty="0">
              <a:solidFill>
                <a:srgbClr val="FF3300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2915816" y="5512535"/>
            <a:ext cx="648024" cy="9408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3468939" y="3871199"/>
            <a:ext cx="4055389" cy="1779113"/>
            <a:chOff x="3468939" y="3871199"/>
            <a:chExt cx="4055389" cy="1779113"/>
          </a:xfrm>
        </p:grpSpPr>
        <p:sp>
          <p:nvSpPr>
            <p:cNvPr id="14" name="Ellipse 13"/>
            <p:cNvSpPr/>
            <p:nvPr/>
          </p:nvSpPr>
          <p:spPr>
            <a:xfrm>
              <a:off x="5364088" y="3871199"/>
              <a:ext cx="2160240" cy="72477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" name="Connecteur droit avec flèche 17"/>
            <p:cNvCxnSpPr>
              <a:stCxn id="14" idx="3"/>
              <a:endCxn id="16" idx="7"/>
            </p:cNvCxnSpPr>
            <p:nvPr/>
          </p:nvCxnSpPr>
          <p:spPr>
            <a:xfrm flipH="1">
              <a:off x="3468939" y="4489835"/>
              <a:ext cx="2211509" cy="116047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408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447593"/>
              </p:ext>
            </p:extLst>
          </p:nvPr>
        </p:nvGraphicFramePr>
        <p:xfrm>
          <a:off x="827584" y="901321"/>
          <a:ext cx="3744416" cy="943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91" name="Équation" r:id="rId3" imgW="965200" imgH="241300" progId="">
                  <p:embed/>
                </p:oleObj>
              </mc:Choice>
              <mc:Fallback>
                <p:oleObj name="Équation" r:id="rId3" imgW="965200" imgH="241300" progId="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901321"/>
                        <a:ext cx="3744416" cy="9435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4788024" y="973330"/>
            <a:ext cx="2880320" cy="52322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1,66030. 10</a:t>
            </a:r>
            <a:r>
              <a:rPr lang="fr-FR" sz="2800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-24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endParaRPr lang="fr-FR" sz="2800" dirty="0"/>
          </a:p>
        </p:txBody>
      </p:sp>
      <p:grpSp>
        <p:nvGrpSpPr>
          <p:cNvPr id="7" name="Groupe 6"/>
          <p:cNvGrpSpPr/>
          <p:nvPr/>
        </p:nvGrpSpPr>
        <p:grpSpPr>
          <a:xfrm>
            <a:off x="8316416" y="44624"/>
            <a:ext cx="671974" cy="428625"/>
            <a:chOff x="8316416" y="44624"/>
            <a:chExt cx="671974" cy="428625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5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27584" y="1944896"/>
            <a:ext cx="6696743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38" indent="-7938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800" b="1" dirty="0" err="1" smtClean="0">
                <a:solidFill>
                  <a:srgbClr val="FF0000"/>
                </a:solidFill>
                <a:latin typeface="+mj-lt"/>
              </a:rPr>
              <a:t>M</a:t>
            </a:r>
            <a:r>
              <a:rPr lang="fr-FR" sz="2800" b="1" baseline="-25000" dirty="0" err="1" smtClean="0">
                <a:solidFill>
                  <a:srgbClr val="0033CC"/>
                </a:solidFill>
                <a:latin typeface="+mj-lt"/>
              </a:rPr>
              <a:t>proton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1,6724. 10</a:t>
            </a:r>
            <a:r>
              <a:rPr lang="fr-FR" sz="28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fr-FR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Kg =   </a:t>
            </a:r>
            <a:r>
              <a:rPr lang="fr-FR" sz="2400" b="1" dirty="0" smtClean="0">
                <a:solidFill>
                  <a:srgbClr val="FF0000"/>
                </a:solidFill>
              </a:rPr>
              <a:t>1,0073   </a:t>
            </a:r>
            <a:r>
              <a:rPr lang="fr-FR" sz="2400" b="1" dirty="0" err="1" smtClean="0">
                <a:solidFill>
                  <a:srgbClr val="0033CC"/>
                </a:solidFill>
              </a:rPr>
              <a:t>u.m.a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803608" y="3553852"/>
            <a:ext cx="6720719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38" indent="-7938" algn="just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fr-FR" sz="2800" b="1" baseline="-25000" dirty="0" err="1" smtClean="0">
                <a:solidFill>
                  <a:srgbClr val="0033CC"/>
                </a:solidFill>
                <a:latin typeface="Times New Roman" pitchFamily="18" charset="0"/>
              </a:rPr>
              <a:t>électron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9,11 10</a:t>
            </a:r>
            <a:r>
              <a:rPr lang="fr-FR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-31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Kg =   </a:t>
            </a:r>
            <a:r>
              <a:rPr lang="fr-FR" sz="2400" b="1" dirty="0" smtClean="0">
                <a:solidFill>
                  <a:srgbClr val="FF0000"/>
                </a:solidFill>
              </a:rPr>
              <a:t>5,48. 10</a:t>
            </a:r>
            <a:r>
              <a:rPr lang="fr-FR" sz="2800" b="1" baseline="30000" dirty="0" smtClean="0">
                <a:solidFill>
                  <a:srgbClr val="FF0000"/>
                </a:solidFill>
              </a:rPr>
              <a:t>-4</a:t>
            </a:r>
            <a:r>
              <a:rPr lang="fr-FR" sz="2400" b="1" dirty="0" smtClean="0">
                <a:solidFill>
                  <a:srgbClr val="FF0000"/>
                </a:solidFill>
              </a:rPr>
              <a:t>   </a:t>
            </a:r>
            <a:r>
              <a:rPr lang="fr-FR" sz="2400" b="1" dirty="0" err="1" smtClean="0">
                <a:solidFill>
                  <a:srgbClr val="0033CC"/>
                </a:solidFill>
              </a:rPr>
              <a:t>u.m.a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80376" y="2708992"/>
            <a:ext cx="6743951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38" indent="-7938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800" b="1" dirty="0" err="1" smtClean="0">
                <a:solidFill>
                  <a:srgbClr val="FF0000"/>
                </a:solidFill>
                <a:latin typeface="+mj-lt"/>
              </a:rPr>
              <a:t>M</a:t>
            </a:r>
            <a:r>
              <a:rPr lang="fr-FR" sz="2800" b="1" baseline="-25000" dirty="0" err="1" smtClean="0">
                <a:solidFill>
                  <a:srgbClr val="0033CC"/>
                </a:solidFill>
                <a:latin typeface="+mj-lt"/>
              </a:rPr>
              <a:t>neutron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1,6747.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800" baseline="30000" dirty="0" smtClean="0">
                <a:latin typeface="+mj-lt"/>
                <a:cs typeface="Times New Roman" pitchFamily="18" charset="0"/>
              </a:rPr>
              <a:t>-27</a:t>
            </a:r>
            <a:r>
              <a:rPr lang="fr-FR" sz="2800" dirty="0" smtClean="0">
                <a:latin typeface="+mj-lt"/>
                <a:cs typeface="Times New Roman" pitchFamily="18" charset="0"/>
              </a:rPr>
              <a:t>  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Kg =   </a:t>
            </a:r>
            <a:r>
              <a:rPr lang="fr-FR" sz="2400" b="1" dirty="0" smtClean="0">
                <a:solidFill>
                  <a:srgbClr val="FF0000"/>
                </a:solidFill>
              </a:rPr>
              <a:t>1,0087   </a:t>
            </a:r>
            <a:r>
              <a:rPr lang="fr-FR" sz="2400" b="1" dirty="0" err="1" smtClean="0">
                <a:solidFill>
                  <a:srgbClr val="0033CC"/>
                </a:solidFill>
              </a:rPr>
              <a:t>u.m.a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01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69776" y="404664"/>
            <a:ext cx="8046640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38" indent="-7938" algn="just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L’oxygène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naturel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est un élément constitué de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isotopes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-387424"/>
            <a:ext cx="1299958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-387424"/>
            <a:ext cx="120670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345367" y="-320574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5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8316416" y="44624"/>
            <a:ext cx="671974" cy="428625"/>
            <a:chOff x="8316416" y="44624"/>
            <a:chExt cx="671974" cy="428625"/>
          </a:xfrm>
        </p:grpSpPr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5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908720"/>
            <a:ext cx="5944430" cy="318179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683568" y="4365104"/>
            <a:ext cx="6624737" cy="954107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    </a:t>
            </a:r>
            <a:r>
              <a:rPr lang="fr-FR" sz="2800" b="1" smtClean="0">
                <a:solidFill>
                  <a:srgbClr val="FF0000"/>
                </a:solidFill>
                <a:latin typeface="Segoe Print" pitchFamily="2" charset="0"/>
              </a:rPr>
              <a:t>Masse </a:t>
            </a:r>
            <a:r>
              <a:rPr lang="fr-FR" sz="2800" b="1" smtClean="0">
                <a:solidFill>
                  <a:srgbClr val="FF0000"/>
                </a:solidFill>
                <a:latin typeface="Segoe Print" pitchFamily="2" charset="0"/>
              </a:rPr>
              <a:t>moyenne 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M  de l’oxygène :</a:t>
            </a:r>
            <a:endParaRPr lang="fr-FR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617" y="4941168"/>
            <a:ext cx="802183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1115615" y="6146140"/>
            <a:ext cx="1872209" cy="58477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=    </a:t>
            </a:r>
            <a:r>
              <a:rPr lang="fr-FR" sz="3200" b="1" dirty="0" smtClean="0">
                <a:solidFill>
                  <a:srgbClr val="FF0000"/>
                </a:solidFill>
                <a:latin typeface="+mj-lt"/>
              </a:rPr>
              <a:t>16</a:t>
            </a:r>
            <a:endParaRPr lang="fr-FR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176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989856" y="260648"/>
            <a:ext cx="3150096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38" indent="-7938" algn="just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Défaut de masse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-180528" y="-387424"/>
            <a:ext cx="120670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164839" y="-320574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5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8135888" y="44624"/>
            <a:ext cx="671974" cy="428625"/>
            <a:chOff x="8316416" y="44624"/>
            <a:chExt cx="671974" cy="428625"/>
          </a:xfrm>
        </p:grpSpPr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6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179512" y="980728"/>
            <a:ext cx="9073008" cy="120032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formation d’un noyau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partir de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de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donne lieu à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 </a:t>
            </a: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libération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d’une énergie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considérable correspondant à la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perte de masse </a:t>
            </a:r>
            <a:r>
              <a:rPr lang="fr-FR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Δm</a:t>
            </a:r>
            <a:r>
              <a:rPr lang="fr-FR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appelée défaut de masse</a:t>
            </a:r>
            <a:r>
              <a:rPr lang="fr-FR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87624" y="5949280"/>
            <a:ext cx="7056784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l-PL" sz="2800" b="1" i="1" dirty="0">
                <a:solidFill>
                  <a:srgbClr val="FF0000"/>
                </a:solidFill>
              </a:rPr>
              <a:t>Δm</a:t>
            </a:r>
            <a:r>
              <a:rPr lang="pl-PL" sz="2400" b="1" i="1" dirty="0"/>
              <a:t> =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noyau</a:t>
            </a:r>
            <a:r>
              <a:rPr lang="fr-FR" sz="2800" b="1" baseline="-25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b="1" i="1" dirty="0" smtClean="0"/>
              <a:t>– </a:t>
            </a:r>
            <a:r>
              <a:rPr lang="pl-PL" sz="2800" b="1" i="1" dirty="0"/>
              <a:t>Z.</a:t>
            </a:r>
            <a:r>
              <a:rPr lang="fr-F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r>
              <a:rPr lang="pl-PL" sz="2800" b="1" i="1" dirty="0" smtClean="0"/>
              <a:t> </a:t>
            </a:r>
            <a:r>
              <a:rPr lang="pl-PL" sz="2800" b="1" i="1" dirty="0"/>
              <a:t>– (A - Z).</a:t>
            </a:r>
            <a:r>
              <a:rPr lang="fr-F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</a:t>
            </a:r>
            <a:r>
              <a:rPr lang="pl-PL" sz="2800" b="1" i="1" dirty="0" smtClean="0"/>
              <a:t>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6768" y="6063679"/>
            <a:ext cx="927720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i="1" dirty="0" smtClean="0">
                <a:solidFill>
                  <a:srgbClr val="FF0000"/>
                </a:solidFill>
              </a:rPr>
              <a:t>&lt; </a:t>
            </a:r>
            <a:r>
              <a:rPr lang="pl-PL" sz="2000" b="1" i="1" dirty="0" smtClean="0"/>
              <a:t> </a:t>
            </a:r>
            <a:r>
              <a:rPr lang="fr-FR" sz="2000" b="1" i="1" dirty="0" smtClean="0"/>
              <a:t>0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e 18"/>
          <p:cNvGrpSpPr/>
          <p:nvPr/>
        </p:nvGrpSpPr>
        <p:grpSpPr>
          <a:xfrm>
            <a:off x="6516216" y="2348880"/>
            <a:ext cx="1728192" cy="2442157"/>
            <a:chOff x="3781028" y="891952"/>
            <a:chExt cx="4186358" cy="4688904"/>
          </a:xfrm>
        </p:grpSpPr>
        <p:grpSp>
          <p:nvGrpSpPr>
            <p:cNvPr id="27" name="Groupe 26"/>
            <p:cNvGrpSpPr/>
            <p:nvPr/>
          </p:nvGrpSpPr>
          <p:grpSpPr>
            <a:xfrm>
              <a:off x="5606639" y="2916560"/>
              <a:ext cx="477529" cy="576064"/>
              <a:chOff x="7343215" y="2492896"/>
              <a:chExt cx="477529" cy="576064"/>
            </a:xfrm>
          </p:grpSpPr>
          <p:sp>
            <p:nvSpPr>
              <p:cNvPr id="39" name="Ellipse 38"/>
              <p:cNvSpPr/>
              <p:nvPr/>
            </p:nvSpPr>
            <p:spPr>
              <a:xfrm>
                <a:off x="7343215" y="2492896"/>
                <a:ext cx="469145" cy="576064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" name="Ellipse 39"/>
              <p:cNvSpPr/>
              <p:nvPr/>
            </p:nvSpPr>
            <p:spPr>
              <a:xfrm>
                <a:off x="7380312" y="2600920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7532712" y="2753320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" name="Ellipse 41"/>
              <p:cNvSpPr/>
              <p:nvPr/>
            </p:nvSpPr>
            <p:spPr>
              <a:xfrm>
                <a:off x="7524328" y="2528912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Ellipse 42"/>
              <p:cNvSpPr/>
              <p:nvPr/>
            </p:nvSpPr>
            <p:spPr>
              <a:xfrm>
                <a:off x="7668344" y="2636912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Ellipse 43"/>
              <p:cNvSpPr/>
              <p:nvPr/>
            </p:nvSpPr>
            <p:spPr>
              <a:xfrm>
                <a:off x="7452320" y="2852936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7604720" y="2924944"/>
                <a:ext cx="72008" cy="10800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7452320" y="2636912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7380312" y="2789312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Ellipse 47"/>
              <p:cNvSpPr/>
              <p:nvPr/>
            </p:nvSpPr>
            <p:spPr>
              <a:xfrm>
                <a:off x="7596336" y="2600920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7748736" y="2717304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" name="Ellipse 49"/>
              <p:cNvSpPr/>
              <p:nvPr/>
            </p:nvSpPr>
            <p:spPr>
              <a:xfrm>
                <a:off x="7530140" y="2897313"/>
                <a:ext cx="66197" cy="135632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" name="Ellipse 50"/>
              <p:cNvSpPr/>
              <p:nvPr/>
            </p:nvSpPr>
            <p:spPr>
              <a:xfrm>
                <a:off x="7668344" y="2780928"/>
                <a:ext cx="72008" cy="108000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8" name="Ellipse 27"/>
            <p:cNvSpPr/>
            <p:nvPr/>
          </p:nvSpPr>
          <p:spPr>
            <a:xfrm>
              <a:off x="5076056" y="891952"/>
              <a:ext cx="1512168" cy="4688904"/>
            </a:xfrm>
            <a:prstGeom prst="ellipse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 rot="5400000">
              <a:off x="4535996" y="1512404"/>
              <a:ext cx="2664296" cy="3456384"/>
            </a:xfrm>
            <a:prstGeom prst="ellipse">
              <a:avLst/>
            </a:prstGeom>
            <a:no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 rot="8339073">
              <a:off x="4741289" y="1166837"/>
              <a:ext cx="2291844" cy="418635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 rot="13739073">
              <a:off x="4728285" y="1138555"/>
              <a:ext cx="2291844" cy="4186358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Ellipse 31"/>
            <p:cNvSpPr/>
            <p:nvPr/>
          </p:nvSpPr>
          <p:spPr>
            <a:xfrm rot="7477813">
              <a:off x="4921837" y="1907128"/>
              <a:ext cx="1727756" cy="263194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/>
            <p:cNvSpPr/>
            <p:nvPr/>
          </p:nvSpPr>
          <p:spPr>
            <a:xfrm>
              <a:off x="5252874" y="1330561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7237563" y="1808831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7524327" y="3168598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7236295" y="4854897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5652118" y="2212944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6090699" y="5193206"/>
              <a:ext cx="156373" cy="13663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1115615" y="2881196"/>
            <a:ext cx="301479" cy="447746"/>
            <a:chOff x="1115616" y="3557271"/>
            <a:chExt cx="144016" cy="231769"/>
          </a:xfrm>
        </p:grpSpPr>
        <p:sp>
          <p:nvSpPr>
            <p:cNvPr id="86" name="Ellipse 85"/>
            <p:cNvSpPr/>
            <p:nvPr/>
          </p:nvSpPr>
          <p:spPr>
            <a:xfrm>
              <a:off x="1145342" y="3576017"/>
              <a:ext cx="29726" cy="5625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1115616" y="3655393"/>
              <a:ext cx="29726" cy="5625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1204794" y="3557271"/>
              <a:ext cx="29726" cy="5625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1229906" y="3660782"/>
              <a:ext cx="29726" cy="5625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1177467" y="3711644"/>
              <a:ext cx="27327" cy="70642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1229906" y="3732790"/>
              <a:ext cx="29726" cy="5625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2859122" y="2828154"/>
            <a:ext cx="344726" cy="528838"/>
            <a:chOff x="1995026" y="3519767"/>
            <a:chExt cx="200710" cy="262518"/>
          </a:xfrm>
        </p:grpSpPr>
        <p:sp>
          <p:nvSpPr>
            <p:cNvPr id="80" name="Ellipse 79"/>
            <p:cNvSpPr/>
            <p:nvPr/>
          </p:nvSpPr>
          <p:spPr>
            <a:xfrm>
              <a:off x="1995026" y="3557271"/>
              <a:ext cx="29726" cy="562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Ellipse 80"/>
            <p:cNvSpPr/>
            <p:nvPr/>
          </p:nvSpPr>
          <p:spPr>
            <a:xfrm>
              <a:off x="2057939" y="3636647"/>
              <a:ext cx="29726" cy="562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2054478" y="3519767"/>
              <a:ext cx="29726" cy="562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2113930" y="3576017"/>
              <a:ext cx="29726" cy="562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2024752" y="3688531"/>
              <a:ext cx="29726" cy="562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2087665" y="3726035"/>
              <a:ext cx="29726" cy="562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/>
            <p:cNvSpPr/>
            <p:nvPr/>
          </p:nvSpPr>
          <p:spPr>
            <a:xfrm>
              <a:off x="2123728" y="3660782"/>
              <a:ext cx="29726" cy="562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/>
            <p:cNvSpPr/>
            <p:nvPr/>
          </p:nvSpPr>
          <p:spPr>
            <a:xfrm>
              <a:off x="2166010" y="3717032"/>
              <a:ext cx="29726" cy="562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Rectangle 3"/>
          <p:cNvSpPr/>
          <p:nvPr/>
        </p:nvSpPr>
        <p:spPr>
          <a:xfrm>
            <a:off x="757963" y="3347700"/>
            <a:ext cx="875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i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i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neutrons</a:t>
            </a:r>
            <a:endParaRPr lang="fr-FR" i="1" dirty="0">
              <a:solidFill>
                <a:srgbClr val="0033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91091" y="3347700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protons</a:t>
            </a:r>
            <a:endParaRPr lang="fr-FR" i="1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39552" y="3738518"/>
            <a:ext cx="155151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pl-PL" sz="1600" b="1" i="1" dirty="0"/>
              <a:t>(A - Z).</a:t>
            </a:r>
            <a:r>
              <a:rPr lang="fr-FR" sz="1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1600" b="1" baseline="-25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620296" y="3789040"/>
            <a:ext cx="991682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pl-PL" sz="1400" b="1" i="1" dirty="0"/>
              <a:t>Z.</a:t>
            </a:r>
            <a:r>
              <a:rPr lang="fr-FR" sz="1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1600" b="1" baseline="-25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16216" y="2290085"/>
            <a:ext cx="1655829" cy="25790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3" name="Groupe 52"/>
          <p:cNvGrpSpPr/>
          <p:nvPr/>
        </p:nvGrpSpPr>
        <p:grpSpPr>
          <a:xfrm>
            <a:off x="7255189" y="3416996"/>
            <a:ext cx="197131" cy="300036"/>
            <a:chOff x="7343215" y="2492896"/>
            <a:chExt cx="477529" cy="576064"/>
          </a:xfrm>
        </p:grpSpPr>
        <p:sp>
          <p:nvSpPr>
            <p:cNvPr id="65" name="Ellipse 64"/>
            <p:cNvSpPr/>
            <p:nvPr/>
          </p:nvSpPr>
          <p:spPr>
            <a:xfrm>
              <a:off x="7343215" y="2492896"/>
              <a:ext cx="469145" cy="576064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Ellipse 65"/>
            <p:cNvSpPr/>
            <p:nvPr/>
          </p:nvSpPr>
          <p:spPr>
            <a:xfrm>
              <a:off x="7380312" y="2600920"/>
              <a:ext cx="72008" cy="108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Ellipse 66"/>
            <p:cNvSpPr/>
            <p:nvPr/>
          </p:nvSpPr>
          <p:spPr>
            <a:xfrm>
              <a:off x="7532712" y="2753320"/>
              <a:ext cx="72008" cy="108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Ellipse 67"/>
            <p:cNvSpPr/>
            <p:nvPr/>
          </p:nvSpPr>
          <p:spPr>
            <a:xfrm>
              <a:off x="7524328" y="2528912"/>
              <a:ext cx="72008" cy="108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Ellipse 68"/>
            <p:cNvSpPr/>
            <p:nvPr/>
          </p:nvSpPr>
          <p:spPr>
            <a:xfrm>
              <a:off x="7668344" y="2636912"/>
              <a:ext cx="72008" cy="108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Ellipse 69"/>
            <p:cNvSpPr/>
            <p:nvPr/>
          </p:nvSpPr>
          <p:spPr>
            <a:xfrm>
              <a:off x="7452320" y="2852936"/>
              <a:ext cx="72008" cy="108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Ellipse 70"/>
            <p:cNvSpPr/>
            <p:nvPr/>
          </p:nvSpPr>
          <p:spPr>
            <a:xfrm>
              <a:off x="7604720" y="2924944"/>
              <a:ext cx="72008" cy="10800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Ellipse 71"/>
            <p:cNvSpPr/>
            <p:nvPr/>
          </p:nvSpPr>
          <p:spPr>
            <a:xfrm>
              <a:off x="7452320" y="2636912"/>
              <a:ext cx="72008" cy="10800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Ellipse 72"/>
            <p:cNvSpPr/>
            <p:nvPr/>
          </p:nvSpPr>
          <p:spPr>
            <a:xfrm>
              <a:off x="7380312" y="2789312"/>
              <a:ext cx="72008" cy="10800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Ellipse 73"/>
            <p:cNvSpPr/>
            <p:nvPr/>
          </p:nvSpPr>
          <p:spPr>
            <a:xfrm>
              <a:off x="7596336" y="2600920"/>
              <a:ext cx="72008" cy="10800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Ellipse 74"/>
            <p:cNvSpPr/>
            <p:nvPr/>
          </p:nvSpPr>
          <p:spPr>
            <a:xfrm>
              <a:off x="7748736" y="2717304"/>
              <a:ext cx="72008" cy="10800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7530140" y="2897313"/>
              <a:ext cx="66197" cy="135632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7668344" y="2780928"/>
              <a:ext cx="72008" cy="108000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9" name="Rectangle 98"/>
          <p:cNvSpPr/>
          <p:nvPr/>
        </p:nvSpPr>
        <p:spPr>
          <a:xfrm>
            <a:off x="431033" y="2442374"/>
            <a:ext cx="16966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i="1" dirty="0"/>
              <a:t>(A - Z</a:t>
            </a:r>
            <a:r>
              <a:rPr lang="pl-PL" sz="1600" b="1" i="1" dirty="0" smtClean="0"/>
              <a:t>)</a:t>
            </a:r>
            <a:r>
              <a:rPr lang="fr-FR" sz="1600" b="1" i="1" dirty="0" smtClean="0"/>
              <a:t> </a:t>
            </a:r>
            <a:r>
              <a:rPr lang="fr-FR" sz="16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Neutrons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429408" y="2420888"/>
            <a:ext cx="10417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protons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106" name="Groupe 105"/>
          <p:cNvGrpSpPr/>
          <p:nvPr/>
        </p:nvGrpSpPr>
        <p:grpSpPr>
          <a:xfrm>
            <a:off x="539552" y="2969369"/>
            <a:ext cx="3192714" cy="1720279"/>
            <a:chOff x="539552" y="2969369"/>
            <a:chExt cx="3192714" cy="1720279"/>
          </a:xfrm>
        </p:grpSpPr>
        <p:grpSp>
          <p:nvGrpSpPr>
            <p:cNvPr id="103" name="Groupe 102"/>
            <p:cNvGrpSpPr/>
            <p:nvPr/>
          </p:nvGrpSpPr>
          <p:grpSpPr>
            <a:xfrm>
              <a:off x="1907704" y="2969369"/>
              <a:ext cx="489686" cy="1395639"/>
              <a:chOff x="1907704" y="2969369"/>
              <a:chExt cx="489686" cy="1395639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1907704" y="2969369"/>
                <a:ext cx="489686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l-PL" sz="2800" b="1" i="1" dirty="0" smtClean="0"/>
                  <a:t>+</a:t>
                </a:r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2" name="Connecteur droit avec flèche 101"/>
              <p:cNvCxnSpPr/>
              <p:nvPr/>
            </p:nvCxnSpPr>
            <p:spPr>
              <a:xfrm>
                <a:off x="2123728" y="3501008"/>
                <a:ext cx="0" cy="864000"/>
              </a:xfrm>
              <a:prstGeom prst="straightConnector1">
                <a:avLst/>
              </a:prstGeom>
              <a:ln w="28575">
                <a:solidFill>
                  <a:srgbClr val="FF33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5" name="Accolade ouvrante 104"/>
            <p:cNvSpPr/>
            <p:nvPr/>
          </p:nvSpPr>
          <p:spPr>
            <a:xfrm rot="5400000" flipH="1" flipV="1">
              <a:off x="1901629" y="2859011"/>
              <a:ext cx="468560" cy="3192714"/>
            </a:xfrm>
            <a:prstGeom prst="leftBrace">
              <a:avLst/>
            </a:prstGeom>
            <a:ln w="1905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0" y="4790588"/>
            <a:ext cx="4553449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l-PL" sz="2800" b="1" i="1" dirty="0" smtClean="0"/>
              <a:t>Z.</a:t>
            </a:r>
            <a:r>
              <a:rPr lang="fr-FR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r>
              <a:rPr lang="pl-PL" sz="2800" b="1" i="1" dirty="0" smtClean="0"/>
              <a:t> </a:t>
            </a:r>
            <a:r>
              <a:rPr lang="pl-PL" sz="2800" b="1" i="1" dirty="0"/>
              <a:t>+ (A - Z).</a:t>
            </a:r>
            <a:r>
              <a:rPr lang="fr-F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</a:t>
            </a:r>
            <a:r>
              <a:rPr lang="pl-PL" sz="2800" b="1" i="1" dirty="0" smtClean="0"/>
              <a:t>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Flèche droite 108"/>
          <p:cNvSpPr/>
          <p:nvPr/>
        </p:nvSpPr>
        <p:spPr>
          <a:xfrm>
            <a:off x="4784636" y="3403372"/>
            <a:ext cx="1299532" cy="385668"/>
          </a:xfrm>
          <a:prstGeom prst="rightArrow">
            <a:avLst/>
          </a:prstGeom>
          <a:solidFill>
            <a:srgbClr val="FF3300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/>
          <p:cNvSpPr/>
          <p:nvPr/>
        </p:nvSpPr>
        <p:spPr>
          <a:xfrm>
            <a:off x="6934744" y="4788441"/>
            <a:ext cx="1456280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noyau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Double flèche horizontale 111"/>
          <p:cNvSpPr/>
          <p:nvPr/>
        </p:nvSpPr>
        <p:spPr>
          <a:xfrm>
            <a:off x="5281942" y="4837310"/>
            <a:ext cx="1093211" cy="465034"/>
          </a:xfrm>
          <a:prstGeom prst="leftRightArrow">
            <a:avLst/>
          </a:prstGeom>
          <a:solidFill>
            <a:srgbClr val="FF3300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Flèche droite 112"/>
          <p:cNvSpPr/>
          <p:nvPr/>
        </p:nvSpPr>
        <p:spPr>
          <a:xfrm rot="5400000" flipV="1">
            <a:off x="5411212" y="5394712"/>
            <a:ext cx="867484" cy="385668"/>
          </a:xfrm>
          <a:prstGeom prst="rightArrow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13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5" grpId="0" animBg="1"/>
      <p:bldP spid="17" grpId="0" animBg="1"/>
      <p:bldP spid="4" grpId="0"/>
      <p:bldP spid="5" grpId="0"/>
      <p:bldP spid="95" grpId="0" animBg="1"/>
      <p:bldP spid="96" grpId="0" animBg="1"/>
      <p:bldP spid="6" grpId="0" animBg="1"/>
      <p:bldP spid="99" grpId="0"/>
      <p:bldP spid="100" grpId="0"/>
      <p:bldP spid="107" grpId="0" animBg="1"/>
      <p:bldP spid="109" grpId="0" animBg="1"/>
      <p:bldP spid="110" grpId="0" animBg="1"/>
      <p:bldP spid="112" grpId="0" animBg="1"/>
      <p:bldP spid="1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-180528" y="127120"/>
            <a:ext cx="120670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164839" y="193970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5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8135888" y="559168"/>
            <a:ext cx="671974" cy="428625"/>
            <a:chOff x="8316416" y="44624"/>
            <a:chExt cx="671974" cy="428625"/>
          </a:xfrm>
        </p:grpSpPr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6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518521" y="4519608"/>
            <a:ext cx="7920880" cy="830997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algn="just"/>
            <a:r>
              <a:rPr lang="fr-FR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28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Noyau</a:t>
            </a:r>
            <a:r>
              <a:rPr lang="fr-FR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 toujours  </a:t>
            </a:r>
            <a:r>
              <a:rPr lang="fr-F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28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Nucléons</a:t>
            </a:r>
            <a:r>
              <a:rPr lang="fr-FR" sz="2400" b="1" baseline="-250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28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protons</a:t>
            </a:r>
            <a:r>
              <a:rPr lang="fr-FR" sz="2800" b="1" baseline="-25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fr-FR" sz="24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28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neutrons</a:t>
            </a:r>
            <a:r>
              <a:rPr lang="fr-FR" sz="2800" b="1" baseline="-25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3040" y="2812586"/>
            <a:ext cx="8064896" cy="132343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pl-PL" sz="2800" b="1" i="1" dirty="0">
                <a:solidFill>
                  <a:srgbClr val="FF0000"/>
                </a:solidFill>
              </a:rPr>
              <a:t>Δm</a:t>
            </a:r>
            <a:r>
              <a:rPr lang="pl-PL" sz="2400" b="1" i="1" dirty="0"/>
              <a:t> </a:t>
            </a:r>
            <a:r>
              <a:rPr lang="fr-FR" sz="2400" b="1" i="1" dirty="0" smtClean="0"/>
              <a:t>est transformée en </a:t>
            </a:r>
            <a:r>
              <a:rPr lang="fr-FR" sz="2400" dirty="0" smtClean="0"/>
              <a:t>énergie </a:t>
            </a:r>
            <a:r>
              <a:rPr lang="fr-FR" sz="2400" dirty="0"/>
              <a:t>libérée </a:t>
            </a:r>
            <a:r>
              <a:rPr lang="fr-FR" sz="2400" b="1" dirty="0">
                <a:solidFill>
                  <a:srgbClr val="FF0000"/>
                </a:solidFill>
              </a:rPr>
              <a:t>ΔE</a:t>
            </a:r>
            <a:r>
              <a:rPr lang="fr-FR" sz="2400" dirty="0"/>
              <a:t> </a:t>
            </a:r>
            <a:r>
              <a:rPr lang="fr-FR" sz="2400" dirty="0" smtClean="0"/>
              <a:t>calculée par </a:t>
            </a:r>
            <a:r>
              <a:rPr lang="fr-FR" sz="2400" dirty="0"/>
              <a:t>la relation d’Einstein </a:t>
            </a:r>
            <a:r>
              <a:rPr lang="fr-FR" sz="2400" dirty="0" smtClean="0"/>
              <a:t>: 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ΔE </a:t>
            </a:r>
            <a:r>
              <a:rPr lang="fr-FR" sz="2800" b="1" dirty="0">
                <a:solidFill>
                  <a:srgbClr val="FF0000"/>
                </a:solidFill>
              </a:rPr>
              <a:t>= </a:t>
            </a:r>
            <a:r>
              <a:rPr lang="fr-FR" sz="2800" b="1" dirty="0" err="1">
                <a:solidFill>
                  <a:srgbClr val="FF0000"/>
                </a:solidFill>
              </a:rPr>
              <a:t>Δm</a:t>
            </a:r>
            <a:r>
              <a:rPr lang="fr-FR" sz="2800" b="1" dirty="0">
                <a:solidFill>
                  <a:srgbClr val="FF0000"/>
                </a:solidFill>
              </a:rPr>
              <a:t> . C</a:t>
            </a:r>
            <a:r>
              <a:rPr lang="fr-FR" sz="3200" b="1" baseline="30000" dirty="0">
                <a:solidFill>
                  <a:srgbClr val="FF0000"/>
                </a:solidFill>
              </a:rPr>
              <a:t>2</a:t>
            </a:r>
            <a:endParaRPr lang="fr-FR" b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843808" y="3667706"/>
            <a:ext cx="6120680" cy="70788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où  C = </a:t>
            </a:r>
            <a:r>
              <a:rPr lang="fr-FR" sz="2000" dirty="0"/>
              <a:t>la vitesse de la lumière dans le </a:t>
            </a:r>
            <a:r>
              <a:rPr lang="fr-FR" sz="2000" dirty="0" smtClean="0"/>
              <a:t>vide (</a:t>
            </a:r>
            <a:r>
              <a:rPr lang="fr-F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célérité)</a:t>
            </a:r>
            <a:r>
              <a:rPr lang="fr-FR" sz="2000" dirty="0" smtClean="0"/>
              <a:t> </a:t>
            </a:r>
          </a:p>
          <a:p>
            <a:pPr algn="just"/>
            <a:r>
              <a:rPr lang="fr-FR" sz="2000" b="1" i="1" dirty="0"/>
              <a:t> </a:t>
            </a:r>
            <a:r>
              <a:rPr lang="fr-FR" sz="2000" b="1" i="1" dirty="0" smtClean="0"/>
              <a:t>        = </a:t>
            </a:r>
            <a:r>
              <a:rPr lang="fr-FR" sz="2000" b="1" i="1" dirty="0"/>
              <a:t>3.10</a:t>
            </a:r>
            <a:r>
              <a:rPr lang="fr-FR" sz="2400" b="1" i="1" baseline="30000" dirty="0"/>
              <a:t>8</a:t>
            </a:r>
            <a:r>
              <a:rPr lang="fr-FR" sz="2000" b="1" i="1" dirty="0"/>
              <a:t> </a:t>
            </a:r>
            <a:r>
              <a:rPr lang="fr-FR" sz="2000" b="1" i="1" dirty="0" smtClean="0"/>
              <a:t>m.s</a:t>
            </a:r>
            <a:r>
              <a:rPr lang="fr-FR" sz="2400" b="1" i="1" baseline="30000" dirty="0" smtClean="0"/>
              <a:t>-1</a:t>
            </a:r>
            <a:endParaRPr lang="fr-FR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31640" y="2085256"/>
            <a:ext cx="7056784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l-PL" sz="2800" b="1" i="1" dirty="0">
                <a:solidFill>
                  <a:srgbClr val="FF0000"/>
                </a:solidFill>
              </a:rPr>
              <a:t>Δm</a:t>
            </a:r>
            <a:r>
              <a:rPr lang="pl-PL" sz="2400" b="1" i="1" dirty="0"/>
              <a:t> =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noyau</a:t>
            </a:r>
            <a:r>
              <a:rPr lang="fr-FR" sz="2800" b="1" baseline="-25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b="1" i="1" dirty="0" smtClean="0"/>
              <a:t>– </a:t>
            </a:r>
            <a:r>
              <a:rPr lang="pl-PL" sz="2800" b="1" i="1" dirty="0"/>
              <a:t>Z.</a:t>
            </a:r>
            <a:r>
              <a:rPr lang="fr-F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r>
              <a:rPr lang="pl-PL" sz="2800" b="1" i="1" dirty="0" smtClean="0"/>
              <a:t> </a:t>
            </a:r>
            <a:r>
              <a:rPr lang="pl-PL" sz="2800" b="1" i="1" dirty="0"/>
              <a:t>– (A - Z).</a:t>
            </a:r>
            <a:r>
              <a:rPr lang="fr-F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</a:t>
            </a:r>
            <a:r>
              <a:rPr lang="pl-PL" sz="2800" b="1" i="1" dirty="0" smtClean="0"/>
              <a:t>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036768" y="2111950"/>
            <a:ext cx="927720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i="1" dirty="0" smtClean="0">
                <a:solidFill>
                  <a:srgbClr val="FF0000"/>
                </a:solidFill>
              </a:rPr>
              <a:t>&lt; </a:t>
            </a:r>
            <a:r>
              <a:rPr lang="pl-PL" sz="2000" b="1" i="1" dirty="0" smtClean="0"/>
              <a:t> </a:t>
            </a:r>
            <a:r>
              <a:rPr lang="fr-FR" sz="2000" b="1" i="1" dirty="0" smtClean="0"/>
              <a:t>0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838859"/>
            <a:ext cx="4553449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l-PL" sz="2800" b="1" i="1" dirty="0" smtClean="0"/>
              <a:t>Z.</a:t>
            </a:r>
            <a:r>
              <a:rPr lang="fr-FR" sz="24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r>
              <a:rPr lang="pl-PL" sz="2800" b="1" i="1" dirty="0" smtClean="0"/>
              <a:t> </a:t>
            </a:r>
            <a:r>
              <a:rPr lang="pl-PL" sz="2800" b="1" i="1" dirty="0"/>
              <a:t>+ (A - Z).</a:t>
            </a:r>
            <a:r>
              <a:rPr lang="fr-F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</a:t>
            </a:r>
            <a:r>
              <a:rPr lang="pl-PL" sz="2800" b="1" i="1" dirty="0" smtClean="0"/>
              <a:t>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934744" y="836712"/>
            <a:ext cx="1456280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noyau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Double flèche horizontale 29"/>
          <p:cNvSpPr/>
          <p:nvPr/>
        </p:nvSpPr>
        <p:spPr>
          <a:xfrm>
            <a:off x="5281942" y="885581"/>
            <a:ext cx="1093211" cy="465034"/>
          </a:xfrm>
          <a:prstGeom prst="leftRightArrow">
            <a:avLst/>
          </a:prstGeom>
          <a:solidFill>
            <a:srgbClr val="FF3300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 droite 30"/>
          <p:cNvSpPr/>
          <p:nvPr/>
        </p:nvSpPr>
        <p:spPr>
          <a:xfrm rot="5400000" flipV="1">
            <a:off x="5411212" y="1442983"/>
            <a:ext cx="867484" cy="385668"/>
          </a:xfrm>
          <a:prstGeom prst="rightArrow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31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-180528" y="-387424"/>
            <a:ext cx="120670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164839" y="-320574"/>
            <a:ext cx="549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P. </a:t>
            </a: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5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5048" y="332656"/>
            <a:ext cx="7056784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l-PL" sz="2800" b="1" i="1" dirty="0">
                <a:solidFill>
                  <a:srgbClr val="FF0000"/>
                </a:solidFill>
              </a:rPr>
              <a:t>Δm</a:t>
            </a:r>
            <a:r>
              <a:rPr lang="pl-PL" sz="2400" b="1" i="1" dirty="0"/>
              <a:t> = </a:t>
            </a:r>
            <a:r>
              <a:rPr lang="fr-FR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noyau</a:t>
            </a:r>
            <a:r>
              <a:rPr lang="fr-FR" sz="2800" b="1" baseline="-25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b="1" i="1" dirty="0" smtClean="0"/>
              <a:t>– </a:t>
            </a:r>
            <a:r>
              <a:rPr lang="pl-PL" sz="2800" b="1" i="1" dirty="0"/>
              <a:t>Z.</a:t>
            </a:r>
            <a:r>
              <a:rPr lang="fr-F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protons</a:t>
            </a:r>
            <a:r>
              <a:rPr lang="pl-PL" sz="2800" b="1" i="1" dirty="0"/>
              <a:t> + (A - Z).</a:t>
            </a:r>
            <a:r>
              <a:rPr lang="fr-FR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3200" b="1" baseline="-25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neutrons</a:t>
            </a:r>
            <a:r>
              <a:rPr lang="pl-PL" sz="2800" b="1" i="1" dirty="0"/>
              <a:t>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11681" y="332656"/>
            <a:ext cx="927720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2800" b="1" i="1" dirty="0" smtClean="0">
                <a:solidFill>
                  <a:srgbClr val="FF0000"/>
                </a:solidFill>
              </a:rPr>
              <a:t>&lt; </a:t>
            </a:r>
            <a:r>
              <a:rPr lang="pl-PL" sz="2400" b="1" i="1" dirty="0" smtClean="0"/>
              <a:t> </a:t>
            </a:r>
            <a:r>
              <a:rPr lang="fr-FR" sz="2400" b="1" i="1" dirty="0" smtClean="0"/>
              <a:t>0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3040" y="1038255"/>
            <a:ext cx="8064896" cy="132343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pl-PL" sz="2800" b="1" i="1" dirty="0">
                <a:solidFill>
                  <a:srgbClr val="FF0000"/>
                </a:solidFill>
              </a:rPr>
              <a:t>Δm</a:t>
            </a:r>
            <a:r>
              <a:rPr lang="pl-PL" sz="2400" b="1" i="1" dirty="0"/>
              <a:t> </a:t>
            </a:r>
            <a:r>
              <a:rPr lang="fr-FR" sz="2400" b="1" i="1" dirty="0" smtClean="0"/>
              <a:t>est transformée en </a:t>
            </a:r>
            <a:r>
              <a:rPr lang="fr-FR" sz="2400" dirty="0" smtClean="0"/>
              <a:t>énergie </a:t>
            </a:r>
            <a:r>
              <a:rPr lang="fr-FR" sz="2400" dirty="0"/>
              <a:t>libérée </a:t>
            </a:r>
            <a:r>
              <a:rPr lang="fr-FR" sz="2400" b="1" dirty="0">
                <a:solidFill>
                  <a:srgbClr val="FF0000"/>
                </a:solidFill>
              </a:rPr>
              <a:t>ΔE</a:t>
            </a:r>
            <a:r>
              <a:rPr lang="fr-FR" sz="2400" dirty="0"/>
              <a:t> </a:t>
            </a:r>
            <a:r>
              <a:rPr lang="fr-FR" sz="2400" dirty="0" smtClean="0"/>
              <a:t>calculée par </a:t>
            </a:r>
            <a:r>
              <a:rPr lang="fr-FR" sz="2400" dirty="0"/>
              <a:t>la relation d’Einstein </a:t>
            </a:r>
            <a:r>
              <a:rPr lang="fr-FR" sz="2400" dirty="0" smtClean="0"/>
              <a:t>: 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ΔE </a:t>
            </a:r>
            <a:r>
              <a:rPr lang="fr-FR" sz="2800" b="1" dirty="0">
                <a:solidFill>
                  <a:srgbClr val="FF0000"/>
                </a:solidFill>
              </a:rPr>
              <a:t>= </a:t>
            </a:r>
            <a:r>
              <a:rPr lang="fr-FR" sz="2800" b="1" dirty="0" err="1">
                <a:solidFill>
                  <a:srgbClr val="FF0000"/>
                </a:solidFill>
              </a:rPr>
              <a:t>Δm</a:t>
            </a:r>
            <a:r>
              <a:rPr lang="fr-FR" sz="2800" b="1" dirty="0">
                <a:solidFill>
                  <a:srgbClr val="FF0000"/>
                </a:solidFill>
              </a:rPr>
              <a:t> . C</a:t>
            </a:r>
            <a:r>
              <a:rPr lang="fr-FR" sz="3200" b="1" baseline="30000" dirty="0">
                <a:solidFill>
                  <a:srgbClr val="FF0000"/>
                </a:solidFill>
              </a:rPr>
              <a:t>2</a:t>
            </a:r>
            <a:endParaRPr lang="fr-FR" b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43808" y="1893375"/>
            <a:ext cx="6120680" cy="70788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où  C = </a:t>
            </a:r>
            <a:r>
              <a:rPr lang="fr-FR" sz="2000" dirty="0"/>
              <a:t>la vitesse de la lumière dans le </a:t>
            </a:r>
            <a:r>
              <a:rPr lang="fr-FR" sz="2000" dirty="0" smtClean="0"/>
              <a:t>vide (</a:t>
            </a:r>
            <a:r>
              <a:rPr lang="fr-F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célérité)</a:t>
            </a:r>
            <a:r>
              <a:rPr lang="fr-FR" sz="2000" dirty="0" smtClean="0"/>
              <a:t> </a:t>
            </a:r>
          </a:p>
          <a:p>
            <a:pPr algn="just"/>
            <a:r>
              <a:rPr lang="fr-FR" sz="2000" b="1" i="1" dirty="0"/>
              <a:t> </a:t>
            </a:r>
            <a:r>
              <a:rPr lang="fr-FR" sz="2000" b="1" i="1" dirty="0" smtClean="0"/>
              <a:t>        = </a:t>
            </a:r>
            <a:r>
              <a:rPr lang="fr-FR" sz="2000" b="1" i="1" dirty="0"/>
              <a:t>3.10</a:t>
            </a:r>
            <a:r>
              <a:rPr lang="fr-FR" sz="2400" b="1" i="1" baseline="30000" dirty="0"/>
              <a:t>8</a:t>
            </a:r>
            <a:r>
              <a:rPr lang="fr-FR" sz="2000" b="1" i="1" dirty="0"/>
              <a:t> </a:t>
            </a:r>
            <a:r>
              <a:rPr lang="fr-FR" sz="2000" b="1" i="1" dirty="0" smtClean="0"/>
              <a:t>m.s</a:t>
            </a:r>
            <a:r>
              <a:rPr lang="fr-FR" sz="2400" b="1" i="1" baseline="30000" dirty="0" smtClean="0"/>
              <a:t>-1</a:t>
            </a:r>
            <a:endParaRPr lang="fr-FR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8135888" y="44624"/>
            <a:ext cx="671974" cy="428625"/>
            <a:chOff x="8316416" y="44624"/>
            <a:chExt cx="671974" cy="428625"/>
          </a:xfrm>
        </p:grpSpPr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6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539552" y="2897649"/>
            <a:ext cx="8268310" cy="830997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marL="3673475" indent="-3673475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énergie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appelée :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Energie de liaison ou de cohésion du noyau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862" y="5163666"/>
            <a:ext cx="826831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73475" indent="-3673475"/>
            <a:r>
              <a:rPr lang="fr-F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cas le l’hélium 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Obje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980467"/>
              </p:ext>
            </p:extLst>
          </p:nvPr>
        </p:nvGraphicFramePr>
        <p:xfrm>
          <a:off x="3800475" y="5098544"/>
          <a:ext cx="627509" cy="70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76" name="Équation" r:id="rId3" imgW="215713" imgH="190335" progId="">
                  <p:embed/>
                </p:oleObj>
              </mc:Choice>
              <mc:Fallback>
                <p:oleObj name="Équation" r:id="rId3" imgW="215713" imgH="190335" progId="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5098544"/>
                        <a:ext cx="627509" cy="7067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e 4"/>
          <p:cNvGrpSpPr/>
          <p:nvPr/>
        </p:nvGrpSpPr>
        <p:grpSpPr>
          <a:xfrm>
            <a:off x="899592" y="3837177"/>
            <a:ext cx="6215163" cy="749413"/>
            <a:chOff x="899592" y="3837177"/>
            <a:chExt cx="6215163" cy="749413"/>
          </a:xfrm>
        </p:grpSpPr>
        <p:sp>
          <p:nvSpPr>
            <p:cNvPr id="2" name="Rectangle 8"/>
            <p:cNvSpPr>
              <a:spLocks noChangeArrowheads="1"/>
            </p:cNvSpPr>
            <p:nvPr/>
          </p:nvSpPr>
          <p:spPr bwMode="auto">
            <a:xfrm>
              <a:off x="899592" y="3919495"/>
              <a:ext cx="621516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fr-FR" altLang="fr-FR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TimesNewRomanPSMT"/>
                </a:rPr>
                <a:t>Z </a:t>
              </a:r>
              <a:r>
                <a:rPr lang="fr-FR" sz="2400" b="1" dirty="0">
                  <a:solidFill>
                    <a:srgbClr val="FF0000"/>
                  </a:solidFill>
                  <a:latin typeface="TimesNewRoman"/>
                  <a:ea typeface="Times New Roman" panose="02020603050405020304" pitchFamily="18" charset="0"/>
                  <a:cs typeface="TimesNewRomanPSMT"/>
                </a:rPr>
                <a:t>protons</a:t>
              </a:r>
              <a:r>
                <a:rPr kumimoji="0" lang="fr-FR" altLang="fr-FR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TimesNewRomanPSMT"/>
                </a:rPr>
                <a:t>   +  N </a:t>
              </a:r>
              <a:r>
                <a:rPr lang="fr-FR" sz="2400" b="1" dirty="0">
                  <a:solidFill>
                    <a:srgbClr val="0033CC"/>
                  </a:solidFill>
                  <a:latin typeface="TimesNewRoman"/>
                  <a:ea typeface="Times New Roman" panose="02020603050405020304" pitchFamily="18" charset="0"/>
                  <a:cs typeface="TimesNewRomanPSMT"/>
                </a:rPr>
                <a:t>neutrons</a:t>
              </a:r>
              <a:r>
                <a:rPr kumimoji="0" lang="fr-FR" altLang="fr-FR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TimesNewRomanPSMT"/>
                </a:rPr>
                <a:t> </a:t>
              </a:r>
              <a:r>
                <a:rPr kumimoji="0" lang="fr-FR" altLang="fr-FR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TimesNewRomanPSMT"/>
                </a:rPr>
                <a:t>→ </a:t>
              </a:r>
              <a:r>
                <a:rPr lang="fr-FR" altLang="fr-FR" sz="3200" dirty="0">
                  <a:solidFill>
                    <a:srgbClr val="000000"/>
                  </a:solidFill>
                  <a:ea typeface="Times New Roman" panose="02020603050405020304" pitchFamily="18" charset="0"/>
                  <a:cs typeface="TimesNewRomanPSMT"/>
                </a:rPr>
                <a:t> </a:t>
              </a:r>
              <a:r>
                <a:rPr kumimoji="0" lang="fr-FR" altLang="fr-FR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TimesNewRomanPSMT"/>
                </a:rPr>
                <a:t>     </a:t>
              </a:r>
              <a:r>
                <a:rPr lang="fr-FR" altLang="fr-FR" sz="3200" dirty="0" smtClean="0">
                  <a:solidFill>
                    <a:srgbClr val="000000"/>
                  </a:solidFill>
                  <a:ea typeface="Times New Roman" panose="02020603050405020304" pitchFamily="18" charset="0"/>
                  <a:cs typeface="TimesNewRomanPSMT"/>
                </a:rPr>
                <a:t>+ </a:t>
              </a:r>
              <a:r>
                <a:rPr lang="fr-FR" sz="3200" b="1" dirty="0">
                  <a:solidFill>
                    <a:srgbClr val="FF0000"/>
                  </a:solidFill>
                </a:rPr>
                <a:t>ΔE</a:t>
              </a:r>
              <a:r>
                <a:rPr kumimoji="0" lang="fr-FR" altLang="fr-FR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TimesNewRomanPSMT"/>
                </a:rPr>
                <a:t>  </a:t>
              </a:r>
              <a:endParaRPr kumimoji="0" lang="fr-FR" altLang="fr-F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3" name="Obje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7059317"/>
                </p:ext>
              </p:extLst>
            </p:nvPr>
          </p:nvGraphicFramePr>
          <p:xfrm>
            <a:off x="5085272" y="3837177"/>
            <a:ext cx="749413" cy="749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077" name="Équation" r:id="rId5" imgW="190417" imgH="190417" progId="">
                    <p:embed/>
                  </p:oleObj>
                </mc:Choice>
                <mc:Fallback>
                  <p:oleObj name="Équation" r:id="rId5" imgW="190417" imgH="190417" progId="">
                    <p:embed/>
                    <p:pic>
                      <p:nvPicPr>
                        <p:cNvPr id="0" name="Picture 1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5272" y="3837177"/>
                          <a:ext cx="749413" cy="749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6094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/>
          <p:cNvGrpSpPr/>
          <p:nvPr/>
        </p:nvGrpSpPr>
        <p:grpSpPr>
          <a:xfrm>
            <a:off x="8135888" y="44624"/>
            <a:ext cx="671974" cy="428625"/>
            <a:chOff x="8316416" y="44624"/>
            <a:chExt cx="671974" cy="428625"/>
          </a:xfrm>
        </p:grpSpPr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8316416" y="44624"/>
              <a:ext cx="671974" cy="4286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8345367" y="66849"/>
              <a:ext cx="549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P. 6</a:t>
              </a:r>
              <a:endPara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453686" y="951111"/>
            <a:ext cx="826831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73475" indent="-3673475"/>
            <a:r>
              <a:rPr lang="fr-F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cas le l’hélium 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" y="2204864"/>
            <a:ext cx="8853616" cy="288087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69832" y="3353569"/>
            <a:ext cx="279000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2400" dirty="0">
                <a:latin typeface="TimesNewRoman"/>
                <a:ea typeface="Times New Roman" panose="02020603050405020304" pitchFamily="18" charset="0"/>
                <a:cs typeface="TimesNewRomanPSMT"/>
              </a:rPr>
              <a:t>m</a:t>
            </a:r>
            <a:r>
              <a:rPr lang="fr-FR" sz="2400" baseline="-25000" dirty="0">
                <a:latin typeface="TimesNewRoman"/>
                <a:ea typeface="Times New Roman" panose="02020603050405020304" pitchFamily="18" charset="0"/>
                <a:cs typeface="TimesNewRomanPSMT"/>
              </a:rPr>
              <a:t>th</a:t>
            </a:r>
            <a:r>
              <a:rPr lang="fr-FR" sz="2400" dirty="0">
                <a:latin typeface="TimesNewRoman"/>
                <a:ea typeface="Times New Roman" panose="02020603050405020304" pitchFamily="18" charset="0"/>
                <a:cs typeface="TimesNewRomanPSMT"/>
              </a:rPr>
              <a:t> = </a:t>
            </a:r>
            <a:r>
              <a:rPr lang="fr-FR" sz="2400" dirty="0">
                <a:solidFill>
                  <a:srgbClr val="FF3300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Z. </a:t>
            </a:r>
            <a:r>
              <a:rPr lang="fr-FR" sz="2400" dirty="0" err="1">
                <a:solidFill>
                  <a:srgbClr val="FF3300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m</a:t>
            </a:r>
            <a:r>
              <a:rPr lang="fr-FR" sz="2400" baseline="-25000" dirty="0" err="1">
                <a:solidFill>
                  <a:srgbClr val="FF3300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p</a:t>
            </a:r>
            <a:r>
              <a:rPr lang="fr-FR" sz="2400" dirty="0">
                <a:solidFill>
                  <a:srgbClr val="FF3300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 </a:t>
            </a:r>
            <a:r>
              <a:rPr lang="fr-FR" sz="2400" dirty="0">
                <a:latin typeface="TimesNewRoman"/>
                <a:ea typeface="Times New Roman" panose="02020603050405020304" pitchFamily="18" charset="0"/>
                <a:cs typeface="TimesNewRomanPSMT"/>
              </a:rPr>
              <a:t>+ </a:t>
            </a:r>
            <a:r>
              <a:rPr lang="fr-FR" sz="2400" dirty="0">
                <a:solidFill>
                  <a:srgbClr val="0033CC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N. m</a:t>
            </a:r>
            <a:r>
              <a:rPr lang="fr-FR" sz="2400" baseline="-25000" dirty="0">
                <a:solidFill>
                  <a:srgbClr val="0033CC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n</a:t>
            </a:r>
            <a:endParaRPr lang="fr-FR" sz="2400" dirty="0">
              <a:solidFill>
                <a:srgbClr val="0033CC"/>
              </a:solidFill>
            </a:endParaRPr>
          </a:p>
        </p:txBody>
      </p:sp>
      <p:graphicFrame>
        <p:nvGraphicFramePr>
          <p:cNvPr id="24" name="Obje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309778"/>
              </p:ext>
            </p:extLst>
          </p:nvPr>
        </p:nvGraphicFramePr>
        <p:xfrm>
          <a:off x="3800475" y="562040"/>
          <a:ext cx="987549" cy="111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22" name="Équation" r:id="rId4" imgW="215713" imgH="190335" progId="">
                  <p:embed/>
                </p:oleObj>
              </mc:Choice>
              <mc:Fallback>
                <p:oleObj name="Équation" r:id="rId4" imgW="215713" imgH="190335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562040"/>
                        <a:ext cx="987549" cy="1112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251520" y="4175274"/>
            <a:ext cx="2808312" cy="76944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3300"/>
                </a:solidFill>
              </a:rPr>
              <a:t>2</a:t>
            </a:r>
            <a:r>
              <a:rPr lang="fr-FR" sz="2000" dirty="0"/>
              <a:t> . 1,0073 + </a:t>
            </a:r>
            <a:r>
              <a:rPr lang="fr-FR" sz="2400" b="1" dirty="0">
                <a:solidFill>
                  <a:srgbClr val="0033CC"/>
                </a:solidFill>
              </a:rPr>
              <a:t>2</a:t>
            </a:r>
            <a:r>
              <a:rPr lang="fr-FR" sz="2000" dirty="0"/>
              <a:t> . 1,0087 </a:t>
            </a:r>
          </a:p>
          <a:p>
            <a:r>
              <a:rPr lang="fr-FR" sz="2000" dirty="0"/>
              <a:t>= 4,03200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222160" y="3383186"/>
            <a:ext cx="2790000" cy="461665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fr-FR" sz="2400" dirty="0" err="1"/>
              <a:t>M</a:t>
            </a:r>
            <a:r>
              <a:rPr lang="fr-FR" sz="2400" baseline="-25000" dirty="0" err="1"/>
              <a:t>exp</a:t>
            </a:r>
            <a:r>
              <a:rPr lang="fr-FR" sz="2400" dirty="0"/>
              <a:t>. =  </a:t>
            </a:r>
            <a:r>
              <a:rPr lang="fr-FR" sz="2400" dirty="0" err="1"/>
              <a:t>m</a:t>
            </a:r>
            <a:r>
              <a:rPr lang="fr-FR" sz="2400" baseline="-25000" dirty="0" err="1"/>
              <a:t>noyau</a:t>
            </a:r>
            <a:endParaRPr lang="fr-FR" sz="2400" dirty="0"/>
          </a:p>
        </p:txBody>
      </p:sp>
      <p:sp>
        <p:nvSpPr>
          <p:cNvPr id="31" name="Rectangle 30"/>
          <p:cNvSpPr/>
          <p:nvPr/>
        </p:nvSpPr>
        <p:spPr>
          <a:xfrm>
            <a:off x="3203848" y="4204891"/>
            <a:ext cx="2808312" cy="400110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4,00150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246496" y="3383186"/>
            <a:ext cx="2790000" cy="400110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fr-FR" sz="2000" dirty="0" err="1"/>
              <a:t>Δm</a:t>
            </a:r>
            <a:r>
              <a:rPr lang="fr-FR" sz="2000" dirty="0"/>
              <a:t> = </a:t>
            </a:r>
            <a:r>
              <a:rPr lang="fr-FR" sz="2000" dirty="0" err="1"/>
              <a:t>m</a:t>
            </a:r>
            <a:r>
              <a:rPr lang="fr-FR" sz="2000" baseline="-25000" dirty="0" err="1"/>
              <a:t>noyau</a:t>
            </a:r>
            <a:r>
              <a:rPr lang="fr-FR" sz="2000" dirty="0"/>
              <a:t> - 4,03200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228184" y="4204891"/>
            <a:ext cx="2808312" cy="400110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0,03050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42340" y="1262458"/>
            <a:ext cx="3546084" cy="461665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2</a:t>
            </a:r>
            <a:r>
              <a:rPr lang="fr-FR" sz="2400" dirty="0" smtClean="0">
                <a:latin typeface="TimesNewRoman"/>
                <a:ea typeface="Times New Roman" panose="02020603050405020304" pitchFamily="18" charset="0"/>
                <a:cs typeface="TimesNewRomanPSMT"/>
              </a:rPr>
              <a:t>		</a:t>
            </a:r>
            <a:r>
              <a:rPr lang="fr-FR" sz="2400" dirty="0" smtClean="0">
                <a:solidFill>
                  <a:srgbClr val="FF0000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protons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860031" y="692696"/>
            <a:ext cx="3528393" cy="523220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TimesNewRoman"/>
                <a:ea typeface="Times New Roman" panose="02020603050405020304" pitchFamily="18" charset="0"/>
                <a:cs typeface="TimesNewRomanPSMT"/>
              </a:rPr>
              <a:t>4-</a:t>
            </a:r>
            <a:r>
              <a:rPr lang="fr-FR" sz="2800" b="1" dirty="0" smtClean="0">
                <a:solidFill>
                  <a:srgbClr val="FF0000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2</a:t>
            </a:r>
            <a:r>
              <a:rPr lang="fr-FR" sz="2400" dirty="0" smtClean="0">
                <a:latin typeface="TimesNewRoman"/>
                <a:ea typeface="Times New Roman" panose="02020603050405020304" pitchFamily="18" charset="0"/>
                <a:cs typeface="TimesNewRomanPSMT"/>
              </a:rPr>
              <a:t> =</a:t>
            </a:r>
            <a:r>
              <a:rPr lang="fr-FR" sz="2800" b="1" dirty="0" smtClean="0">
                <a:solidFill>
                  <a:srgbClr val="0033CC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2</a:t>
            </a:r>
            <a:r>
              <a:rPr lang="fr-FR" sz="2400" dirty="0" smtClean="0">
                <a:latin typeface="TimesNewRoman"/>
                <a:ea typeface="Times New Roman" panose="02020603050405020304" pitchFamily="18" charset="0"/>
                <a:cs typeface="TimesNewRomanPSMT"/>
              </a:rPr>
              <a:t>	</a:t>
            </a:r>
            <a:r>
              <a:rPr lang="fr-FR" sz="2400" b="1" dirty="0" smtClean="0">
                <a:solidFill>
                  <a:srgbClr val="0033CC"/>
                </a:solidFill>
                <a:latin typeface="TimesNewRoman"/>
                <a:ea typeface="Times New Roman" panose="02020603050405020304" pitchFamily="18" charset="0"/>
                <a:cs typeface="TimesNewRomanPSMT"/>
              </a:rPr>
              <a:t>neutrons</a:t>
            </a:r>
            <a:endParaRPr lang="fr-FR" sz="2400" b="1" dirty="0">
              <a:solidFill>
                <a:srgbClr val="0033CC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80154" y="5085184"/>
            <a:ext cx="8268310" cy="1323439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200000"/>
              </a:lnSpc>
            </a:pPr>
            <a:r>
              <a:rPr lang="fr-FR" altLang="fr-FR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On appelle aussi </a:t>
            </a:r>
            <a:r>
              <a:rPr lang="fr-FR" altLang="fr-FR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énergie </a:t>
            </a:r>
            <a:r>
              <a:rPr lang="fr-FR" altLang="fr-FR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de cohésion (</a:t>
            </a:r>
            <a:r>
              <a:rPr lang="fr-FR" altLang="fr-FR" sz="20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E</a:t>
            </a:r>
            <a:r>
              <a:rPr lang="fr-FR" altLang="fr-FR" sz="2000" b="1" baseline="-300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ch</a:t>
            </a:r>
            <a:r>
              <a:rPr lang="fr-FR" altLang="fr-FR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)</a:t>
            </a:r>
            <a:r>
              <a:rPr lang="fr-FR" altLang="fr-FR" sz="2000" dirty="0"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 </a:t>
            </a:r>
            <a:r>
              <a:rPr lang="fr-FR" altLang="fr-FR" sz="2000" dirty="0" smtClean="0">
                <a:latin typeface="TimesNewRoman" charset="0"/>
                <a:ea typeface="Times New Roman" panose="02020603050405020304" pitchFamily="18" charset="0"/>
                <a:cs typeface="TimesNewRomanPSMT" charset="0"/>
              </a:rPr>
              <a:t>et c’est aussi l’énergie </a:t>
            </a:r>
            <a:r>
              <a:rPr lang="fr-FR" altLang="fr-FR" sz="2000" dirty="0">
                <a:latin typeface="TimesNewRoman" charset="0"/>
                <a:ea typeface="Times New Roman" panose="02020603050405020304" pitchFamily="18" charset="0"/>
                <a:cs typeface="TimesNewRomanPSMT" charset="0"/>
              </a:rPr>
              <a:t>qu’il faudrait apporter au </a:t>
            </a:r>
            <a:r>
              <a:rPr lang="fr-FR" altLang="fr-FR" sz="2000" dirty="0" smtClean="0">
                <a:latin typeface="TimesNewRoman" charset="0"/>
                <a:ea typeface="Times New Roman" panose="02020603050405020304" pitchFamily="18" charset="0"/>
                <a:cs typeface="TimesNewRomanPSMT" charset="0"/>
              </a:rPr>
              <a:t>noyau </a:t>
            </a:r>
            <a:r>
              <a:rPr lang="fr-FR" sz="2000" dirty="0"/>
              <a:t>pour le dissocier en ses </a:t>
            </a:r>
            <a:r>
              <a:rPr lang="fr-FR" sz="2000" dirty="0" smtClean="0"/>
              <a:t>nucléons.</a:t>
            </a:r>
            <a:r>
              <a:rPr lang="fr-FR" altLang="fr-FR" sz="2000" dirty="0" smtClean="0">
                <a:latin typeface="TimesNewRoman" charset="0"/>
                <a:ea typeface="Times New Roman" panose="02020603050405020304" pitchFamily="18" charset="0"/>
                <a:cs typeface="TimesNewRomanPSMT" charset="0"/>
              </a:rPr>
              <a:t> </a:t>
            </a:r>
            <a:endParaRPr lang="fr-FR" altLang="fr-FR" sz="3200" dirty="0">
              <a:latin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16216" y="6309320"/>
            <a:ext cx="2160240" cy="461665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fr-FR" altLang="fr-FR" sz="24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E</a:t>
            </a:r>
            <a:r>
              <a:rPr lang="fr-FR" altLang="fr-FR" sz="2400" b="1" baseline="-30000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ch</a:t>
            </a:r>
            <a:r>
              <a:rPr lang="fr-FR" altLang="fr-FR" sz="2400" b="1" baseline="-30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 </a:t>
            </a:r>
            <a:r>
              <a:rPr lang="fr-FR" altLang="fr-FR" sz="2400" b="1" baseline="-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NewRomanPS-BoldMT" charset="0"/>
              </a:rPr>
              <a:t>     </a:t>
            </a:r>
            <a:r>
              <a:rPr lang="fr-FR" sz="2400" b="1" dirty="0" smtClean="0"/>
              <a:t>=</a:t>
            </a:r>
            <a:r>
              <a:rPr lang="fr-FR" sz="2400" b="1" dirty="0" smtClean="0">
                <a:solidFill>
                  <a:srgbClr val="FF0000"/>
                </a:solidFill>
              </a:rPr>
              <a:t>   </a:t>
            </a:r>
            <a:r>
              <a:rPr lang="fr-FR" sz="2400" b="1" dirty="0" smtClean="0">
                <a:solidFill>
                  <a:srgbClr val="0033CC"/>
                </a:solidFill>
              </a:rPr>
              <a:t>- ΔE</a:t>
            </a:r>
            <a:endParaRPr lang="fr-FR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17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9"/>
          <p:cNvSpPr>
            <a:spLocks noChangeArrowheads="1"/>
          </p:cNvSpPr>
          <p:nvPr/>
        </p:nvSpPr>
        <p:spPr bwMode="auto">
          <a:xfrm>
            <a:off x="323850" y="6290156"/>
            <a:ext cx="882015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50863" indent="-7938" algn="ctr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fr-FR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noyau</a:t>
            </a: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représente </a:t>
            </a:r>
            <a:r>
              <a:rPr lang="fr-FR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99,95 % de la masse de l’atome</a:t>
            </a:r>
          </a:p>
        </p:txBody>
      </p:sp>
      <p:sp>
        <p:nvSpPr>
          <p:cNvPr id="34822" name="Text Box 11"/>
          <p:cNvSpPr txBox="1">
            <a:spLocks noChangeArrowheads="1"/>
          </p:cNvSpPr>
          <p:nvPr/>
        </p:nvSpPr>
        <p:spPr bwMode="auto">
          <a:xfrm>
            <a:off x="327386" y="3398639"/>
            <a:ext cx="88745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</a:rPr>
              <a:t>Un proton est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</a:rPr>
              <a:t>chargé</a:t>
            </a:r>
            <a:r>
              <a:rPr lang="fr-FR" sz="2800" dirty="0" smtClean="0">
                <a:latin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</a:rPr>
              <a:t>positivement :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</a:rPr>
              <a:t>+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1,6 10</a:t>
            </a:r>
            <a:r>
              <a:rPr lang="fr-FR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Coulombs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fr-FR" sz="2800" dirty="0">
              <a:latin typeface="Times New Roman" pitchFamily="18" charset="0"/>
            </a:endParaRPr>
          </a:p>
        </p:txBody>
      </p:sp>
      <p:sp>
        <p:nvSpPr>
          <p:cNvPr id="34823" name="Rectangle 9"/>
          <p:cNvSpPr>
            <a:spLocks noChangeArrowheads="1"/>
          </p:cNvSpPr>
          <p:nvPr/>
        </p:nvSpPr>
        <p:spPr bwMode="auto">
          <a:xfrm>
            <a:off x="683568" y="4173339"/>
            <a:ext cx="77208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</a:rPr>
              <a:t>Masse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du proton est 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fr-FR" sz="2800" b="1" baseline="-25000" dirty="0" err="1" smtClean="0">
                <a:solidFill>
                  <a:srgbClr val="FF0000"/>
                </a:solidFill>
                <a:latin typeface="Times New Roman" pitchFamily="18" charset="0"/>
              </a:rPr>
              <a:t>proton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= 1,6724 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-27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Kg</a:t>
            </a:r>
          </a:p>
          <a:p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Masse du Neutron est 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fr-FR" sz="2800" b="1" baseline="-25000" dirty="0" err="1" smtClean="0">
                <a:solidFill>
                  <a:srgbClr val="FF0000"/>
                </a:solidFill>
                <a:latin typeface="Times New Roman" pitchFamily="18" charset="0"/>
              </a:rPr>
              <a:t>neutron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= 1,6747 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-27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Kg</a:t>
            </a:r>
            <a:endParaRPr lang="fr-FR" sz="2000" dirty="0"/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4882346" y="764704"/>
            <a:ext cx="3283271" cy="138499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800" dirty="0">
                <a:latin typeface="Times New Roman" pitchFamily="18" charset="0"/>
              </a:rPr>
              <a:t>Le noyau renferme  : </a:t>
            </a:r>
            <a:endParaRPr lang="fr-FR" sz="2800" dirty="0" smtClean="0">
              <a:latin typeface="Times New Roman" pitchFamily="18" charset="0"/>
            </a:endParaRPr>
          </a:p>
          <a:p>
            <a:pPr algn="ctr"/>
            <a:r>
              <a:rPr lang="fr-FR" sz="2800" dirty="0" smtClean="0">
                <a:solidFill>
                  <a:srgbClr val="FF3300"/>
                </a:solidFill>
                <a:latin typeface="Times New Roman" pitchFamily="18" charset="0"/>
              </a:rPr>
              <a:t>Z</a:t>
            </a:r>
            <a:r>
              <a:rPr lang="fr-FR" sz="2800" dirty="0" smtClean="0">
                <a:latin typeface="Times New Roman" pitchFamily="18" charset="0"/>
              </a:rPr>
              <a:t>    protons et</a:t>
            </a:r>
          </a:p>
          <a:p>
            <a:pPr algn="ctr"/>
            <a:r>
              <a:rPr lang="fr-FR" sz="2800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fr-FR" sz="2800" dirty="0" smtClean="0">
                <a:latin typeface="Times New Roman" pitchFamily="18" charset="0"/>
              </a:rPr>
              <a:t>     neutrons </a:t>
            </a:r>
            <a:endParaRPr lang="fr-FR" sz="2800" dirty="0">
              <a:latin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39552" y="2411775"/>
            <a:ext cx="8360943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soit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fr-FR" sz="2800" b="1" dirty="0">
                <a:solidFill>
                  <a:srgbClr val="000000"/>
                </a:solidFill>
                <a:latin typeface="Times New Roman" pitchFamily="18" charset="0"/>
              </a:rPr>
              <a:t> = Z+N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 nucléons</a:t>
            </a:r>
            <a:r>
              <a:rPr lang="fr-FR" sz="2800" dirty="0">
                <a:latin typeface="Times New Roman" pitchFamily="18" charset="0"/>
              </a:rPr>
              <a:t> ;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fr-FR" sz="2800" dirty="0">
                <a:latin typeface="Times New Roman" pitchFamily="18" charset="0"/>
              </a:rPr>
              <a:t> est appelé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</a:rPr>
              <a:t>nombre de masse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14746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107066"/>
              </p:ext>
            </p:extLst>
          </p:nvPr>
        </p:nvGraphicFramePr>
        <p:xfrm>
          <a:off x="3530600" y="938213"/>
          <a:ext cx="1046163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3" name="Équation" r:id="rId3" imgW="190417" imgH="190417" progId="">
                  <p:embed/>
                </p:oleObj>
              </mc:Choice>
              <mc:Fallback>
                <p:oleObj name="Équation" r:id="rId3" imgW="190417" imgH="190417" progId="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938213"/>
                        <a:ext cx="1046163" cy="10207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27584" y="5209381"/>
            <a:ext cx="7056784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38" indent="-7938" algn="just">
              <a:spcBef>
                <a:spcPct val="20000"/>
              </a:spcBef>
              <a:buClr>
                <a:srgbClr val="FCF4C7"/>
              </a:buClr>
              <a:buSzPct val="80000"/>
            </a:pP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masse d’un électron 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fr-FR" sz="2800" b="1" baseline="-25000" dirty="0" err="1" smtClean="0">
                <a:solidFill>
                  <a:srgbClr val="FF0000"/>
                </a:solidFill>
                <a:latin typeface="Times New Roman" pitchFamily="18" charset="0"/>
              </a:rPr>
              <a:t>électron</a:t>
            </a:r>
            <a:r>
              <a:rPr lang="fr-FR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9,11 10</a:t>
            </a:r>
            <a:r>
              <a:rPr lang="fr-FR" sz="28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-31</a:t>
            </a:r>
            <a:r>
              <a:rPr lang="fr-F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Kg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167179" y="199345"/>
            <a:ext cx="3363421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4800" dirty="0" smtClean="0">
                <a:solidFill>
                  <a:srgbClr val="FF3300"/>
                </a:solidFill>
                <a:latin typeface="Times New Roman" pitchFamily="18" charset="0"/>
              </a:rPr>
              <a:t>Récapitulatif</a:t>
            </a:r>
            <a:endParaRPr lang="fr-FR" sz="4800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2" grpId="0"/>
      <p:bldP spid="34823" grpId="0"/>
      <p:bldP spid="9" grpId="0" animBg="1"/>
      <p:bldP spid="10" grpId="0" animBg="1"/>
      <p:bldP spid="13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6628</TotalTime>
  <Words>983</Words>
  <Application>Microsoft Office PowerPoint</Application>
  <PresentationFormat>Affichage à l'écran (4:3)</PresentationFormat>
  <Paragraphs>182</Paragraphs>
  <Slides>15</Slides>
  <Notes>5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Arial</vt:lpstr>
      <vt:lpstr>Arial </vt:lpstr>
      <vt:lpstr>Calibri</vt:lpstr>
      <vt:lpstr>Segoe Print</vt:lpstr>
      <vt:lpstr>Times New Roman</vt:lpstr>
      <vt:lpstr>TimesNewRoman</vt:lpstr>
      <vt:lpstr>TimesNewRomanPS-BoldMT</vt:lpstr>
      <vt:lpstr>TimesNewRomanPSMT</vt:lpstr>
      <vt:lpstr>Modèle par défaut</vt:lpstr>
      <vt:lpstr>Équation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Aych'n'Aiss</dc:creator>
  <cp:lastModifiedBy>user</cp:lastModifiedBy>
  <cp:revision>315</cp:revision>
  <cp:lastPrinted>2011-09-27T12:58:15Z</cp:lastPrinted>
  <dcterms:created xsi:type="dcterms:W3CDTF">2011-09-27T07:25:49Z</dcterms:created>
  <dcterms:modified xsi:type="dcterms:W3CDTF">2018-10-11T09:23:00Z</dcterms:modified>
</cp:coreProperties>
</file>