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8"/>
  </p:notesMasterIdLst>
  <p:sldIdLst>
    <p:sldId id="655" r:id="rId2"/>
    <p:sldId id="667" r:id="rId3"/>
    <p:sldId id="660" r:id="rId4"/>
    <p:sldId id="668" r:id="rId5"/>
    <p:sldId id="662" r:id="rId6"/>
    <p:sldId id="658" r:id="rId7"/>
    <p:sldId id="674" r:id="rId8"/>
    <p:sldId id="663" r:id="rId9"/>
    <p:sldId id="664" r:id="rId10"/>
    <p:sldId id="666" r:id="rId11"/>
    <p:sldId id="669" r:id="rId12"/>
    <p:sldId id="670" r:id="rId13"/>
    <p:sldId id="671" r:id="rId14"/>
    <p:sldId id="672" r:id="rId15"/>
    <p:sldId id="675" r:id="rId16"/>
    <p:sldId id="676" r:id="rId17"/>
  </p:sldIdLst>
  <p:sldSz cx="10404475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FF"/>
    <a:srgbClr val="0000FF"/>
    <a:srgbClr val="FF0000"/>
    <a:srgbClr val="FF99CC"/>
    <a:srgbClr val="00CCFF"/>
    <a:srgbClr val="FFFFCC"/>
    <a:srgbClr val="FFFFFF"/>
    <a:srgbClr val="F6FAE2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4" autoAdjust="0"/>
    <p:restoredTop sz="94610" autoAdjust="0"/>
  </p:normalViewPr>
  <p:slideViewPr>
    <p:cSldViewPr>
      <p:cViewPr varScale="1">
        <p:scale>
          <a:sx n="55" d="100"/>
          <a:sy n="55" d="100"/>
        </p:scale>
        <p:origin x="66" y="330"/>
      </p:cViewPr>
      <p:guideLst>
        <p:guide orient="horz" pos="2160"/>
        <p:guide pos="32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8675" y="685800"/>
            <a:ext cx="5200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0C2C77B1-269E-441B-BB18-68EA85AA47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1050" y="2130429"/>
            <a:ext cx="8842375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0515" y="3886200"/>
            <a:ext cx="72834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4E714-33D9-4967-B06D-C1183B9EDB12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63D5-4F52-4D80-9366-4FBFEED3D797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13627" y="609600"/>
            <a:ext cx="2209799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81052" y="609600"/>
            <a:ext cx="6480175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7C828-2E77-479D-8158-6E594E378C2A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085DA-4062-4339-8196-395137CCA569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327" y="4406904"/>
            <a:ext cx="88439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2327" y="2906713"/>
            <a:ext cx="8843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A373-6047-4E0A-B654-12F918695E28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81050" y="1981200"/>
            <a:ext cx="43449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8441" y="1981200"/>
            <a:ext cx="43449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CFD6-ECBA-4A6E-814C-35C3BF767216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2" y="274638"/>
            <a:ext cx="93630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0701" y="1535113"/>
            <a:ext cx="4597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0701" y="2174875"/>
            <a:ext cx="4597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84788" y="1535113"/>
            <a:ext cx="45989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84788" y="2174875"/>
            <a:ext cx="45989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21DF-78BC-4E58-BE17-0ADFA2677A37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CDE4-B6B6-4789-A398-35564C455744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4410-6E4F-424D-8673-30757FCDF17F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273050"/>
            <a:ext cx="34226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175" y="273054"/>
            <a:ext cx="5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700" y="1435103"/>
            <a:ext cx="34226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2767-D825-428A-936A-4C82D504314B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9938" y="4800600"/>
            <a:ext cx="6242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39938" y="612775"/>
            <a:ext cx="62420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39938" y="5367338"/>
            <a:ext cx="62420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9653-1B79-48A5-B57C-C5E3CEB0A27D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1050" y="609600"/>
            <a:ext cx="884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1050" y="1981200"/>
            <a:ext cx="884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052" y="6248400"/>
            <a:ext cx="216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4415" y="6248400"/>
            <a:ext cx="329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6488" y="6248400"/>
            <a:ext cx="216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836E0371-E2E3-4664-B739-0CA6629D527D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7"/>
          <p:cNvSpPr txBox="1">
            <a:spLocks noChangeArrowheads="1"/>
          </p:cNvSpPr>
          <p:nvPr/>
        </p:nvSpPr>
        <p:spPr bwMode="auto">
          <a:xfrm rot="-21600000">
            <a:off x="2105893" y="435442"/>
            <a:ext cx="6453577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Université </a:t>
            </a:r>
            <a:r>
              <a:rPr lang="fr-FR" sz="2800" dirty="0" err="1" smtClean="0"/>
              <a:t>hassan</a:t>
            </a:r>
            <a:r>
              <a:rPr lang="fr-FR" sz="2800" dirty="0" smtClean="0"/>
              <a:t> II - Casablanca</a:t>
            </a:r>
          </a:p>
          <a:p>
            <a:pPr algn="ctr"/>
            <a:r>
              <a:rPr lang="fr-FR" sz="2800" dirty="0" smtClean="0"/>
              <a:t>Faculté des Sciences </a:t>
            </a:r>
            <a:r>
              <a:rPr lang="fr-FR" sz="2800" dirty="0" err="1" smtClean="0"/>
              <a:t>Aïn</a:t>
            </a:r>
            <a:r>
              <a:rPr lang="fr-FR" sz="2800" dirty="0" smtClean="0"/>
              <a:t> </a:t>
            </a:r>
            <a:r>
              <a:rPr lang="fr-FR" sz="2800" dirty="0" err="1" smtClean="0"/>
              <a:t>Chock</a:t>
            </a:r>
            <a:endParaRPr lang="fr-FR" sz="2800" dirty="0" smtClean="0"/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Travaux pratiques de Chimie descriptive</a:t>
            </a:r>
          </a:p>
          <a:p>
            <a:pPr algn="ctr"/>
            <a:r>
              <a:rPr lang="fr-FR" sz="2800" dirty="0" smtClean="0"/>
              <a:t>SMC3</a:t>
            </a:r>
            <a:endParaRPr lang="fr-FR" sz="2800" dirty="0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 rot="-21600000">
            <a:off x="1529829" y="3316342"/>
            <a:ext cx="8064896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>
                <a:solidFill>
                  <a:srgbClr val="FF0000"/>
                </a:solidFill>
              </a:rPr>
              <a:t>Manipulation N°1 : </a:t>
            </a:r>
            <a:r>
              <a:rPr lang="fr-FR" sz="2400" dirty="0"/>
              <a:t>Dosage d’un mélange de baryum et de fer ferrique</a:t>
            </a:r>
            <a:r>
              <a:rPr lang="fr-FR" sz="2400" dirty="0" smtClean="0"/>
              <a:t>.</a:t>
            </a:r>
          </a:p>
          <a:p>
            <a:pPr marL="2419350" indent="-2419350"/>
            <a:endParaRPr lang="fr-FR" sz="2400" dirty="0"/>
          </a:p>
          <a:p>
            <a:pPr marL="2419350" indent="-2419350"/>
            <a:r>
              <a:rPr lang="fr-FR" sz="2400" dirty="0" smtClean="0">
                <a:solidFill>
                  <a:srgbClr val="FF0000"/>
                </a:solidFill>
              </a:rPr>
              <a:t>Manipulation </a:t>
            </a:r>
            <a:r>
              <a:rPr lang="fr-FR" sz="2400" dirty="0">
                <a:solidFill>
                  <a:srgbClr val="FF0000"/>
                </a:solidFill>
              </a:rPr>
              <a:t>N°2 : </a:t>
            </a:r>
            <a:r>
              <a:rPr lang="fr-FR" sz="2400" dirty="0"/>
              <a:t>Dosage du calcium dans l’eau d’alimentation  d’une ville</a:t>
            </a:r>
            <a:r>
              <a:rPr lang="fr-FR" sz="2400" dirty="0" smtClean="0"/>
              <a:t>.</a:t>
            </a:r>
          </a:p>
          <a:p>
            <a:pPr marL="2419350" indent="-2419350">
              <a:buFontTx/>
              <a:buChar char="-"/>
            </a:pPr>
            <a:endParaRPr lang="fr-FR" sz="2400" dirty="0"/>
          </a:p>
          <a:p>
            <a:pPr marL="2419350" indent="-2419350"/>
            <a:r>
              <a:rPr lang="fr-FR" sz="2400" dirty="0" smtClean="0">
                <a:solidFill>
                  <a:srgbClr val="FF0000"/>
                </a:solidFill>
              </a:rPr>
              <a:t>Manipulation </a:t>
            </a:r>
            <a:r>
              <a:rPr lang="fr-FR" sz="2400" dirty="0">
                <a:solidFill>
                  <a:srgbClr val="FF0000"/>
                </a:solidFill>
              </a:rPr>
              <a:t>N°3 : </a:t>
            </a:r>
            <a:r>
              <a:rPr lang="fr-FR" sz="2400" dirty="0" smtClean="0"/>
              <a:t>Préparation et analyse du sel de </a:t>
            </a:r>
            <a:r>
              <a:rPr lang="fr-FR" sz="2400" dirty="0" err="1" smtClean="0"/>
              <a:t>Mohr</a:t>
            </a:r>
            <a:r>
              <a:rPr lang="fr-FR" sz="2400" dirty="0" smtClean="0"/>
              <a:t> 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010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785" y="2060848"/>
            <a:ext cx="36957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097781" y="260648"/>
            <a:ext cx="26280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gouttes d’</a:t>
            </a: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héliantine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9789" y="1124744"/>
            <a:ext cx="2628000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   NH4Cl à 25%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 descr="RÃ©sultat de recherche d'images pour &quot;becher 500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117" y="1700808"/>
            <a:ext cx="2880320" cy="2880320"/>
          </a:xfrm>
          <a:prstGeom prst="rect">
            <a:avLst/>
          </a:prstGeom>
          <a:noFill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685" y="764704"/>
            <a:ext cx="7200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èche courbée vers le bas 22"/>
          <p:cNvSpPr/>
          <p:nvPr/>
        </p:nvSpPr>
        <p:spPr>
          <a:xfrm>
            <a:off x="3906093" y="260648"/>
            <a:ext cx="1656184" cy="122413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7781" y="1628800"/>
            <a:ext cx="26280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NH3  jusqu’au virage au jaune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0181" y="652626"/>
            <a:ext cx="262800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Coloration rouge</a:t>
            </a:r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7781" y="2492896"/>
            <a:ext cx="2736304" cy="70788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Acidifier la solution en ajoutant l’acide acétique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73845" y="3140968"/>
            <a:ext cx="135138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CH3COOH</a:t>
            </a:r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30429" y="4901098"/>
            <a:ext cx="306843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Faire bouillir le mélange</a:t>
            </a:r>
            <a:endParaRPr lang="fr-FR" sz="20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à angle droit 29"/>
          <p:cNvSpPr/>
          <p:nvPr/>
        </p:nvSpPr>
        <p:spPr>
          <a:xfrm rot="10800000">
            <a:off x="6000432" y="859619"/>
            <a:ext cx="850392" cy="731520"/>
          </a:xfrm>
          <a:prstGeom prst="bent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002437" y="620688"/>
            <a:ext cx="3402038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+ 40 ml   oxalate d’ammonium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38733" y="1084674"/>
            <a:ext cx="336574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Maintenir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l’ébullition</a:t>
            </a:r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2à 3 min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770189" y="4005065"/>
            <a:ext cx="1584176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90469" y="3645024"/>
            <a:ext cx="2483984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Laisser déposer le précipité blanc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6533" y="4365104"/>
            <a:ext cx="1656184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Oxalate de Ca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255238" y="4581128"/>
            <a:ext cx="35280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err="1" smtClean="0"/>
              <a:t>pKs</a:t>
            </a:r>
            <a:r>
              <a:rPr lang="fr-FR" sz="2400" dirty="0" smtClean="0"/>
              <a:t> </a:t>
            </a:r>
            <a:r>
              <a:rPr lang="fr-FR" sz="2400" dirty="0"/>
              <a:t>(CaC2O4)= 8,7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685" y="5147900"/>
            <a:ext cx="3825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ea typeface="Calibri" panose="020F0502020204030204" pitchFamily="34" charset="0"/>
              </a:rPr>
              <a:t>pKa</a:t>
            </a:r>
            <a:r>
              <a:rPr lang="en-US" sz="2000" dirty="0">
                <a:ea typeface="Calibri" panose="020F0502020204030204" pitchFamily="34" charset="0"/>
              </a:rPr>
              <a:t> (CH3CO2H/CH3CO2</a:t>
            </a:r>
            <a:r>
              <a:rPr lang="en-US" sz="2000" baseline="30000" dirty="0">
                <a:ea typeface="Calibri" panose="020F0502020204030204" pitchFamily="34" charset="0"/>
              </a:rPr>
              <a:t>-</a:t>
            </a:r>
            <a:r>
              <a:rPr lang="en-US" sz="2000" dirty="0">
                <a:ea typeface="Calibri" panose="020F0502020204030204" pitchFamily="34" charset="0"/>
              </a:rPr>
              <a:t>) = 4,75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70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18" grpId="0" animBg="1"/>
      <p:bldP spid="2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311794" y="692696"/>
            <a:ext cx="2664296" cy="788937"/>
            <a:chOff x="1601837" y="2852936"/>
            <a:chExt cx="2664296" cy="302433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673845" y="2852936"/>
              <a:ext cx="2520280" cy="3024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1837" y="2852936"/>
              <a:ext cx="26642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383802" y="1150054"/>
            <a:ext cx="2520280" cy="3315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9866" y="1629231"/>
            <a:ext cx="194421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Précipité blanc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Demi-tour 19"/>
          <p:cNvSpPr/>
          <p:nvPr/>
        </p:nvSpPr>
        <p:spPr>
          <a:xfrm>
            <a:off x="2184003" y="260648"/>
            <a:ext cx="4320480" cy="648072"/>
          </a:xfrm>
          <a:prstGeom prst="utur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AutoShape 4" descr="RÃ©sultat de recherche d'images pour &quot;verre frittÃ©&quot;"/>
          <p:cNvSpPr>
            <a:spLocks noChangeAspect="1" noChangeArrowheads="1"/>
          </p:cNvSpPr>
          <p:nvPr/>
        </p:nvSpPr>
        <p:spPr bwMode="auto">
          <a:xfrm>
            <a:off x="-558403" y="201577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AutoShape 6" descr="RÃ©sultat de recherche d'images pour &quot;verre frittÃ© filtration&quot;"/>
          <p:cNvSpPr>
            <a:spLocks noChangeAspect="1" noChangeArrowheads="1"/>
          </p:cNvSpPr>
          <p:nvPr/>
        </p:nvSpPr>
        <p:spPr bwMode="auto">
          <a:xfrm>
            <a:off x="-558403" y="201577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RÃ©sultat de recherche d'images pour &quot;entonnoir en verre pour  papier filt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83" y="1124744"/>
            <a:ext cx="623577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184002" y="4437112"/>
            <a:ext cx="2088233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Après filtration </a:t>
            </a:r>
            <a:r>
              <a:rPr lang="fr-F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jeter le filtrat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5891" y="2060848"/>
            <a:ext cx="1656184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Oxalate de Ca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5274244" y="4005064"/>
            <a:ext cx="172819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Excès d’oxalate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0413" y="4469050"/>
            <a:ext cx="12960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NH3/NH4</a:t>
            </a:r>
            <a:r>
              <a:rPr lang="fr-FR" sz="2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6253" y="4941168"/>
            <a:ext cx="1728192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CH3COOH/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CH3COO</a:t>
            </a:r>
            <a:r>
              <a:rPr lang="fr-FR" sz="2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Cl</a:t>
            </a:r>
            <a:r>
              <a:rPr lang="fr-FR" sz="2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6293" y="5673442"/>
            <a:ext cx="108850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lang="fr-FR" sz="2000" baseline="30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4283" y="908720"/>
            <a:ext cx="3348080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Filtration sur entonnoir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5792557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5" grpId="0" animBg="1"/>
      <p:bldP spid="14" grpId="0" animBg="1"/>
      <p:bldP spid="15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entonnoir en verre pour  papier filt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73" y="260648"/>
            <a:ext cx="4680520" cy="63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53" y="2192744"/>
            <a:ext cx="2520311" cy="46652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93925" y="4437112"/>
            <a:ext cx="1512169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Erlenmeyer propre</a:t>
            </a:r>
            <a:endParaRPr lang="fr-FR" sz="20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93925" y="620688"/>
            <a:ext cx="2448272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8094" y="260648"/>
            <a:ext cx="1887976" cy="16312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Percer le papier filtre 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contenant le 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précipité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avec une tige en verre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6858421" y="260648"/>
            <a:ext cx="2628000" cy="16312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Faites passer 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précippité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l’erlenmeyer par jet d’eau à l’aide d’une pissette</a:t>
            </a:r>
            <a:endParaRPr lang="fr-FR" sz="2000" dirty="0"/>
          </a:p>
        </p:txBody>
      </p:sp>
      <p:sp>
        <p:nvSpPr>
          <p:cNvPr id="23" name="Flèche courbée vers le bas 22"/>
          <p:cNvSpPr/>
          <p:nvPr/>
        </p:nvSpPr>
        <p:spPr>
          <a:xfrm flipH="1">
            <a:off x="4698181" y="116632"/>
            <a:ext cx="2007840" cy="122413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10821" y="1988840"/>
            <a:ext cx="26280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Après, arroser le papier filtre avec 10 ml H2SO4, 6N</a:t>
            </a:r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2437" y="3133417"/>
            <a:ext cx="2628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Laver 2 fois avec H2O distillée</a:t>
            </a:r>
            <a:endParaRPr lang="fr-FR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02437" y="4213537"/>
            <a:ext cx="26280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arroser le papier filtre une 2</a:t>
            </a:r>
            <a:r>
              <a:rPr lang="fr-FR" sz="20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fois avec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ml H2SO4, 6N</a:t>
            </a:r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02437" y="5406315"/>
            <a:ext cx="2628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Laver 2 fois avec H2O distillée</a:t>
            </a:r>
            <a:endParaRPr lang="fr-FR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78101" y="980728"/>
            <a:ext cx="1656184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Oxalate de Ca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3978101" y="5518338"/>
            <a:ext cx="1656184" cy="70788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Oxalate de Ca</a:t>
            </a:r>
          </a:p>
          <a:p>
            <a:pPr algn="ctr"/>
            <a:r>
              <a:rPr lang="fr-F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dissout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8652547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entonnoir en verre pour  papier filt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73" y="260648"/>
            <a:ext cx="4680520" cy="63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53" y="2192744"/>
            <a:ext cx="2520311" cy="46652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62220" y="5364214"/>
            <a:ext cx="1887976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</a:t>
            </a:r>
            <a:r>
              <a:rPr lang="fr-FR" sz="2800" baseline="300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</a:t>
            </a:r>
            <a:r>
              <a:rPr lang="fr-FR" sz="28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8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fr-FR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endParaRPr lang="fr-FR" sz="28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693645" y="5518338"/>
            <a:ext cx="1656184" cy="70788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Oxalate de Ca</a:t>
            </a:r>
          </a:p>
          <a:p>
            <a:pPr algn="ctr"/>
            <a:r>
              <a:rPr lang="fr-F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dissout</a:t>
            </a:r>
            <a:endParaRPr lang="fr-FR" sz="20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609949" y="5733256"/>
            <a:ext cx="172819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97156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53" y="2192744"/>
            <a:ext cx="2520311" cy="46652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62220" y="5364214"/>
            <a:ext cx="1887976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</a:t>
            </a:r>
            <a:r>
              <a:rPr lang="fr-FR" sz="2800" baseline="300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</a:t>
            </a:r>
            <a:r>
              <a:rPr lang="fr-FR" sz="28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8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fr-FR" sz="2800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endParaRPr lang="fr-FR" sz="28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693645" y="5518338"/>
            <a:ext cx="1656184" cy="70788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Oxalate de Ca</a:t>
            </a:r>
          </a:p>
          <a:p>
            <a:pPr algn="ctr"/>
            <a:r>
              <a:rPr lang="fr-F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dissout</a:t>
            </a:r>
            <a:endParaRPr lang="fr-FR" sz="20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609949" y="5733256"/>
            <a:ext cx="172819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4012" y="509988"/>
            <a:ext cx="16561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Dosage des ions Oxalate </a:t>
            </a:r>
            <a:r>
              <a:rPr lang="fr-FR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(MnO</a:t>
            </a:r>
            <a:r>
              <a:rPr lang="fr-FR" sz="32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fr-FR" sz="3200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fr-FR" sz="2000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6066364" y="2192744"/>
            <a:ext cx="35280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E°MnO</a:t>
            </a:r>
            <a:r>
              <a:rPr lang="fr-FR" sz="2400" baseline="-25000" dirty="0" smtClean="0"/>
              <a:t>4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</a:t>
            </a:r>
            <a:r>
              <a:rPr lang="fr-FR" sz="2400" dirty="0"/>
              <a:t>/</a:t>
            </a:r>
            <a:r>
              <a:rPr lang="fr-FR" sz="2400" dirty="0" smtClean="0"/>
              <a:t>Mn</a:t>
            </a:r>
            <a:r>
              <a:rPr lang="fr-FR" sz="2400" baseline="30000" dirty="0" smtClean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 = 1,51 V    E°CO</a:t>
            </a:r>
            <a:r>
              <a:rPr lang="fr-FR" sz="2400" baseline="-25000" dirty="0"/>
              <a:t>2</a:t>
            </a:r>
            <a:r>
              <a:rPr lang="fr-FR" sz="2400" dirty="0"/>
              <a:t>/ H</a:t>
            </a:r>
            <a:r>
              <a:rPr lang="fr-FR" sz="2400" baseline="-25000" dirty="0"/>
              <a:t>2</a:t>
            </a:r>
            <a:r>
              <a:rPr lang="fr-FR" sz="2400" dirty="0"/>
              <a:t>C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4</a:t>
            </a:r>
            <a:r>
              <a:rPr lang="fr-FR" sz="2400" dirty="0"/>
              <a:t>= - 0,48V</a:t>
            </a:r>
          </a:p>
        </p:txBody>
      </p:sp>
    </p:spTree>
    <p:extLst>
      <p:ext uri="{BB962C8B-B14F-4D97-AF65-F5344CB8AC3E}">
        <p14:creationId xmlns:p14="http://schemas.microsoft.com/office/powerpoint/2010/main" val="114463451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7"/>
          <p:cNvSpPr txBox="1">
            <a:spLocks noChangeArrowheads="1"/>
          </p:cNvSpPr>
          <p:nvPr/>
        </p:nvSpPr>
        <p:spPr bwMode="auto">
          <a:xfrm rot="-21600000">
            <a:off x="1385813" y="260649"/>
            <a:ext cx="80648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>
                <a:solidFill>
                  <a:srgbClr val="FF0000"/>
                </a:solidFill>
              </a:rPr>
              <a:t>Manipulation </a:t>
            </a:r>
            <a:r>
              <a:rPr lang="fr-FR" sz="2400" dirty="0">
                <a:solidFill>
                  <a:srgbClr val="FF0000"/>
                </a:solidFill>
              </a:rPr>
              <a:t>N°3 : </a:t>
            </a:r>
            <a:r>
              <a:rPr lang="fr-FR" sz="2400" dirty="0" smtClean="0"/>
              <a:t>Préparation et analyse du sel de </a:t>
            </a:r>
            <a:r>
              <a:rPr lang="fr-FR" sz="2400" dirty="0" err="1" smtClean="0"/>
              <a:t>Mohr</a:t>
            </a:r>
            <a:r>
              <a:rPr lang="fr-FR" sz="2400" dirty="0" smtClean="0"/>
              <a:t> .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2105893" y="3894147"/>
            <a:ext cx="6851556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4800" dirty="0">
                <a:solidFill>
                  <a:srgbClr val="FF0000"/>
                </a:solidFill>
                <a:ea typeface="Times New Roman" panose="02020603050405020304" pitchFamily="18" charset="0"/>
              </a:rPr>
              <a:t>(NH</a:t>
            </a:r>
            <a:r>
              <a:rPr lang="fr-FR" sz="4800" baseline="-25000" dirty="0">
                <a:solidFill>
                  <a:srgbClr val="FF0000"/>
                </a:solidFill>
                <a:ea typeface="Times New Roman" panose="02020603050405020304" pitchFamily="18" charset="0"/>
              </a:rPr>
              <a:t>4</a:t>
            </a:r>
            <a:r>
              <a:rPr lang="fr-FR" sz="4800" dirty="0">
                <a:solidFill>
                  <a:srgbClr val="FF0000"/>
                </a:solidFill>
                <a:ea typeface="Times New Roman" panose="02020603050405020304" pitchFamily="18" charset="0"/>
              </a:rPr>
              <a:t>)</a:t>
            </a:r>
            <a:r>
              <a:rPr lang="fr-FR" sz="4800" baseline="-25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fr-FR" sz="4800" baseline="-25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r>
              <a:rPr lang="fr-FR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Fe    (SO</a:t>
            </a:r>
            <a:r>
              <a:rPr lang="fr-FR" sz="4800" baseline="-25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4</a:t>
            </a:r>
            <a:r>
              <a:rPr lang="fr-FR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)</a:t>
            </a:r>
            <a:r>
              <a:rPr lang="fr-FR" sz="4800" baseline="-25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r>
              <a:rPr lang="fr-FR" sz="4800" dirty="0">
                <a:solidFill>
                  <a:srgbClr val="FF0000"/>
                </a:solidFill>
                <a:ea typeface="Times New Roman" panose="02020603050405020304" pitchFamily="18" charset="0"/>
              </a:rPr>
              <a:t>, </a:t>
            </a:r>
            <a:r>
              <a:rPr lang="fr-FR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fr-FR" sz="48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x </a:t>
            </a:r>
            <a:r>
              <a:rPr lang="fr-FR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H</a:t>
            </a:r>
            <a:r>
              <a:rPr lang="fr-FR" sz="4800" baseline="-25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r>
              <a:rPr lang="fr-FR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O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701" y="938339"/>
            <a:ext cx="9793088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>
                <a:ea typeface="Times New Roman" panose="02020603050405020304" pitchFamily="18" charset="0"/>
              </a:rPr>
              <a:t>Une masse </a:t>
            </a:r>
            <a:r>
              <a:rPr lang="fr-FR" sz="2400" dirty="0" smtClean="0">
                <a:ea typeface="Times New Roman" panose="02020603050405020304" pitchFamily="18" charset="0"/>
              </a:rPr>
              <a:t>m</a:t>
            </a:r>
            <a:r>
              <a:rPr lang="fr-FR" sz="2400" baseline="-25000" dirty="0" smtClean="0">
                <a:ea typeface="Times New Roman" panose="02020603050405020304" pitchFamily="18" charset="0"/>
              </a:rPr>
              <a:t>1 </a:t>
            </a:r>
            <a:r>
              <a:rPr lang="fr-FR" sz="2400" dirty="0" smtClean="0">
                <a:ea typeface="Times New Roman" panose="02020603050405020304" pitchFamily="18" charset="0"/>
              </a:rPr>
              <a:t>de sulfate </a:t>
            </a:r>
            <a:r>
              <a:rPr lang="fr-FR" sz="2400" dirty="0">
                <a:ea typeface="Times New Roman" panose="02020603050405020304" pitchFamily="18" charset="0"/>
              </a:rPr>
              <a:t>ferreux </a:t>
            </a:r>
            <a:r>
              <a:rPr lang="fr-FR" sz="2400" dirty="0" smtClean="0">
                <a:ea typeface="Times New Roman" panose="02020603050405020304" pitchFamily="18" charset="0"/>
              </a:rPr>
              <a:t>FeSO</a:t>
            </a:r>
            <a:r>
              <a:rPr lang="fr-FR" sz="2400" baseline="-25000" dirty="0" smtClean="0">
                <a:ea typeface="Times New Roman" panose="02020603050405020304" pitchFamily="18" charset="0"/>
              </a:rPr>
              <a:t>4</a:t>
            </a:r>
            <a:r>
              <a:rPr lang="fr-FR" sz="2400" dirty="0" smtClean="0">
                <a:ea typeface="Times New Roman" panose="02020603050405020304" pitchFamily="18" charset="0"/>
              </a:rPr>
              <a:t>,7H</a:t>
            </a:r>
            <a:r>
              <a:rPr lang="fr-FR" sz="2400" baseline="-25000" dirty="0" smtClean="0">
                <a:ea typeface="Times New Roman" panose="02020603050405020304" pitchFamily="18" charset="0"/>
              </a:rPr>
              <a:t>2</a:t>
            </a:r>
            <a:r>
              <a:rPr lang="fr-FR" sz="2400" dirty="0" smtClean="0">
                <a:ea typeface="Times New Roman" panose="02020603050405020304" pitchFamily="18" charset="0"/>
              </a:rPr>
              <a:t>O</a:t>
            </a:r>
            <a:r>
              <a:rPr lang="fr-FR" sz="2400" dirty="0">
                <a:ea typeface="Times New Roman" panose="02020603050405020304" pitchFamily="18" charset="0"/>
              </a:rPr>
              <a:t>) et une masse m</a:t>
            </a:r>
            <a:r>
              <a:rPr lang="fr-FR" sz="2400" baseline="-25000" dirty="0">
                <a:ea typeface="Times New Roman" panose="02020603050405020304" pitchFamily="18" charset="0"/>
              </a:rPr>
              <a:t>2</a:t>
            </a:r>
            <a:r>
              <a:rPr lang="fr-FR" sz="2400" dirty="0">
                <a:ea typeface="Times New Roman" panose="02020603050405020304" pitchFamily="18" charset="0"/>
              </a:rPr>
              <a:t> (sulfate d'ammonium (NH</a:t>
            </a:r>
            <a:r>
              <a:rPr lang="fr-FR" sz="2400" baseline="-25000" dirty="0">
                <a:ea typeface="Times New Roman" panose="02020603050405020304" pitchFamily="18" charset="0"/>
              </a:rPr>
              <a:t>4</a:t>
            </a:r>
            <a:r>
              <a:rPr lang="fr-FR" sz="2400" dirty="0">
                <a:ea typeface="Times New Roman" panose="02020603050405020304" pitchFamily="18" charset="0"/>
              </a:rPr>
              <a:t>)</a:t>
            </a:r>
            <a:r>
              <a:rPr lang="fr-FR" sz="2400" baseline="-25000" dirty="0">
                <a:ea typeface="Times New Roman" panose="02020603050405020304" pitchFamily="18" charset="0"/>
              </a:rPr>
              <a:t>2</a:t>
            </a:r>
            <a:r>
              <a:rPr lang="fr-FR" sz="2400" dirty="0">
                <a:ea typeface="Times New Roman" panose="02020603050405020304" pitchFamily="18" charset="0"/>
              </a:rPr>
              <a:t>SO</a:t>
            </a:r>
            <a:r>
              <a:rPr lang="fr-FR" sz="2400" baseline="-25000" dirty="0">
                <a:ea typeface="Times New Roman" panose="02020603050405020304" pitchFamily="18" charset="0"/>
              </a:rPr>
              <a:t>4</a:t>
            </a:r>
            <a:r>
              <a:rPr lang="fr-FR" sz="2400" dirty="0">
                <a:ea typeface="Times New Roman" panose="02020603050405020304" pitchFamily="18" charset="0"/>
              </a:rPr>
              <a:t>) sont dissoutes dans </a:t>
            </a:r>
            <a:r>
              <a:rPr lang="fr-FR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un minimum d'eau</a:t>
            </a:r>
            <a:r>
              <a:rPr lang="fr-FR" sz="2800" dirty="0">
                <a:ea typeface="Times New Roman" panose="02020603050405020304" pitchFamily="18" charset="0"/>
              </a:rPr>
              <a:t>.</a:t>
            </a:r>
            <a:r>
              <a:rPr lang="fr-FR" sz="2400" dirty="0">
                <a:ea typeface="Times New Roman" panose="02020603050405020304" pitchFamily="18" charset="0"/>
              </a:rPr>
              <a:t> </a:t>
            </a:r>
            <a:endParaRPr lang="fr-FR" sz="1600" dirty="0"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701" y="1874443"/>
            <a:ext cx="9793088" cy="89255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 smtClean="0">
                <a:ea typeface="Times New Roman" panose="02020603050405020304" pitchFamily="18" charset="0"/>
              </a:rPr>
              <a:t>Le </a:t>
            </a:r>
            <a:r>
              <a:rPr lang="fr-FR" sz="2400" dirty="0">
                <a:ea typeface="Times New Roman" panose="02020603050405020304" pitchFamily="18" charset="0"/>
              </a:rPr>
              <a:t>sel de </a:t>
            </a:r>
            <a:r>
              <a:rPr lang="fr-FR" sz="2400" dirty="0" err="1">
                <a:ea typeface="Times New Roman" panose="02020603050405020304" pitchFamily="18" charset="0"/>
              </a:rPr>
              <a:t>Mohr</a:t>
            </a:r>
            <a:r>
              <a:rPr lang="fr-FR" sz="2400" dirty="0">
                <a:ea typeface="Times New Roman" panose="02020603050405020304" pitchFamily="18" charset="0"/>
              </a:rPr>
              <a:t> est alors précipité par addition d'un volume conséquent </a:t>
            </a:r>
            <a:r>
              <a:rPr lang="fr-FR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d'alcool</a:t>
            </a:r>
            <a:r>
              <a:rPr lang="fr-FR" sz="2400" dirty="0">
                <a:ea typeface="Times New Roman" panose="02020603050405020304" pitchFamily="18" charset="0"/>
              </a:rPr>
              <a:t>. </a:t>
            </a:r>
            <a:endParaRPr lang="fr-FR" sz="1600" dirty="0"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693" y="2753055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 smtClean="0">
                <a:ea typeface="Times New Roman" panose="02020603050405020304" pitchFamily="18" charset="0"/>
              </a:rPr>
              <a:t>Après </a:t>
            </a:r>
            <a:r>
              <a:rPr lang="fr-FR" sz="2400" dirty="0">
                <a:ea typeface="Times New Roman" panose="02020603050405020304" pitchFamily="18" charset="0"/>
              </a:rPr>
              <a:t>filtration et </a:t>
            </a:r>
            <a:r>
              <a:rPr lang="fr-FR" sz="3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lavage à l’alcool</a:t>
            </a:r>
            <a:r>
              <a:rPr lang="fr-FR" sz="2400" dirty="0" smtClean="0">
                <a:ea typeface="Times New Roman" panose="02020603050405020304" pitchFamily="18" charset="0"/>
              </a:rPr>
              <a:t>, on recueille le sel de </a:t>
            </a:r>
            <a:r>
              <a:rPr lang="fr-FR" sz="2400" dirty="0" err="1" smtClean="0">
                <a:ea typeface="Times New Roman" panose="02020603050405020304" pitchFamily="18" charset="0"/>
              </a:rPr>
              <a:t>Mohr</a:t>
            </a:r>
            <a:r>
              <a:rPr lang="fr-FR" sz="2400" dirty="0" smtClean="0">
                <a:ea typeface="Times New Roman" panose="02020603050405020304" pitchFamily="18" charset="0"/>
              </a:rPr>
              <a:t>.</a:t>
            </a:r>
            <a:endParaRPr lang="fr-FR" sz="1600" dirty="0"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6053" y="3645024"/>
            <a:ext cx="44435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+</a:t>
            </a:r>
            <a:endParaRPr lang="fr-FR" sz="3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86077" y="3645024"/>
            <a:ext cx="5693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2-</a:t>
            </a:r>
            <a:endParaRPr lang="fr-FR" sz="36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4165" y="3645024"/>
            <a:ext cx="6751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2+</a:t>
            </a:r>
            <a:endParaRPr lang="fr-FR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1757" y="1700808"/>
            <a:ext cx="979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 smtClean="0">
                <a:ea typeface="Times New Roman" panose="02020603050405020304" pitchFamily="18" charset="0"/>
              </a:rPr>
              <a:t>Mise en solution dans l’eau distillée</a:t>
            </a:r>
            <a:endParaRPr lang="fr-FR" sz="1600" dirty="0">
              <a:ea typeface="Times New Roman" panose="02020603050405020304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817861" y="260648"/>
            <a:ext cx="6851556" cy="1152128"/>
            <a:chOff x="2105893" y="3530627"/>
            <a:chExt cx="6851556" cy="1152128"/>
          </a:xfrm>
          <a:solidFill>
            <a:srgbClr val="FFFF00"/>
          </a:solidFill>
        </p:grpSpPr>
        <p:sp>
          <p:nvSpPr>
            <p:cNvPr id="12" name="Rectangle 11"/>
            <p:cNvSpPr/>
            <p:nvPr/>
          </p:nvSpPr>
          <p:spPr>
            <a:xfrm>
              <a:off x="2105893" y="3851758"/>
              <a:ext cx="6851556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4800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(NH</a:t>
              </a:r>
              <a:r>
                <a:rPr lang="fr-FR" sz="4800" baseline="-25000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4</a:t>
              </a:r>
              <a:r>
                <a:rPr lang="fr-FR" sz="4800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)</a:t>
              </a:r>
              <a:r>
                <a:rPr lang="fr-FR" sz="4800" baseline="-25000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 </a:t>
              </a:r>
              <a:r>
                <a:rPr lang="fr-FR" sz="4800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2</a:t>
              </a:r>
              <a:r>
                <a:rPr lang="fr-FR" sz="48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Fe    (SO</a:t>
              </a:r>
              <a:r>
                <a:rPr lang="fr-FR" sz="4800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4</a:t>
              </a:r>
              <a:r>
                <a:rPr lang="fr-FR" sz="48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)</a:t>
              </a:r>
              <a:r>
                <a:rPr lang="fr-FR" sz="4800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2</a:t>
              </a:r>
              <a:r>
                <a:rPr lang="fr-FR" sz="4800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, </a:t>
              </a:r>
              <a:r>
                <a:rPr lang="fr-FR" sz="48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 </a:t>
              </a:r>
              <a:r>
                <a:rPr lang="fr-FR" sz="4800" dirty="0" smtClean="0">
                  <a:solidFill>
                    <a:srgbClr val="0000FF"/>
                  </a:solidFill>
                  <a:ea typeface="Times New Roman" panose="02020603050405020304" pitchFamily="18" charset="0"/>
                </a:rPr>
                <a:t>x </a:t>
              </a:r>
              <a:r>
                <a:rPr lang="fr-FR" sz="48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H</a:t>
              </a:r>
              <a:r>
                <a:rPr lang="fr-FR" sz="4800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2</a:t>
              </a:r>
              <a:r>
                <a:rPr lang="fr-FR" sz="48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O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6053" y="3563726"/>
              <a:ext cx="444352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3600" dirty="0" smtClean="0">
                  <a:solidFill>
                    <a:srgbClr val="0000FF"/>
                  </a:solidFill>
                  <a:ea typeface="Times New Roman" panose="02020603050405020304" pitchFamily="18" charset="0"/>
                </a:rPr>
                <a:t>+</a:t>
              </a:r>
              <a:endParaRPr lang="fr-FR" sz="3600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27052" y="3563726"/>
              <a:ext cx="675185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3600" dirty="0" smtClean="0">
                  <a:solidFill>
                    <a:srgbClr val="0000FF"/>
                  </a:solidFill>
                  <a:ea typeface="Times New Roman" panose="02020603050405020304" pitchFamily="18" charset="0"/>
                </a:rPr>
                <a:t>2+</a:t>
              </a:r>
              <a:endParaRPr lang="fr-FR" sz="3600" dirty="0">
                <a:solidFill>
                  <a:srgbClr val="0000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05058" y="3530627"/>
              <a:ext cx="56938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3600" dirty="0" smtClean="0">
                  <a:solidFill>
                    <a:srgbClr val="0000FF"/>
                  </a:solidFill>
                  <a:ea typeface="Times New Roman" panose="02020603050405020304" pitchFamily="18" charset="0"/>
                </a:rPr>
                <a:t>2-</a:t>
              </a:r>
              <a:endParaRPr lang="fr-FR" sz="36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6" name="Picture 5" descr="RÃ©sultat de recherche d'images pour &quot;becher 500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957" y="2420888"/>
            <a:ext cx="4032448" cy="4032448"/>
          </a:xfrm>
          <a:prstGeom prst="rect">
            <a:avLst/>
          </a:prstGeom>
          <a:noFill/>
        </p:spPr>
      </p:pic>
      <p:grpSp>
        <p:nvGrpSpPr>
          <p:cNvPr id="18" name="Groupe 17"/>
          <p:cNvGrpSpPr/>
          <p:nvPr/>
        </p:nvGrpSpPr>
        <p:grpSpPr>
          <a:xfrm>
            <a:off x="4095004" y="3068960"/>
            <a:ext cx="889224" cy="937845"/>
            <a:chOff x="2105893" y="3498688"/>
            <a:chExt cx="889224" cy="937845"/>
          </a:xfrm>
          <a:solidFill>
            <a:srgbClr val="FFFF00"/>
          </a:solidFill>
        </p:grpSpPr>
        <p:sp>
          <p:nvSpPr>
            <p:cNvPr id="19" name="Rectangle 18"/>
            <p:cNvSpPr/>
            <p:nvPr/>
          </p:nvSpPr>
          <p:spPr>
            <a:xfrm>
              <a:off x="2105893" y="3851758"/>
              <a:ext cx="595035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32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Fe</a:t>
              </a:r>
              <a:endParaRPr lang="fr-FR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37941" y="3498688"/>
              <a:ext cx="457176" cy="400110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srgbClr val="0000FF"/>
                  </a:solidFill>
                  <a:ea typeface="Times New Roman" panose="02020603050405020304" pitchFamily="18" charset="0"/>
                </a:rPr>
                <a:t>2+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682678" y="4437112"/>
            <a:ext cx="1528657" cy="967462"/>
            <a:chOff x="2105893" y="3530627"/>
            <a:chExt cx="1528657" cy="967462"/>
          </a:xfrm>
          <a:solidFill>
            <a:srgbClr val="FFFF00"/>
          </a:solidFill>
        </p:grpSpPr>
        <p:sp>
          <p:nvSpPr>
            <p:cNvPr id="24" name="Rectangle 23"/>
            <p:cNvSpPr/>
            <p:nvPr/>
          </p:nvSpPr>
          <p:spPr>
            <a:xfrm>
              <a:off x="2105893" y="3851758"/>
              <a:ext cx="1390124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36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(SO</a:t>
              </a:r>
              <a:r>
                <a:rPr lang="fr-FR" sz="3600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4</a:t>
              </a:r>
              <a:r>
                <a:rPr lang="fr-FR" sz="36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)</a:t>
              </a:r>
              <a:r>
                <a:rPr lang="fr-FR" sz="3600" baseline="-25000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2</a:t>
              </a:r>
              <a:endParaRPr lang="fr-FR" sz="36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93404" y="3530627"/>
              <a:ext cx="441146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0000FF"/>
                  </a:solidFill>
                  <a:ea typeface="Times New Roman" panose="02020603050405020304" pitchFamily="18" charset="0"/>
                </a:rPr>
                <a:t>2-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9709" y="3140968"/>
            <a:ext cx="269162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Dosage des ions </a:t>
            </a:r>
            <a:r>
              <a:rPr lang="fr-FR" sz="2400" b="1" dirty="0" smtClean="0">
                <a:solidFill>
                  <a:srgbClr val="0000FF"/>
                </a:solidFill>
              </a:rPr>
              <a:t>Fe</a:t>
            </a:r>
            <a:r>
              <a:rPr lang="fr-FR" sz="2400" b="1" baseline="30000" dirty="0" smtClean="0">
                <a:solidFill>
                  <a:srgbClr val="0000FF"/>
                </a:solidFill>
              </a:rPr>
              <a:t>2+</a:t>
            </a:r>
            <a:r>
              <a:rPr lang="fr-FR" sz="2000" dirty="0" smtClean="0"/>
              <a:t> par </a:t>
            </a:r>
            <a:r>
              <a:rPr lang="fr-FR" sz="2400" dirty="0">
                <a:solidFill>
                  <a:srgbClr val="FF0000"/>
                </a:solidFill>
              </a:rPr>
              <a:t>MnO</a:t>
            </a:r>
            <a:r>
              <a:rPr lang="fr-FR" sz="2400" baseline="-25000" dirty="0">
                <a:solidFill>
                  <a:srgbClr val="FF0000"/>
                </a:solidFill>
              </a:rPr>
              <a:t>4</a:t>
            </a:r>
            <a:r>
              <a:rPr lang="fr-FR" sz="2400" baseline="30000" dirty="0">
                <a:solidFill>
                  <a:srgbClr val="FF0000"/>
                </a:solidFill>
              </a:rPr>
              <a:t>-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826053" y="3683934"/>
            <a:ext cx="1268951" cy="33098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550" y="4845059"/>
            <a:ext cx="314123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Dosage des ions </a:t>
            </a:r>
            <a:r>
              <a:rPr lang="fr-FR" sz="2400" b="1" dirty="0" smtClean="0">
                <a:solidFill>
                  <a:srgbClr val="0000FF"/>
                </a:solidFill>
              </a:rPr>
              <a:t>sulfate</a:t>
            </a:r>
            <a:r>
              <a:rPr lang="fr-FR" sz="2000" dirty="0" smtClean="0"/>
              <a:t> </a:t>
            </a:r>
            <a:r>
              <a:rPr lang="fr-FR" sz="2000" dirty="0" smtClean="0"/>
              <a:t>par </a:t>
            </a:r>
            <a:r>
              <a:rPr lang="fr-FR" sz="2400" dirty="0" smtClean="0">
                <a:solidFill>
                  <a:srgbClr val="FF0000"/>
                </a:solidFill>
              </a:rPr>
              <a:t>Ba</a:t>
            </a:r>
            <a:r>
              <a:rPr lang="fr-FR" sz="2400" baseline="30000" dirty="0" smtClean="0">
                <a:solidFill>
                  <a:srgbClr val="FF0000"/>
                </a:solidFill>
              </a:rPr>
              <a:t>2+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5228275" y="5227459"/>
            <a:ext cx="2076775" cy="33098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9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737" y="3507174"/>
            <a:ext cx="2553692" cy="323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7"/>
          <p:cNvSpPr txBox="1">
            <a:spLocks noChangeArrowheads="1"/>
          </p:cNvSpPr>
          <p:nvPr/>
        </p:nvSpPr>
        <p:spPr bwMode="auto">
          <a:xfrm rot="-21600000">
            <a:off x="449709" y="332657"/>
            <a:ext cx="9577064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b="1" dirty="0">
                <a:solidFill>
                  <a:srgbClr val="FF0000"/>
                </a:solidFill>
              </a:rPr>
              <a:t>Manipulation N°1 : </a:t>
            </a:r>
            <a:r>
              <a:rPr lang="fr-FR" sz="2400" b="1" dirty="0"/>
              <a:t>Dosage d’un mélange de baryum et de fer </a:t>
            </a:r>
            <a:r>
              <a:rPr lang="fr-FR" sz="2400" b="1" dirty="0" smtClean="0"/>
              <a:t>ferrique.</a:t>
            </a:r>
            <a:endParaRPr lang="fr-FR" sz="2400" b="1" dirty="0"/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 rot="-21600000">
            <a:off x="6498381" y="880263"/>
            <a:ext cx="3096344" cy="89255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/>
              <a:t>Solution </a:t>
            </a:r>
            <a:r>
              <a:rPr lang="fr-FR" sz="2800" b="1" dirty="0" smtClean="0">
                <a:solidFill>
                  <a:srgbClr val="FF0000"/>
                </a:solidFill>
              </a:rPr>
              <a:t>So </a:t>
            </a:r>
            <a:r>
              <a:rPr lang="fr-FR" sz="2400" dirty="0"/>
              <a:t>c</a:t>
            </a:r>
            <a:r>
              <a:rPr lang="fr-FR" sz="2400" dirty="0" smtClean="0"/>
              <a:t>ontenant  </a:t>
            </a:r>
          </a:p>
          <a:p>
            <a:pPr marL="2419350" indent="-2419350"/>
            <a:r>
              <a:rPr lang="fr-FR" sz="2400" dirty="0" smtClean="0">
                <a:solidFill>
                  <a:srgbClr val="FF0000"/>
                </a:solidFill>
              </a:rPr>
              <a:t>du Ba</a:t>
            </a:r>
            <a:r>
              <a:rPr lang="fr-FR" sz="2400" baseline="30000" dirty="0" smtClean="0">
                <a:solidFill>
                  <a:srgbClr val="FF0000"/>
                </a:solidFill>
              </a:rPr>
              <a:t>2+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et </a:t>
            </a:r>
            <a:r>
              <a:rPr lang="fr-FR" sz="2400" dirty="0" smtClean="0">
                <a:solidFill>
                  <a:srgbClr val="FF0000"/>
                </a:solidFill>
              </a:rPr>
              <a:t>du Fe</a:t>
            </a:r>
            <a:r>
              <a:rPr lang="fr-FR" sz="2400" baseline="30000" dirty="0" smtClean="0">
                <a:solidFill>
                  <a:srgbClr val="FF0000"/>
                </a:solidFill>
              </a:rPr>
              <a:t>3+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 rot="-21600000">
            <a:off x="809749" y="879104"/>
            <a:ext cx="1800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/>
              <a:t>Expérience</a:t>
            </a:r>
            <a:endParaRPr lang="fr-FR" sz="2400" dirty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 rot="-21600000">
            <a:off x="593725" y="1569566"/>
            <a:ext cx="28083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/>
              <a:t>Dosage des ions </a:t>
            </a:r>
            <a:r>
              <a:rPr lang="fr-FR" sz="2400" dirty="0">
                <a:solidFill>
                  <a:srgbClr val="FF0000"/>
                </a:solidFill>
              </a:rPr>
              <a:t>Ba</a:t>
            </a:r>
            <a:r>
              <a:rPr lang="fr-FR" sz="2400" baseline="30000" dirty="0">
                <a:solidFill>
                  <a:srgbClr val="FF0000"/>
                </a:solidFill>
              </a:rPr>
              <a:t>2+</a:t>
            </a:r>
            <a:endParaRPr lang="fr-FR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445459" y="897518"/>
            <a:ext cx="1260834" cy="3031231"/>
            <a:chOff x="413011" y="3062064"/>
            <a:chExt cx="1260834" cy="3031231"/>
          </a:xfrm>
        </p:grpSpPr>
        <p:sp>
          <p:nvSpPr>
            <p:cNvPr id="8" name="Rectangle 7"/>
            <p:cNvSpPr/>
            <p:nvPr/>
          </p:nvSpPr>
          <p:spPr>
            <a:xfrm>
              <a:off x="1529829" y="3284984"/>
              <a:ext cx="144016" cy="280831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413011" y="3062064"/>
              <a:ext cx="108012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419350" indent="-2419350"/>
              <a:r>
                <a:rPr lang="fr-FR" sz="2400" dirty="0" smtClean="0"/>
                <a:t>Burette </a:t>
              </a:r>
              <a:endParaRPr lang="fr-FR" sz="24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321917" y="1336462"/>
            <a:ext cx="3456384" cy="1944216"/>
            <a:chOff x="-1782539" y="3501008"/>
            <a:chExt cx="3456384" cy="1944216"/>
          </a:xfrm>
        </p:grpSpPr>
        <p:grpSp>
          <p:nvGrpSpPr>
            <p:cNvPr id="14" name="Groupe 13"/>
            <p:cNvGrpSpPr/>
            <p:nvPr/>
          </p:nvGrpSpPr>
          <p:grpSpPr>
            <a:xfrm>
              <a:off x="1385813" y="3501008"/>
              <a:ext cx="288032" cy="1944216"/>
              <a:chOff x="1385813" y="3501008"/>
              <a:chExt cx="288032" cy="1944216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1385813" y="3501008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1385813" y="5445224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37"/>
            <p:cNvSpPr txBox="1">
              <a:spLocks noChangeArrowheads="1"/>
            </p:cNvSpPr>
            <p:nvPr/>
          </p:nvSpPr>
          <p:spPr bwMode="auto">
            <a:xfrm>
              <a:off x="-1782539" y="4372892"/>
              <a:ext cx="3096345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419350" indent="-2419350" algn="ctr"/>
              <a:r>
                <a:rPr lang="fr-FR" sz="2400" dirty="0" smtClean="0"/>
                <a:t>20 ml = </a:t>
              </a:r>
              <a:r>
                <a:rPr lang="fr-FR" sz="2400" dirty="0" smtClean="0">
                  <a:solidFill>
                    <a:srgbClr val="FF0000"/>
                  </a:solidFill>
                </a:rPr>
                <a:t>volume précis</a:t>
              </a:r>
              <a:endParaRPr lang="fr-FR" sz="2400" dirty="0" smtClean="0"/>
            </a:p>
            <a:p>
              <a:pPr marL="2419350" indent="-2419350" algn="ctr"/>
              <a:r>
                <a:rPr lang="fr-FR" sz="2400" dirty="0" smtClean="0"/>
                <a:t>Solution  So</a:t>
              </a: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1241797" y="3501008"/>
              <a:ext cx="0" cy="1944216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5562277" y="1311151"/>
            <a:ext cx="144016" cy="19800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8226573" y="1268760"/>
            <a:ext cx="612000" cy="46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969989" y="2967335"/>
            <a:ext cx="223224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 algn="ctr"/>
            <a:r>
              <a:rPr lang="fr-FR" sz="2400" i="1" dirty="0" smtClean="0">
                <a:solidFill>
                  <a:srgbClr val="0000FF"/>
                </a:solidFill>
              </a:rPr>
              <a:t>Pipette, burette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8226573" y="2956520"/>
            <a:ext cx="1695450" cy="3352800"/>
            <a:chOff x="8226573" y="2132856"/>
            <a:chExt cx="1695450" cy="3352800"/>
          </a:xfrm>
        </p:grpSpPr>
        <p:pic>
          <p:nvPicPr>
            <p:cNvPr id="4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26573" y="2132856"/>
              <a:ext cx="169545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8874645" y="3831431"/>
              <a:ext cx="468000" cy="7078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419350" indent="-2419350" algn="ctr"/>
              <a:r>
                <a:rPr lang="fr-FR" sz="2000" dirty="0" smtClean="0"/>
                <a:t>20 </a:t>
              </a:r>
            </a:p>
            <a:p>
              <a:pPr marL="2419350" indent="-2419350" algn="ctr"/>
              <a:r>
                <a:rPr lang="fr-FR" sz="2000" dirty="0" smtClean="0"/>
                <a:t>ml</a:t>
              </a:r>
            </a:p>
          </p:txBody>
        </p:sp>
      </p:grpSp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5963" y="1845114"/>
            <a:ext cx="1390650" cy="489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3" grpId="0" animBg="1"/>
      <p:bldP spid="37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3" name="AutoShape 13" descr="RÃ©sultat de recherche d'images pour &quot;aspirer un pipette avec la bouche laborato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5" name="AutoShape 15" descr="RÃ©sultat de recherche d'images pour &quot;aspirer un pipette avec la bouche laboratoi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41" y="44624"/>
            <a:ext cx="139065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RÃ©sultat de recherche d'images pour &quot;aspirer un pipette avec la bouche laboratoir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155" y="548680"/>
            <a:ext cx="7746847" cy="5797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213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737" y="3507174"/>
            <a:ext cx="2553692" cy="323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7"/>
          <p:cNvSpPr txBox="1">
            <a:spLocks noChangeArrowheads="1"/>
          </p:cNvSpPr>
          <p:nvPr/>
        </p:nvSpPr>
        <p:spPr bwMode="auto">
          <a:xfrm rot="-21600000">
            <a:off x="449709" y="332657"/>
            <a:ext cx="9577064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b="1" dirty="0">
                <a:solidFill>
                  <a:srgbClr val="FF0000"/>
                </a:solidFill>
              </a:rPr>
              <a:t>Manipulation N°1 : </a:t>
            </a:r>
            <a:r>
              <a:rPr lang="fr-FR" sz="2400" b="1" dirty="0"/>
              <a:t>Dosage d’un mélange de baryum et de fer </a:t>
            </a:r>
            <a:r>
              <a:rPr lang="fr-FR" sz="2400" b="1" dirty="0" smtClean="0"/>
              <a:t>ferrique.</a:t>
            </a:r>
            <a:endParaRPr lang="fr-FR" sz="2400" b="1" dirty="0"/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 rot="-21600000">
            <a:off x="6498381" y="880263"/>
            <a:ext cx="3096344" cy="89255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/>
              <a:t>Solution </a:t>
            </a:r>
            <a:r>
              <a:rPr lang="fr-FR" sz="2800" b="1" dirty="0" smtClean="0">
                <a:solidFill>
                  <a:srgbClr val="FF0000"/>
                </a:solidFill>
              </a:rPr>
              <a:t>So </a:t>
            </a:r>
            <a:r>
              <a:rPr lang="fr-FR" sz="2400" dirty="0"/>
              <a:t>c</a:t>
            </a:r>
            <a:r>
              <a:rPr lang="fr-FR" sz="2400" dirty="0" smtClean="0"/>
              <a:t>ontenant  </a:t>
            </a:r>
          </a:p>
          <a:p>
            <a:pPr marL="2419350" indent="-2419350"/>
            <a:r>
              <a:rPr lang="fr-FR" sz="2400" dirty="0" smtClean="0">
                <a:solidFill>
                  <a:srgbClr val="FF0000"/>
                </a:solidFill>
              </a:rPr>
              <a:t>du Ba</a:t>
            </a:r>
            <a:r>
              <a:rPr lang="fr-FR" sz="2400" baseline="30000" dirty="0" smtClean="0">
                <a:solidFill>
                  <a:srgbClr val="FF0000"/>
                </a:solidFill>
              </a:rPr>
              <a:t>2+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et </a:t>
            </a:r>
            <a:r>
              <a:rPr lang="fr-FR" sz="2400" dirty="0" smtClean="0">
                <a:solidFill>
                  <a:srgbClr val="FF0000"/>
                </a:solidFill>
              </a:rPr>
              <a:t>du Fe</a:t>
            </a:r>
            <a:r>
              <a:rPr lang="fr-FR" sz="2400" baseline="30000" dirty="0" smtClean="0">
                <a:solidFill>
                  <a:srgbClr val="FF0000"/>
                </a:solidFill>
              </a:rPr>
              <a:t>3+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 rot="-21600000">
            <a:off x="809749" y="879104"/>
            <a:ext cx="1800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/>
              <a:t>Expérience</a:t>
            </a:r>
            <a:endParaRPr lang="fr-FR" sz="2400" dirty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 rot="-21600000">
            <a:off x="593725" y="1569566"/>
            <a:ext cx="28083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/>
              <a:t>Dosage des ions </a:t>
            </a:r>
            <a:r>
              <a:rPr lang="fr-FR" sz="2400" dirty="0">
                <a:solidFill>
                  <a:srgbClr val="FF0000"/>
                </a:solidFill>
              </a:rPr>
              <a:t>Ba</a:t>
            </a:r>
            <a:r>
              <a:rPr lang="fr-FR" sz="2400" baseline="30000" dirty="0">
                <a:solidFill>
                  <a:srgbClr val="FF0000"/>
                </a:solidFill>
              </a:rPr>
              <a:t>2+</a:t>
            </a:r>
            <a:endParaRPr lang="fr-FR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445459" y="897518"/>
            <a:ext cx="1260834" cy="3031231"/>
            <a:chOff x="413011" y="3062064"/>
            <a:chExt cx="1260834" cy="3031231"/>
          </a:xfrm>
        </p:grpSpPr>
        <p:sp>
          <p:nvSpPr>
            <p:cNvPr id="8" name="Rectangle 7"/>
            <p:cNvSpPr/>
            <p:nvPr/>
          </p:nvSpPr>
          <p:spPr>
            <a:xfrm>
              <a:off x="1529829" y="3284984"/>
              <a:ext cx="144016" cy="280831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413011" y="3062064"/>
              <a:ext cx="108012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419350" indent="-2419350"/>
              <a:r>
                <a:rPr lang="fr-FR" sz="2400" dirty="0" smtClean="0"/>
                <a:t>Burette </a:t>
              </a:r>
              <a:endParaRPr lang="fr-FR" sz="24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321917" y="1336462"/>
            <a:ext cx="3456384" cy="1944216"/>
            <a:chOff x="-1782539" y="3501008"/>
            <a:chExt cx="3456384" cy="1944216"/>
          </a:xfrm>
        </p:grpSpPr>
        <p:grpSp>
          <p:nvGrpSpPr>
            <p:cNvPr id="14" name="Groupe 13"/>
            <p:cNvGrpSpPr/>
            <p:nvPr/>
          </p:nvGrpSpPr>
          <p:grpSpPr>
            <a:xfrm>
              <a:off x="1385813" y="3501008"/>
              <a:ext cx="288032" cy="1944216"/>
              <a:chOff x="1385813" y="3501008"/>
              <a:chExt cx="288032" cy="1944216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1385813" y="3501008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1385813" y="5445224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37"/>
            <p:cNvSpPr txBox="1">
              <a:spLocks noChangeArrowheads="1"/>
            </p:cNvSpPr>
            <p:nvPr/>
          </p:nvSpPr>
          <p:spPr bwMode="auto">
            <a:xfrm>
              <a:off x="-1782539" y="4372892"/>
              <a:ext cx="3096345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419350" indent="-2419350" algn="ctr"/>
              <a:r>
                <a:rPr lang="fr-FR" sz="2400" dirty="0" smtClean="0"/>
                <a:t>20 ml = </a:t>
              </a:r>
              <a:r>
                <a:rPr lang="fr-FR" sz="2400" dirty="0" smtClean="0">
                  <a:solidFill>
                    <a:srgbClr val="FF0000"/>
                  </a:solidFill>
                </a:rPr>
                <a:t>volume précis</a:t>
              </a:r>
              <a:endParaRPr lang="fr-FR" sz="2400" dirty="0" smtClean="0"/>
            </a:p>
            <a:p>
              <a:pPr marL="2419350" indent="-2419350" algn="ctr"/>
              <a:r>
                <a:rPr lang="fr-FR" sz="2400" dirty="0" smtClean="0"/>
                <a:t>Solution  So</a:t>
              </a: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1241797" y="3501008"/>
              <a:ext cx="0" cy="1944216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5562277" y="1311151"/>
            <a:ext cx="144016" cy="19800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8226573" y="1268760"/>
            <a:ext cx="612000" cy="468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969989" y="2967335"/>
            <a:ext cx="223224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 algn="ctr"/>
            <a:r>
              <a:rPr lang="fr-FR" sz="2400" i="1" dirty="0" smtClean="0">
                <a:solidFill>
                  <a:srgbClr val="0000FF"/>
                </a:solidFill>
              </a:rPr>
              <a:t>Pipette, burette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6210349" y="2060848"/>
            <a:ext cx="3456384" cy="216024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8741" y="3692443"/>
            <a:ext cx="720080" cy="182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6354365" y="4191471"/>
            <a:ext cx="309634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 algn="ctr"/>
            <a:r>
              <a:rPr lang="fr-FR" sz="2400" i="1" dirty="0" smtClean="0">
                <a:solidFill>
                  <a:srgbClr val="0000FF"/>
                </a:solidFill>
              </a:rPr>
              <a:t>volumes </a:t>
            </a:r>
            <a:r>
              <a:rPr lang="fr-FR" sz="2400" b="1" i="1" dirty="0" smtClean="0">
                <a:solidFill>
                  <a:srgbClr val="FF0000"/>
                </a:solidFill>
              </a:rPr>
              <a:t>non</a:t>
            </a:r>
            <a:r>
              <a:rPr lang="fr-FR" sz="2400" b="1" i="1" dirty="0" smtClean="0">
                <a:solidFill>
                  <a:srgbClr val="0000FF"/>
                </a:solidFill>
              </a:rPr>
              <a:t> </a:t>
            </a:r>
            <a:r>
              <a:rPr lang="fr-FR" sz="2400" i="1" dirty="0" smtClean="0">
                <a:solidFill>
                  <a:srgbClr val="0000FF"/>
                </a:solidFill>
              </a:rPr>
              <a:t>précis</a:t>
            </a:r>
          </a:p>
          <a:p>
            <a:pPr marL="2419350" indent="-2419350" algn="ctr"/>
            <a:r>
              <a:rPr lang="fr-FR" sz="2400" b="1" i="1" dirty="0" smtClean="0">
                <a:solidFill>
                  <a:srgbClr val="0000FF"/>
                </a:solidFill>
              </a:rPr>
              <a:t>éprouvette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13147" y="2192721"/>
            <a:ext cx="2628000" cy="70788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ml d’eau distillée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+ 10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 de </a:t>
            </a: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6925750" y="3037022"/>
            <a:ext cx="26280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porter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ébullition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30429" y="3645024"/>
            <a:ext cx="2628000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cc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H2SO4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58421" y="6197242"/>
            <a:ext cx="262800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Précipité blanc: BaSO</a:t>
            </a:r>
            <a:r>
              <a:rPr lang="fr-FR" sz="2400" b="1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51459" y="2432791"/>
            <a:ext cx="294362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90077" y="2956882"/>
            <a:ext cx="294362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90077" y="3532946"/>
            <a:ext cx="294362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45853" y="5477936"/>
            <a:ext cx="2628000" cy="687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poursuivre ébullition</a:t>
            </a:r>
          </a:p>
          <a:p>
            <a:pPr algn="ctr"/>
            <a:r>
              <a:rPr lang="fr-FR" sz="2800" b="1" baseline="-25000" dirty="0" smtClean="0">
                <a:latin typeface="Calibri" panose="020F0502020204030204" pitchFamily="34" charset="0"/>
                <a:cs typeface="Arial" panose="020B0604020202020204" pitchFamily="34" charset="0"/>
              </a:rPr>
              <a:t>10 min</a:t>
            </a:r>
            <a:endParaRPr lang="fr-FR" sz="2000" b="1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9428050" y="6072604"/>
            <a:ext cx="29436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5238309" y="4897621"/>
            <a:ext cx="792000" cy="3315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33686" y="3903439"/>
            <a:ext cx="6692065" cy="461665"/>
            <a:chOff x="233686" y="3903439"/>
            <a:chExt cx="6692065" cy="461665"/>
          </a:xfrm>
          <a:solidFill>
            <a:srgbClr val="FF0000"/>
          </a:solidFill>
        </p:grpSpPr>
        <p:sp>
          <p:nvSpPr>
            <p:cNvPr id="42" name="Rectangle 41"/>
            <p:cNvSpPr/>
            <p:nvPr/>
          </p:nvSpPr>
          <p:spPr>
            <a:xfrm>
              <a:off x="233686" y="3903439"/>
              <a:ext cx="2808311" cy="46166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err="1" smtClean="0"/>
                <a:t>pKs</a:t>
              </a:r>
              <a:r>
                <a:rPr lang="en-US" sz="2400" dirty="0" smtClean="0"/>
                <a:t> </a:t>
              </a:r>
              <a:r>
                <a:rPr lang="en-US" sz="2400" dirty="0"/>
                <a:t>(BaSO</a:t>
              </a:r>
              <a:r>
                <a:rPr lang="en-US" sz="2400" baseline="-25000" dirty="0"/>
                <a:t>4</a:t>
              </a:r>
              <a:r>
                <a:rPr lang="en-US" sz="2400" dirty="0"/>
                <a:t>)= </a:t>
              </a:r>
              <a:r>
                <a:rPr lang="en-US" sz="2400" dirty="0" smtClean="0"/>
                <a:t>9,9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H="1">
              <a:off x="3114005" y="3928749"/>
              <a:ext cx="3811746" cy="292339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"/>
          <p:cNvGrpSpPr/>
          <p:nvPr/>
        </p:nvGrpSpPr>
        <p:grpSpPr>
          <a:xfrm>
            <a:off x="1025772" y="692696"/>
            <a:ext cx="2664296" cy="788937"/>
            <a:chOff x="1601837" y="2852936"/>
            <a:chExt cx="2664296" cy="302433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673845" y="2852936"/>
              <a:ext cx="2520280" cy="3024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1837" y="2852936"/>
              <a:ext cx="26642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1097780" y="1150054"/>
            <a:ext cx="2520280" cy="3315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3844" y="1629231"/>
            <a:ext cx="194421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Précipité :BaSO</a:t>
            </a:r>
            <a:r>
              <a:rPr lang="fr-FR" sz="2400" b="1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Demi-tour 19"/>
          <p:cNvSpPr/>
          <p:nvPr/>
        </p:nvSpPr>
        <p:spPr>
          <a:xfrm>
            <a:off x="2897981" y="260648"/>
            <a:ext cx="4320480" cy="648072"/>
          </a:xfrm>
          <a:prstGeom prst="utur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8261" y="908720"/>
            <a:ext cx="3348080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Filtration sur Verre fritté</a:t>
            </a:r>
            <a:endParaRPr lang="fr-FR" sz="2000" dirty="0"/>
          </a:p>
        </p:txBody>
      </p:sp>
      <p:sp>
        <p:nvSpPr>
          <p:cNvPr id="42" name="AutoShape 4" descr="RÃ©sultat de recherche d'images pour &quot;verre frittÃ©&quot;"/>
          <p:cNvSpPr>
            <a:spLocks noChangeAspect="1" noChangeArrowheads="1"/>
          </p:cNvSpPr>
          <p:nvPr/>
        </p:nvSpPr>
        <p:spPr bwMode="auto">
          <a:xfrm>
            <a:off x="155575" y="201577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AutoShape 6" descr="RÃ©sultat de recherche d'images pour &quot;verre frittÃ© filtration&quot;"/>
          <p:cNvSpPr>
            <a:spLocks noChangeAspect="1" noChangeArrowheads="1"/>
          </p:cNvSpPr>
          <p:nvPr/>
        </p:nvSpPr>
        <p:spPr bwMode="auto">
          <a:xfrm>
            <a:off x="155575" y="201577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" name="Picture 8" descr="RÃ©sultat de recherche d'images pour &quot;verre frittÃ© filtra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261" y="1412776"/>
            <a:ext cx="4000543" cy="5328592"/>
          </a:xfrm>
          <a:prstGeom prst="rect">
            <a:avLst/>
          </a:prstGeom>
          <a:noFill/>
        </p:spPr>
      </p:pic>
      <p:pic>
        <p:nvPicPr>
          <p:cNvPr id="58" name="Picture 10" descr="RÃ©sultat de recherche d'images pour &quot;verre frittÃ© filtratio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845" y="3212976"/>
            <a:ext cx="1533525" cy="2981326"/>
          </a:xfrm>
          <a:prstGeom prst="rect">
            <a:avLst/>
          </a:prstGeom>
          <a:noFill/>
        </p:spPr>
      </p:pic>
      <p:sp>
        <p:nvSpPr>
          <p:cNvPr id="59" name="Text Box 37"/>
          <p:cNvSpPr txBox="1">
            <a:spLocks noChangeArrowheads="1"/>
          </p:cNvSpPr>
          <p:nvPr/>
        </p:nvSpPr>
        <p:spPr bwMode="auto">
          <a:xfrm rot="-21600000">
            <a:off x="305693" y="5157192"/>
            <a:ext cx="1800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/>
              <a:t>Verre fritté</a:t>
            </a:r>
            <a:endParaRPr lang="fr-FR" sz="2400" dirty="0"/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 rot="-21600000">
            <a:off x="8442597" y="5229200"/>
            <a:ext cx="1800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dirty="0" smtClean="0"/>
              <a:t>Fiole à vide</a:t>
            </a:r>
            <a:endParaRPr lang="fr-FR" sz="2400" dirty="0"/>
          </a:p>
        </p:txBody>
      </p:sp>
      <p:grpSp>
        <p:nvGrpSpPr>
          <p:cNvPr id="61" name="Groupe 60"/>
          <p:cNvGrpSpPr/>
          <p:nvPr/>
        </p:nvGrpSpPr>
        <p:grpSpPr>
          <a:xfrm>
            <a:off x="881757" y="2564904"/>
            <a:ext cx="2531426" cy="707886"/>
            <a:chOff x="947435" y="2996952"/>
            <a:chExt cx="2531426" cy="707886"/>
          </a:xfrm>
        </p:grpSpPr>
        <p:sp>
          <p:nvSpPr>
            <p:cNvPr id="64" name="Rectangle 63"/>
            <p:cNvSpPr/>
            <p:nvPr/>
          </p:nvSpPr>
          <p:spPr>
            <a:xfrm>
              <a:off x="947435" y="3100898"/>
              <a:ext cx="294362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90628" y="2996952"/>
              <a:ext cx="2088233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Peser le verre fritté sec et vide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24431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Ã©sultat de recherche d'images pour &quot;verre frittÃ© filtra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055" y="1132235"/>
            <a:ext cx="4000543" cy="5328592"/>
          </a:xfrm>
          <a:prstGeom prst="rect">
            <a:avLst/>
          </a:prstGeom>
          <a:noFill/>
        </p:spPr>
      </p:pic>
      <p:grpSp>
        <p:nvGrpSpPr>
          <p:cNvPr id="27" name="Groupe 26"/>
          <p:cNvGrpSpPr/>
          <p:nvPr/>
        </p:nvGrpSpPr>
        <p:grpSpPr>
          <a:xfrm>
            <a:off x="1025772" y="737767"/>
            <a:ext cx="2664296" cy="788937"/>
            <a:chOff x="1601837" y="2852936"/>
            <a:chExt cx="2664296" cy="3024336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1673845" y="2852936"/>
              <a:ext cx="2520280" cy="30243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01837" y="2852936"/>
              <a:ext cx="266429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1097780" y="1195125"/>
            <a:ext cx="2520280" cy="3315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73844" y="1674302"/>
            <a:ext cx="194421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Précipité :BaSO</a:t>
            </a:r>
            <a:r>
              <a:rPr lang="fr-FR" sz="2400" b="1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Demi-tour 32"/>
          <p:cNvSpPr/>
          <p:nvPr/>
        </p:nvSpPr>
        <p:spPr>
          <a:xfrm>
            <a:off x="2897981" y="305719"/>
            <a:ext cx="4320480" cy="648072"/>
          </a:xfrm>
          <a:prstGeom prst="utur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8261" y="953791"/>
            <a:ext cx="3348080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Filtration sur Verre fritté</a:t>
            </a:r>
            <a:endParaRPr lang="fr-FR" sz="20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947435" y="1745879"/>
            <a:ext cx="6199018" cy="1571982"/>
            <a:chOff x="947435" y="2132856"/>
            <a:chExt cx="6199018" cy="1571982"/>
          </a:xfrm>
        </p:grpSpPr>
        <p:sp>
          <p:nvSpPr>
            <p:cNvPr id="36" name="Rectangle 35"/>
            <p:cNvSpPr/>
            <p:nvPr/>
          </p:nvSpPr>
          <p:spPr>
            <a:xfrm>
              <a:off x="947435" y="3100898"/>
              <a:ext cx="294362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1390628" y="2132856"/>
              <a:ext cx="5755825" cy="1571982"/>
              <a:chOff x="1097780" y="2236802"/>
              <a:chExt cx="5755825" cy="1571982"/>
            </a:xfrm>
          </p:grpSpPr>
          <p:cxnSp>
            <p:nvCxnSpPr>
              <p:cNvPr id="38" name="Connecteur droit avec flèche 37"/>
              <p:cNvCxnSpPr/>
              <p:nvPr/>
            </p:nvCxnSpPr>
            <p:spPr>
              <a:xfrm flipH="1">
                <a:off x="3186013" y="2236802"/>
                <a:ext cx="3667592" cy="11201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1097780" y="3100898"/>
                <a:ext cx="2088233" cy="7078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Peser le verre fritté sec et vide</a:t>
                </a:r>
                <a:endParaRPr lang="fr-FR" sz="2000" dirty="0"/>
              </a:p>
            </p:txBody>
          </p:sp>
        </p:grpSp>
      </p:grpSp>
      <p:grpSp>
        <p:nvGrpSpPr>
          <p:cNvPr id="40" name="Groupe 39"/>
          <p:cNvGrpSpPr/>
          <p:nvPr/>
        </p:nvGrpSpPr>
        <p:grpSpPr>
          <a:xfrm>
            <a:off x="953765" y="3377675"/>
            <a:ext cx="2952328" cy="1844333"/>
            <a:chOff x="947435" y="2312298"/>
            <a:chExt cx="2952328" cy="1844333"/>
          </a:xfrm>
        </p:grpSpPr>
        <p:sp>
          <p:nvSpPr>
            <p:cNvPr id="41" name="Rectangle 40"/>
            <p:cNvSpPr/>
            <p:nvPr/>
          </p:nvSpPr>
          <p:spPr>
            <a:xfrm>
              <a:off x="947435" y="3100898"/>
              <a:ext cx="294362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1390628" y="2312298"/>
              <a:ext cx="2509135" cy="1844333"/>
              <a:chOff x="1097780" y="2416244"/>
              <a:chExt cx="2509135" cy="1844333"/>
            </a:xfrm>
          </p:grpSpPr>
          <p:cxnSp>
            <p:nvCxnSpPr>
              <p:cNvPr id="43" name="Connecteur droit avec flèche 42"/>
              <p:cNvCxnSpPr/>
              <p:nvPr/>
            </p:nvCxnSpPr>
            <p:spPr>
              <a:xfrm>
                <a:off x="2135567" y="2416244"/>
                <a:ext cx="6330" cy="74446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1097780" y="3244914"/>
                <a:ext cx="2509135" cy="101566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Peser le  verre fritté rempli après filtration et séchage à l’étuve</a:t>
                </a:r>
                <a:endParaRPr lang="fr-FR" sz="2000" dirty="0"/>
              </a:p>
            </p:txBody>
          </p:sp>
        </p:grpSp>
      </p:grpSp>
      <p:grpSp>
        <p:nvGrpSpPr>
          <p:cNvPr id="45" name="Groupe 44"/>
          <p:cNvGrpSpPr/>
          <p:nvPr/>
        </p:nvGrpSpPr>
        <p:grpSpPr>
          <a:xfrm>
            <a:off x="449709" y="5490295"/>
            <a:ext cx="6768752" cy="892552"/>
            <a:chOff x="155347" y="2856712"/>
            <a:chExt cx="6768752" cy="892552"/>
          </a:xfrm>
        </p:grpSpPr>
        <p:sp>
          <p:nvSpPr>
            <p:cNvPr id="46" name="Rectangle 45"/>
            <p:cNvSpPr/>
            <p:nvPr/>
          </p:nvSpPr>
          <p:spPr>
            <a:xfrm>
              <a:off x="155347" y="3100898"/>
              <a:ext cx="294362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e 47"/>
            <p:cNvGrpSpPr/>
            <p:nvPr/>
          </p:nvGrpSpPr>
          <p:grpSpPr>
            <a:xfrm>
              <a:off x="653073" y="2856712"/>
              <a:ext cx="6271026" cy="892552"/>
              <a:chOff x="360225" y="2960658"/>
              <a:chExt cx="6271026" cy="892552"/>
            </a:xfrm>
          </p:grpSpPr>
          <p:cxnSp>
            <p:nvCxnSpPr>
              <p:cNvPr id="49" name="Connecteur droit avec flèche 48"/>
              <p:cNvCxnSpPr/>
              <p:nvPr/>
            </p:nvCxnSpPr>
            <p:spPr>
              <a:xfrm flipH="1">
                <a:off x="3186013" y="3100898"/>
                <a:ext cx="3445238" cy="25609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360225" y="2960658"/>
                <a:ext cx="2825789" cy="8925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00F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Ne pas jeter le filtrat car il contient</a:t>
                </a:r>
                <a:r>
                  <a:rPr lang="fr-FR" sz="2400" dirty="0">
                    <a:solidFill>
                      <a:srgbClr val="FF0000"/>
                    </a:solidFill>
                  </a:rPr>
                  <a:t> </a:t>
                </a:r>
                <a:r>
                  <a:rPr lang="fr-FR" sz="2800" dirty="0" smtClean="0">
                    <a:solidFill>
                      <a:srgbClr val="FF0000"/>
                    </a:solidFill>
                  </a:rPr>
                  <a:t>Fe</a:t>
                </a:r>
                <a:r>
                  <a:rPr lang="fr-FR" sz="2800" baseline="30000" dirty="0" smtClean="0">
                    <a:solidFill>
                      <a:srgbClr val="FF0000"/>
                    </a:solidFill>
                  </a:rPr>
                  <a:t>3+</a:t>
                </a:r>
                <a:r>
                  <a:rPr lang="fr-F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400" dirty="0"/>
              </a:p>
            </p:txBody>
          </p:sp>
        </p:grpSp>
      </p:grpSp>
      <p:grpSp>
        <p:nvGrpSpPr>
          <p:cNvPr id="56" name="Groupe 55"/>
          <p:cNvGrpSpPr/>
          <p:nvPr/>
        </p:nvGrpSpPr>
        <p:grpSpPr>
          <a:xfrm>
            <a:off x="6570389" y="5346279"/>
            <a:ext cx="1584000" cy="576000"/>
            <a:chOff x="881757" y="2528960"/>
            <a:chExt cx="1008000" cy="540000"/>
          </a:xfrm>
        </p:grpSpPr>
        <p:sp>
          <p:nvSpPr>
            <p:cNvPr id="57" name="Triangle isocèle 56"/>
            <p:cNvSpPr/>
            <p:nvPr/>
          </p:nvSpPr>
          <p:spPr>
            <a:xfrm>
              <a:off x="881757" y="2528960"/>
              <a:ext cx="1008000" cy="5400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57"/>
            <p:cNvCxnSpPr/>
            <p:nvPr/>
          </p:nvCxnSpPr>
          <p:spPr>
            <a:xfrm>
              <a:off x="1025773" y="2528960"/>
              <a:ext cx="720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1025773" y="2564904"/>
              <a:ext cx="756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917845" y="2904048"/>
              <a:ext cx="288032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81757" y="2924944"/>
              <a:ext cx="1008000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 rot="17389285">
              <a:off x="778240" y="2730025"/>
              <a:ext cx="487291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 rot="17389285">
              <a:off x="930640" y="2746524"/>
              <a:ext cx="487291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 rot="15149501">
              <a:off x="1487759" y="2728262"/>
              <a:ext cx="522774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487630" y="2592253"/>
              <a:ext cx="144016" cy="10795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01837" y="2643095"/>
              <a:ext cx="72008" cy="199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AutoShape 4" descr="RÃ©sultat de recherche d'images pour &quot;verre frittÃ©&quot;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AutoShape 6" descr="RÃ©sultat de recherche d'images pour &quot;verre frittÃ©&quot;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8" descr="RÃ©sultat de recherche d'images pour &quot;verre frittÃ©&quot;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à coins arrondis 72"/>
          <p:cNvSpPr/>
          <p:nvPr/>
        </p:nvSpPr>
        <p:spPr>
          <a:xfrm>
            <a:off x="7074445" y="2105920"/>
            <a:ext cx="576064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 flipV="1">
            <a:off x="8442597" y="4698207"/>
            <a:ext cx="1008112" cy="28803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mi-tour 19"/>
          <p:cNvSpPr/>
          <p:nvPr/>
        </p:nvSpPr>
        <p:spPr>
          <a:xfrm>
            <a:off x="1267407" y="260648"/>
            <a:ext cx="2350654" cy="648072"/>
          </a:xfrm>
          <a:prstGeom prst="utur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54" y="908720"/>
            <a:ext cx="1257143" cy="209523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8489" y="3106182"/>
            <a:ext cx="1923428" cy="769441"/>
          </a:xfrm>
          <a:prstGeom prst="rect">
            <a:avLst/>
          </a:prstGeom>
          <a:solidFill>
            <a:srgbClr val="FFFFCC"/>
          </a:solidFill>
          <a:ln w="5715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filtrat contient </a:t>
            </a:r>
            <a:r>
              <a:rPr lang="fr-FR" sz="2400" b="1" dirty="0" smtClean="0">
                <a:solidFill>
                  <a:srgbClr val="FF0000"/>
                </a:solidFill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3+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881757" y="2350158"/>
            <a:ext cx="1008000" cy="540000"/>
            <a:chOff x="881757" y="2528960"/>
            <a:chExt cx="1008000" cy="540000"/>
          </a:xfrm>
        </p:grpSpPr>
        <p:sp>
          <p:nvSpPr>
            <p:cNvPr id="7" name="Triangle isocèle 6"/>
            <p:cNvSpPr/>
            <p:nvPr/>
          </p:nvSpPr>
          <p:spPr>
            <a:xfrm>
              <a:off x="881757" y="2528960"/>
              <a:ext cx="1008000" cy="5400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1025773" y="2528960"/>
              <a:ext cx="720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1025773" y="2564904"/>
              <a:ext cx="756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17845" y="2904048"/>
              <a:ext cx="288032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81757" y="2924944"/>
              <a:ext cx="1008000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 rot="17389285">
              <a:off x="778240" y="2730025"/>
              <a:ext cx="487291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 rot="17389285">
              <a:off x="930640" y="2746524"/>
              <a:ext cx="487291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 rot="15149501">
              <a:off x="1487759" y="2728262"/>
              <a:ext cx="522774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87630" y="2592253"/>
              <a:ext cx="144016" cy="10795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01837" y="2643095"/>
              <a:ext cx="72008" cy="199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2896498" y="729918"/>
            <a:ext cx="3344329" cy="707886"/>
            <a:chOff x="262099" y="2856712"/>
            <a:chExt cx="2661325" cy="707886"/>
          </a:xfrm>
        </p:grpSpPr>
        <p:sp>
          <p:nvSpPr>
            <p:cNvPr id="70" name="Rectangle 69"/>
            <p:cNvSpPr/>
            <p:nvPr/>
          </p:nvSpPr>
          <p:spPr>
            <a:xfrm>
              <a:off x="262099" y="2965942"/>
              <a:ext cx="294362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3073" y="2856712"/>
              <a:ext cx="2270351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Verser le filtrat dans une fiole jaugée (250 ml)</a:t>
              </a:r>
              <a:endPara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6" name="AutoShape 2" descr="RÃ©sultat de recherche d'images pour &quot;remplir une fiole correcte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Ã©sultat de recherche d'images pour &quot;remplir une fiole correcte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Ã©sultat de recherche d'images pour &quot;remplir une fiole correcte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989" y="1628800"/>
            <a:ext cx="2790857" cy="400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813" y="4219575"/>
            <a:ext cx="2286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6426373" y="692696"/>
            <a:ext cx="2853015" cy="70788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Ajouter de l’eau distillée jusqu’au trait de jauge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RÃ©sultat de recherche d'images pour &quot;remplir une fiole correctement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253" y="1628800"/>
            <a:ext cx="43916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5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54365" y="3102059"/>
            <a:ext cx="3076459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E° Fe</a:t>
            </a:r>
            <a:r>
              <a:rPr lang="en-US" sz="2400" baseline="30000" dirty="0"/>
              <a:t>3+ </a:t>
            </a:r>
            <a:r>
              <a:rPr lang="en-US" sz="2400" dirty="0"/>
              <a:t>/ Fe</a:t>
            </a:r>
            <a:r>
              <a:rPr lang="en-US" sz="2400" baseline="30000" dirty="0"/>
              <a:t> 2+ </a:t>
            </a:r>
            <a:r>
              <a:rPr lang="en-US" sz="2400" dirty="0"/>
              <a:t>= 0,77V</a:t>
            </a:r>
            <a:endParaRPr lang="fr-FR" sz="2400" dirty="0"/>
          </a:p>
          <a:p>
            <a:r>
              <a:rPr lang="en-US" sz="2400" dirty="0">
                <a:solidFill>
                  <a:srgbClr val="FF0000"/>
                </a:solidFill>
              </a:rPr>
              <a:t>E° Sn</a:t>
            </a:r>
            <a:r>
              <a:rPr lang="en-US" sz="2400" baseline="30000" dirty="0">
                <a:solidFill>
                  <a:srgbClr val="FF0000"/>
                </a:solidFill>
              </a:rPr>
              <a:t>4+ </a:t>
            </a:r>
            <a:r>
              <a:rPr lang="en-US" sz="2400" dirty="0">
                <a:solidFill>
                  <a:srgbClr val="FF0000"/>
                </a:solidFill>
              </a:rPr>
              <a:t>/ Sn</a:t>
            </a:r>
            <a:r>
              <a:rPr lang="en-US" sz="2400" baseline="30000" dirty="0">
                <a:solidFill>
                  <a:srgbClr val="FF0000"/>
                </a:solidFill>
              </a:rPr>
              <a:t>2+ </a:t>
            </a:r>
            <a:r>
              <a:rPr lang="en-US" sz="2400" dirty="0">
                <a:solidFill>
                  <a:srgbClr val="FF0000"/>
                </a:solidFill>
              </a:rPr>
              <a:t>= 0,15V	</a:t>
            </a:r>
          </a:p>
        </p:txBody>
      </p:sp>
      <p:sp>
        <p:nvSpPr>
          <p:cNvPr id="20" name="Demi-tour 19"/>
          <p:cNvSpPr/>
          <p:nvPr/>
        </p:nvSpPr>
        <p:spPr>
          <a:xfrm>
            <a:off x="1411423" y="77723"/>
            <a:ext cx="2350654" cy="648072"/>
          </a:xfrm>
          <a:prstGeom prst="utur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970" y="725795"/>
            <a:ext cx="1257143" cy="209523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42505" y="2923257"/>
            <a:ext cx="1923428" cy="769441"/>
          </a:xfrm>
          <a:prstGeom prst="rect">
            <a:avLst/>
          </a:prstGeom>
          <a:solidFill>
            <a:srgbClr val="FFFFCC"/>
          </a:solidFill>
          <a:ln w="5715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filtrat contient </a:t>
            </a:r>
            <a:r>
              <a:rPr lang="fr-FR" sz="2400" b="1" dirty="0" smtClean="0">
                <a:solidFill>
                  <a:srgbClr val="FF0000"/>
                </a:solidFill>
              </a:rPr>
              <a:t>Fe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3+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400" dirty="0"/>
          </a:p>
        </p:txBody>
      </p:sp>
      <p:grpSp>
        <p:nvGrpSpPr>
          <p:cNvPr id="2" name="Groupe 12"/>
          <p:cNvGrpSpPr/>
          <p:nvPr/>
        </p:nvGrpSpPr>
        <p:grpSpPr>
          <a:xfrm>
            <a:off x="1025773" y="2167233"/>
            <a:ext cx="1008000" cy="540000"/>
            <a:chOff x="881757" y="2528960"/>
            <a:chExt cx="1008000" cy="540000"/>
          </a:xfrm>
        </p:grpSpPr>
        <p:sp>
          <p:nvSpPr>
            <p:cNvPr id="7" name="Triangle isocèle 6"/>
            <p:cNvSpPr/>
            <p:nvPr/>
          </p:nvSpPr>
          <p:spPr>
            <a:xfrm>
              <a:off x="881757" y="2528960"/>
              <a:ext cx="1008000" cy="5400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1025773" y="2528960"/>
              <a:ext cx="720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1025773" y="2564904"/>
              <a:ext cx="756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17845" y="2904048"/>
              <a:ext cx="288032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81757" y="2924944"/>
              <a:ext cx="1008000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 rot="17389285">
              <a:off x="778240" y="2730025"/>
              <a:ext cx="487291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 rot="17389285">
              <a:off x="930640" y="2746524"/>
              <a:ext cx="487291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 rot="15149501">
              <a:off x="1487759" y="2728262"/>
              <a:ext cx="522774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87630" y="2592253"/>
              <a:ext cx="144016" cy="10795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01837" y="2643095"/>
              <a:ext cx="72008" cy="199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58"/>
          <p:cNvGrpSpPr/>
          <p:nvPr/>
        </p:nvGrpSpPr>
        <p:grpSpPr>
          <a:xfrm>
            <a:off x="2964445" y="1285987"/>
            <a:ext cx="3317913" cy="1193028"/>
            <a:chOff x="-305936" y="1744383"/>
            <a:chExt cx="3317913" cy="1193028"/>
          </a:xfrm>
        </p:grpSpPr>
        <p:sp>
          <p:nvSpPr>
            <p:cNvPr id="60" name="Rectangle 59"/>
            <p:cNvSpPr/>
            <p:nvPr/>
          </p:nvSpPr>
          <p:spPr>
            <a:xfrm>
              <a:off x="-305936" y="2445549"/>
              <a:ext cx="539621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10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Groupe 60"/>
            <p:cNvGrpSpPr/>
            <p:nvPr/>
          </p:nvGrpSpPr>
          <p:grpSpPr>
            <a:xfrm>
              <a:off x="270129" y="1744383"/>
              <a:ext cx="2741848" cy="1193028"/>
              <a:chOff x="-22719" y="1848329"/>
              <a:chExt cx="2741848" cy="1193028"/>
            </a:xfrm>
          </p:grpSpPr>
          <p:cxnSp>
            <p:nvCxnSpPr>
              <p:cNvPr id="62" name="Connecteur droit avec flèche 61"/>
              <p:cNvCxnSpPr/>
              <p:nvPr/>
            </p:nvCxnSpPr>
            <p:spPr>
              <a:xfrm>
                <a:off x="1495778" y="1848329"/>
                <a:ext cx="0" cy="50400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-22719" y="2333471"/>
                <a:ext cx="2741848" cy="7078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/>
                  <a:t>Prise d’essai =  </a:t>
                </a:r>
                <a:r>
                  <a:rPr lang="fr-FR" sz="2000" dirty="0" smtClean="0">
                    <a:solidFill>
                      <a:srgbClr val="0000FF"/>
                    </a:solidFill>
                  </a:rPr>
                  <a:t>25 ml</a:t>
                </a:r>
              </a:p>
              <a:p>
                <a:pPr algn="ctr"/>
                <a:r>
                  <a:rPr lang="fr-FR" sz="2000" dirty="0" smtClean="0"/>
                  <a:t>À l’aide de la burette</a:t>
                </a:r>
                <a:endParaRPr lang="fr-FR" sz="2000" dirty="0"/>
              </a:p>
            </p:txBody>
          </p:sp>
        </p:grpSp>
      </p:grpSp>
      <p:grpSp>
        <p:nvGrpSpPr>
          <p:cNvPr id="6" name="Groupe 68"/>
          <p:cNvGrpSpPr/>
          <p:nvPr/>
        </p:nvGrpSpPr>
        <p:grpSpPr>
          <a:xfrm>
            <a:off x="3040514" y="546993"/>
            <a:ext cx="3344329" cy="707886"/>
            <a:chOff x="262099" y="2856712"/>
            <a:chExt cx="2661325" cy="707886"/>
          </a:xfrm>
        </p:grpSpPr>
        <p:sp>
          <p:nvSpPr>
            <p:cNvPr id="70" name="Rectangle 69"/>
            <p:cNvSpPr/>
            <p:nvPr/>
          </p:nvSpPr>
          <p:spPr>
            <a:xfrm>
              <a:off x="262099" y="2965942"/>
              <a:ext cx="294362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3073" y="2856712"/>
              <a:ext cx="2270351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Verser le filtrat dans une fiole jaugée (250 ml)</a:t>
              </a:r>
              <a:endPara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e 71"/>
          <p:cNvGrpSpPr/>
          <p:nvPr/>
        </p:nvGrpSpPr>
        <p:grpSpPr>
          <a:xfrm>
            <a:off x="2969989" y="2491209"/>
            <a:ext cx="3317913" cy="1407061"/>
            <a:chOff x="-305936" y="1497251"/>
            <a:chExt cx="3317913" cy="1407061"/>
          </a:xfrm>
        </p:grpSpPr>
        <p:sp>
          <p:nvSpPr>
            <p:cNvPr id="73" name="Rectangle 72"/>
            <p:cNvSpPr/>
            <p:nvPr/>
          </p:nvSpPr>
          <p:spPr>
            <a:xfrm>
              <a:off x="-305936" y="2361347"/>
              <a:ext cx="539621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11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e 73"/>
            <p:cNvGrpSpPr/>
            <p:nvPr/>
          </p:nvGrpSpPr>
          <p:grpSpPr>
            <a:xfrm>
              <a:off x="270129" y="1497251"/>
              <a:ext cx="2741848" cy="1407061"/>
              <a:chOff x="-22719" y="1601197"/>
              <a:chExt cx="2741848" cy="1407061"/>
            </a:xfrm>
          </p:grpSpPr>
          <p:cxnSp>
            <p:nvCxnSpPr>
              <p:cNvPr id="75" name="Connecteur droit avec flèche 74"/>
              <p:cNvCxnSpPr/>
              <p:nvPr/>
            </p:nvCxnSpPr>
            <p:spPr>
              <a:xfrm>
                <a:off x="1495778" y="1601197"/>
                <a:ext cx="0" cy="57600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-22719" y="2177261"/>
                <a:ext cx="2741848" cy="8309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rgbClr val="FF0000"/>
                    </a:solidFill>
                  </a:rPr>
                  <a:t>Fe</a:t>
                </a:r>
                <a:r>
                  <a:rPr lang="fr-FR" sz="2400" baseline="30000" dirty="0">
                    <a:solidFill>
                      <a:srgbClr val="FF0000"/>
                    </a:solidFill>
                  </a:rPr>
                  <a:t>3+</a:t>
                </a:r>
                <a:r>
                  <a:rPr lang="fr-FR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</a:t>
                </a:r>
                <a:r>
                  <a:rPr lang="fr-F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réduit en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Fe</a:t>
                </a:r>
                <a:r>
                  <a:rPr lang="fr-FR" sz="2000" baseline="30000" dirty="0" smtClean="0">
                    <a:solidFill>
                      <a:srgbClr val="FF0000"/>
                    </a:solidFill>
                  </a:rPr>
                  <a:t>2+</a:t>
                </a:r>
                <a:r>
                  <a:rPr lang="fr-F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fr-FR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un excès de </a:t>
                </a:r>
                <a:r>
                  <a:rPr lang="fr-FR" sz="2400" dirty="0">
                    <a:solidFill>
                      <a:srgbClr val="FF0000"/>
                    </a:solidFill>
                  </a:rPr>
                  <a:t>Sn</a:t>
                </a:r>
                <a:r>
                  <a:rPr lang="fr-FR" sz="2400" baseline="30000" dirty="0">
                    <a:solidFill>
                      <a:srgbClr val="FF0000"/>
                    </a:solidFill>
                  </a:rPr>
                  <a:t>2+</a:t>
                </a:r>
                <a:endParaRPr lang="fr-FR" sz="2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e 63"/>
          <p:cNvGrpSpPr/>
          <p:nvPr/>
        </p:nvGrpSpPr>
        <p:grpSpPr>
          <a:xfrm>
            <a:off x="6138342" y="3496888"/>
            <a:ext cx="4248471" cy="1117339"/>
            <a:chOff x="-1214707" y="3071573"/>
            <a:chExt cx="4248471" cy="1117339"/>
          </a:xfrm>
        </p:grpSpPr>
        <p:sp>
          <p:nvSpPr>
            <p:cNvPr id="65" name="Rectangle 64"/>
            <p:cNvSpPr/>
            <p:nvPr/>
          </p:nvSpPr>
          <p:spPr>
            <a:xfrm>
              <a:off x="-305936" y="3644786"/>
              <a:ext cx="539621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12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Groupe 65"/>
            <p:cNvGrpSpPr/>
            <p:nvPr/>
          </p:nvGrpSpPr>
          <p:grpSpPr>
            <a:xfrm>
              <a:off x="-1214707" y="3071573"/>
              <a:ext cx="4248471" cy="1117339"/>
              <a:chOff x="-1507555" y="3175519"/>
              <a:chExt cx="4248471" cy="111733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-22719" y="3584972"/>
                <a:ext cx="2763635" cy="7078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/>
                  <a:t>Eliminer l’excès de Sn</a:t>
                </a:r>
                <a:r>
                  <a:rPr lang="fr-FR" sz="2000" baseline="30000" dirty="0" smtClean="0">
                    <a:solidFill>
                      <a:srgbClr val="FF0000"/>
                    </a:solidFill>
                  </a:rPr>
                  <a:t>2+ </a:t>
                </a:r>
                <a:r>
                  <a:rPr lang="fr-FR" sz="2000" dirty="0" smtClean="0"/>
                  <a:t>par addition </a:t>
                </a:r>
                <a:r>
                  <a:rPr lang="fr-FR" sz="2000" dirty="0" smtClean="0">
                    <a:solidFill>
                      <a:srgbClr val="0000FF"/>
                    </a:solidFill>
                  </a:rPr>
                  <a:t>HgCl2</a:t>
                </a:r>
                <a:endParaRPr lang="fr-FR" sz="2000" dirty="0"/>
              </a:p>
            </p:txBody>
          </p:sp>
          <p:cxnSp>
            <p:nvCxnSpPr>
              <p:cNvPr id="67" name="Connecteur droit avec flèche 66"/>
              <p:cNvCxnSpPr>
                <a:stCxn id="65" idx="1"/>
              </p:cNvCxnSpPr>
              <p:nvPr/>
            </p:nvCxnSpPr>
            <p:spPr>
              <a:xfrm flipH="1" flipV="1">
                <a:off x="-1507555" y="3175519"/>
                <a:ext cx="908771" cy="77326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76"/>
          <p:cNvGrpSpPr/>
          <p:nvPr/>
        </p:nvGrpSpPr>
        <p:grpSpPr>
          <a:xfrm>
            <a:off x="2969989" y="4470211"/>
            <a:ext cx="4922606" cy="1750898"/>
            <a:chOff x="-305936" y="2015188"/>
            <a:chExt cx="4922606" cy="1750898"/>
          </a:xfrm>
        </p:grpSpPr>
        <p:sp>
          <p:nvSpPr>
            <p:cNvPr id="78" name="Rectangle 77"/>
            <p:cNvSpPr/>
            <p:nvPr/>
          </p:nvSpPr>
          <p:spPr>
            <a:xfrm>
              <a:off x="-305936" y="2412450"/>
              <a:ext cx="539621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13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17" name="Groupe 78"/>
            <p:cNvGrpSpPr/>
            <p:nvPr/>
          </p:nvGrpSpPr>
          <p:grpSpPr>
            <a:xfrm>
              <a:off x="270129" y="2015188"/>
              <a:ext cx="4346541" cy="1750898"/>
              <a:chOff x="-22719" y="2119134"/>
              <a:chExt cx="4346541" cy="175089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-22719" y="2300372"/>
                <a:ext cx="2592288" cy="1569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Ajouter alors : </a:t>
                </a:r>
              </a:p>
              <a:p>
                <a:r>
                  <a:rPr lang="fr-FR" sz="2400" dirty="0"/>
                  <a:t> </a:t>
                </a:r>
                <a:r>
                  <a:rPr lang="fr-FR" sz="2400" dirty="0" smtClean="0"/>
                  <a:t>Eau </a:t>
                </a:r>
                <a:r>
                  <a:rPr lang="fr-FR" sz="2400" dirty="0"/>
                  <a:t>distillée.</a:t>
                </a:r>
              </a:p>
              <a:p>
                <a:pPr lvl="0"/>
                <a:r>
                  <a:rPr lang="fr-FR" sz="2400" dirty="0" smtClean="0"/>
                  <a:t>+ </a:t>
                </a:r>
                <a:r>
                  <a:rPr lang="fr-FR" sz="2400" dirty="0" smtClean="0">
                    <a:solidFill>
                      <a:srgbClr val="0000FF"/>
                    </a:solidFill>
                  </a:rPr>
                  <a:t>H</a:t>
                </a:r>
                <a:r>
                  <a:rPr lang="fr-FR" sz="2400" baseline="-25000" dirty="0" smtClean="0">
                    <a:solidFill>
                      <a:srgbClr val="0000FF"/>
                    </a:solidFill>
                  </a:rPr>
                  <a:t>2</a:t>
                </a:r>
                <a:r>
                  <a:rPr lang="fr-FR" sz="2400" dirty="0" smtClean="0">
                    <a:solidFill>
                      <a:srgbClr val="0000FF"/>
                    </a:solidFill>
                  </a:rPr>
                  <a:t>SO</a:t>
                </a:r>
                <a:r>
                  <a:rPr lang="fr-FR" sz="2400" baseline="-25000" dirty="0" smtClean="0">
                    <a:solidFill>
                      <a:srgbClr val="0000FF"/>
                    </a:solidFill>
                  </a:rPr>
                  <a:t>4</a:t>
                </a:r>
                <a:r>
                  <a:rPr lang="fr-FR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sz="2400" dirty="0" smtClean="0"/>
                  <a:t>+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H</a:t>
                </a:r>
                <a:r>
                  <a:rPr lang="fr-FR" sz="24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PO</a:t>
                </a:r>
                <a:r>
                  <a:rPr lang="fr-FR" sz="2400" baseline="-25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fr-FR" sz="2400" baseline="-25000" dirty="0" smtClean="0"/>
                  <a:t> </a:t>
                </a:r>
                <a:r>
                  <a:rPr lang="fr-FR" sz="2400" dirty="0"/>
                  <a:t> </a:t>
                </a:r>
                <a:endParaRPr lang="fr-FR" sz="2400" dirty="0" smtClean="0"/>
              </a:p>
              <a:p>
                <a:pPr lvl="0"/>
                <a:r>
                  <a:rPr lang="fr-FR" sz="2400" dirty="0" smtClean="0"/>
                  <a:t>+ </a:t>
                </a:r>
                <a:r>
                  <a:rPr lang="fr-FR" sz="2400" dirty="0" err="1" smtClean="0"/>
                  <a:t>qq</a:t>
                </a:r>
                <a:r>
                  <a:rPr lang="fr-FR" sz="2400" dirty="0" smtClean="0"/>
                  <a:t> gouttes </a:t>
                </a:r>
                <a:r>
                  <a:rPr lang="fr-FR" sz="2400" dirty="0" smtClean="0">
                    <a:solidFill>
                      <a:srgbClr val="0000FF"/>
                    </a:solidFill>
                  </a:rPr>
                  <a:t>DABS</a:t>
                </a:r>
                <a:endParaRPr lang="fr-FR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0" name="Connecteur droit avec flèche 79"/>
              <p:cNvCxnSpPr/>
              <p:nvPr/>
            </p:nvCxnSpPr>
            <p:spPr>
              <a:xfrm flipH="1">
                <a:off x="2065512" y="2119134"/>
                <a:ext cx="2258310" cy="797372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e 81"/>
          <p:cNvGrpSpPr/>
          <p:nvPr/>
        </p:nvGrpSpPr>
        <p:grpSpPr>
          <a:xfrm>
            <a:off x="449709" y="4902259"/>
            <a:ext cx="3096344" cy="830997"/>
            <a:chOff x="270129" y="2713966"/>
            <a:chExt cx="3096344" cy="830997"/>
          </a:xfrm>
        </p:grpSpPr>
        <p:grpSp>
          <p:nvGrpSpPr>
            <p:cNvPr id="19" name="Groupe 83"/>
            <p:cNvGrpSpPr/>
            <p:nvPr/>
          </p:nvGrpSpPr>
          <p:grpSpPr>
            <a:xfrm>
              <a:off x="270129" y="2713966"/>
              <a:ext cx="3096344" cy="830997"/>
              <a:chOff x="-22719" y="2817912"/>
              <a:chExt cx="3096344" cy="830997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-22719" y="2817912"/>
                <a:ext cx="2691627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/>
                  <a:t>Dosage des ions </a:t>
                </a:r>
                <a:r>
                  <a:rPr lang="fr-FR" sz="2400" b="1" dirty="0" smtClean="0">
                    <a:solidFill>
                      <a:srgbClr val="0000FF"/>
                    </a:solidFill>
                  </a:rPr>
                  <a:t>Fe</a:t>
                </a:r>
                <a:r>
                  <a:rPr lang="fr-FR" sz="2400" b="1" baseline="30000" dirty="0" smtClean="0">
                    <a:solidFill>
                      <a:srgbClr val="0000FF"/>
                    </a:solidFill>
                  </a:rPr>
                  <a:t>2+</a:t>
                </a:r>
                <a:r>
                  <a:rPr lang="fr-FR" sz="2000" dirty="0" smtClean="0"/>
                  <a:t> par 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fr-FR" sz="2400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Cr</a:t>
                </a:r>
                <a:r>
                  <a:rPr lang="fr-FR" sz="24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fr-FR" sz="2400" b="1" dirty="0" smtClean="0">
                    <a:solidFill>
                      <a:srgbClr val="FF0000"/>
                    </a:solidFill>
                  </a:rPr>
                  <a:t>O</a:t>
                </a:r>
                <a:r>
                  <a:rPr lang="fr-FR" sz="2400" b="1" baseline="-25000" dirty="0" smtClean="0">
                    <a:solidFill>
                      <a:srgbClr val="FF0000"/>
                    </a:solidFill>
                  </a:rPr>
                  <a:t>7</a:t>
                </a:r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5" name="Connecteur droit avec flèche 84"/>
              <p:cNvCxnSpPr/>
              <p:nvPr/>
            </p:nvCxnSpPr>
            <p:spPr>
              <a:xfrm flipV="1">
                <a:off x="2353625" y="3357732"/>
                <a:ext cx="720000" cy="3145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ctangle 82"/>
            <p:cNvSpPr/>
            <p:nvPr/>
          </p:nvSpPr>
          <p:spPr>
            <a:xfrm>
              <a:off x="270129" y="3144853"/>
              <a:ext cx="539621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14</a:t>
              </a:r>
              <a:endParaRPr lang="fr-FR" sz="2000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570389" y="509771"/>
            <a:ext cx="2853015" cy="70788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Ajouter de l’eau distillée jusqu’au trait de jauge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90469" y="4686235"/>
            <a:ext cx="3076459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E° Hg</a:t>
            </a:r>
            <a:r>
              <a:rPr lang="en-US" sz="2400" baseline="30000" dirty="0"/>
              <a:t>2+</a:t>
            </a:r>
            <a:r>
              <a:rPr lang="en-US" sz="2400" dirty="0"/>
              <a:t>/ Hg</a:t>
            </a:r>
            <a:r>
              <a:rPr lang="en-US" sz="2400" baseline="30000" dirty="0"/>
              <a:t>2+ </a:t>
            </a:r>
            <a:r>
              <a:rPr lang="en-US" sz="2400" dirty="0"/>
              <a:t>= 0,91V</a:t>
            </a:r>
            <a:endParaRPr lang="fr-FR" sz="2400" dirty="0"/>
          </a:p>
          <a:p>
            <a:r>
              <a:rPr lang="en-US" sz="2400" dirty="0">
                <a:solidFill>
                  <a:srgbClr val="FF0000"/>
                </a:solidFill>
              </a:rPr>
              <a:t>E° Sn</a:t>
            </a:r>
            <a:r>
              <a:rPr lang="en-US" sz="2400" baseline="30000" dirty="0">
                <a:solidFill>
                  <a:srgbClr val="FF0000"/>
                </a:solidFill>
              </a:rPr>
              <a:t>4+ </a:t>
            </a:r>
            <a:r>
              <a:rPr lang="en-US" sz="2400" dirty="0">
                <a:solidFill>
                  <a:srgbClr val="FF0000"/>
                </a:solidFill>
              </a:rPr>
              <a:t>/ Sn</a:t>
            </a:r>
            <a:r>
              <a:rPr lang="en-US" sz="2400" baseline="30000" dirty="0">
                <a:solidFill>
                  <a:srgbClr val="FF0000"/>
                </a:solidFill>
              </a:rPr>
              <a:t>2+ </a:t>
            </a:r>
            <a:r>
              <a:rPr lang="en-US" sz="2400" dirty="0">
                <a:solidFill>
                  <a:srgbClr val="FF0000"/>
                </a:solidFill>
              </a:rPr>
              <a:t>= 0,15V	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55238" y="5877272"/>
            <a:ext cx="3528000" cy="8280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E° K</a:t>
            </a:r>
            <a:r>
              <a:rPr lang="en-US" sz="2400" baseline="-25000" dirty="0"/>
              <a:t>2</a:t>
            </a:r>
            <a:r>
              <a:rPr lang="en-US" sz="2400" dirty="0"/>
              <a:t>CrO</a:t>
            </a:r>
            <a:r>
              <a:rPr lang="en-US" sz="2400" baseline="-25000" dirty="0"/>
              <a:t>7</a:t>
            </a:r>
            <a:r>
              <a:rPr lang="en-US" sz="2400" baseline="30000" dirty="0"/>
              <a:t>2-</a:t>
            </a:r>
            <a:r>
              <a:rPr lang="en-US" sz="2400" dirty="0"/>
              <a:t> / Cr </a:t>
            </a:r>
            <a:r>
              <a:rPr lang="en-US" sz="2400" baseline="30000" dirty="0"/>
              <a:t>3+</a:t>
            </a:r>
            <a:r>
              <a:rPr lang="en-US" sz="2400" dirty="0"/>
              <a:t> </a:t>
            </a:r>
            <a:r>
              <a:rPr lang="en-US" sz="2400" dirty="0" smtClean="0"/>
              <a:t>=1,36V    </a:t>
            </a:r>
            <a:endParaRPr lang="en-US" sz="2400" dirty="0"/>
          </a:p>
          <a:p>
            <a:r>
              <a:rPr lang="en-US" sz="2400" dirty="0"/>
              <a:t>E° Fe</a:t>
            </a:r>
            <a:r>
              <a:rPr lang="en-US" sz="2400" baseline="30000" dirty="0"/>
              <a:t>3+ </a:t>
            </a:r>
            <a:r>
              <a:rPr lang="en-US" sz="2400" dirty="0"/>
              <a:t>/ Fe</a:t>
            </a:r>
            <a:r>
              <a:rPr lang="en-US" sz="2400" baseline="30000" dirty="0"/>
              <a:t> 2+ </a:t>
            </a:r>
            <a:r>
              <a:rPr lang="en-US" sz="2400" dirty="0"/>
              <a:t>= 0,77V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270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7"/>
          <p:cNvSpPr txBox="1">
            <a:spLocks noChangeArrowheads="1"/>
          </p:cNvSpPr>
          <p:nvPr/>
        </p:nvSpPr>
        <p:spPr bwMode="auto">
          <a:xfrm rot="-21600000">
            <a:off x="3402037" y="75982"/>
            <a:ext cx="7002438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b="1" dirty="0" smtClean="0">
                <a:solidFill>
                  <a:srgbClr val="FF0000"/>
                </a:solidFill>
              </a:rPr>
              <a:t>Manipulation </a:t>
            </a:r>
            <a:r>
              <a:rPr lang="fr-FR" sz="2400" b="1" dirty="0">
                <a:solidFill>
                  <a:srgbClr val="FF0000"/>
                </a:solidFill>
              </a:rPr>
              <a:t>N°2 : </a:t>
            </a:r>
            <a:r>
              <a:rPr lang="fr-FR" sz="2400" dirty="0"/>
              <a:t>Dosage du calcium dans </a:t>
            </a:r>
            <a:r>
              <a:rPr lang="fr-FR" sz="2400" dirty="0" smtClean="0"/>
              <a:t>l’eau d’alimentation  </a:t>
            </a:r>
            <a:r>
              <a:rPr lang="fr-FR" sz="2400" dirty="0"/>
              <a:t>d’une ville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25602" name="AutoShape 2" descr="RÃ©sultat de recherche d'images pour &quot;eau de robinet&quot;"/>
          <p:cNvSpPr>
            <a:spLocks noChangeAspect="1" noChangeArrowheads="1"/>
          </p:cNvSpPr>
          <p:nvPr/>
        </p:nvSpPr>
        <p:spPr bwMode="auto">
          <a:xfrm>
            <a:off x="155575" y="-89148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757" y="89695"/>
            <a:ext cx="14166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e 54"/>
          <p:cNvGrpSpPr/>
          <p:nvPr/>
        </p:nvGrpSpPr>
        <p:grpSpPr>
          <a:xfrm>
            <a:off x="305693" y="1529855"/>
            <a:ext cx="2790857" cy="4006230"/>
            <a:chOff x="305693" y="2276872"/>
            <a:chExt cx="2790857" cy="4006230"/>
          </a:xfrm>
        </p:grpSpPr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693" y="2276872"/>
              <a:ext cx="2790857" cy="400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1601837" y="5445224"/>
              <a:ext cx="1080120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419350" indent="-2419350"/>
              <a:r>
                <a:rPr lang="fr-FR" sz="2400" b="1" dirty="0" smtClean="0">
                  <a:solidFill>
                    <a:srgbClr val="FF0000"/>
                  </a:solidFill>
                </a:rPr>
                <a:t>250ml</a:t>
              </a:r>
              <a:endParaRPr lang="fr-FR" sz="2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01837" y="2276872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605" name="Picture 5" descr="RÃ©sultat de recherche d'images pour &quot;becher 500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157" y="2060848"/>
            <a:ext cx="2448272" cy="2448272"/>
          </a:xfrm>
          <a:prstGeom prst="rect">
            <a:avLst/>
          </a:prstGeom>
          <a:noFill/>
        </p:spPr>
      </p:pic>
      <p:sp>
        <p:nvSpPr>
          <p:cNvPr id="25609" name="AutoShape 9" descr="RÃ©sultat de recherche d'images pour &quot;becher avec plaque chauffan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11" name="AutoShape 11" descr="RÃ©sultat de recherche d'images pour &quot;becher avec plaque chauffan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8785" y="1268760"/>
            <a:ext cx="36957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6498381" y="1628800"/>
            <a:ext cx="2628000" cy="40011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ml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(11 N)</a:t>
            </a:r>
            <a:endParaRPr lang="fr-FR" sz="2000" dirty="0"/>
          </a:p>
        </p:txBody>
      </p:sp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6653" y="1124744"/>
            <a:ext cx="720080" cy="182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7722517" y="4797152"/>
            <a:ext cx="237626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Chauffage jusqu’à environ 200 ml</a:t>
            </a:r>
            <a:endParaRPr lang="fr-FR" sz="2000" dirty="0"/>
          </a:p>
        </p:txBody>
      </p:sp>
      <p:pic>
        <p:nvPicPr>
          <p:cNvPr id="64" name="Picture 5" descr="RÃ©sultat de recherche d'images pour &quot;becher 500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0069" y="2060848"/>
            <a:ext cx="4032448" cy="4032448"/>
          </a:xfrm>
          <a:prstGeom prst="rect">
            <a:avLst/>
          </a:prstGeom>
          <a:noFill/>
        </p:spPr>
      </p:pic>
      <p:cxnSp>
        <p:nvCxnSpPr>
          <p:cNvPr id="66" name="Connecteur droit avec flèche 65"/>
          <p:cNvCxnSpPr/>
          <p:nvPr/>
        </p:nvCxnSpPr>
        <p:spPr>
          <a:xfrm flipH="1" flipV="1">
            <a:off x="6714405" y="4653136"/>
            <a:ext cx="24482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7866533" y="4077072"/>
            <a:ext cx="108012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9350" indent="-2419350"/>
            <a:r>
              <a:rPr lang="fr-FR" sz="2400" b="1" dirty="0" smtClean="0">
                <a:solidFill>
                  <a:srgbClr val="FF0000"/>
                </a:solidFill>
              </a:rPr>
              <a:t>200ml</a:t>
            </a:r>
            <a:endParaRPr lang="fr-FR" sz="2400" dirty="0"/>
          </a:p>
        </p:txBody>
      </p:sp>
      <p:sp>
        <p:nvSpPr>
          <p:cNvPr id="56" name="Demi-tour 55"/>
          <p:cNvSpPr/>
          <p:nvPr/>
        </p:nvSpPr>
        <p:spPr>
          <a:xfrm>
            <a:off x="1961877" y="1529855"/>
            <a:ext cx="3960440" cy="864096"/>
          </a:xfrm>
          <a:prstGeom prst="uturnArrow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9" grpId="0" animBg="1"/>
      <p:bldP spid="56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11798</TotalTime>
  <Words>608</Words>
  <Application>Microsoft Office PowerPoint</Application>
  <PresentationFormat>Personnalisé</PresentationFormat>
  <Paragraphs>152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EMPM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Depchimie</dc:creator>
  <cp:lastModifiedBy>user</cp:lastModifiedBy>
  <cp:revision>481</cp:revision>
  <dcterms:created xsi:type="dcterms:W3CDTF">2006-05-04T11:46:42Z</dcterms:created>
  <dcterms:modified xsi:type="dcterms:W3CDTF">2018-10-28T20:31:55Z</dcterms:modified>
</cp:coreProperties>
</file>