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544" r:id="rId2"/>
    <p:sldId id="587" r:id="rId3"/>
    <p:sldId id="588" r:id="rId4"/>
    <p:sldId id="589" r:id="rId5"/>
    <p:sldId id="424" r:id="rId6"/>
    <p:sldId id="542" r:id="rId7"/>
    <p:sldId id="533" r:id="rId8"/>
    <p:sldId id="532" r:id="rId9"/>
    <p:sldId id="534" r:id="rId10"/>
    <p:sldId id="535" r:id="rId11"/>
    <p:sldId id="439" r:id="rId12"/>
    <p:sldId id="536" r:id="rId13"/>
    <p:sldId id="537" r:id="rId14"/>
    <p:sldId id="479" r:id="rId15"/>
    <p:sldId id="480" r:id="rId16"/>
    <p:sldId id="547" r:id="rId17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00"/>
    <a:srgbClr val="66FFFF"/>
    <a:srgbClr val="FFFF99"/>
    <a:srgbClr val="FFCCFF"/>
    <a:srgbClr val="007033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1" d="100"/>
        <a:sy n="71" d="100"/>
      </p:scale>
      <p:origin x="0" y="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E7712-A7B1-4409-8B80-70B19DB42DA1}" type="datetimeFigureOut">
              <a:rPr lang="fr-FR" smtClean="0"/>
              <a:pPr/>
              <a:t>07/11/2018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58887-1CD2-48AE-979F-EDBDE21965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87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8887-1CD2-48AE-979F-EDBDE2196562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09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8887-1CD2-48AE-979F-EDBDE2196562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539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8887-1CD2-48AE-979F-EDBDE2196562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66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37546-AD9C-461C-92F4-BDC672A54D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92C4F-2806-4E46-829D-AF72536B1F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02B88-8D4B-4F28-B4CB-66493DB180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BBC1-C935-4937-B742-0446F432EB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87656-B6E0-4535-A414-A695B90629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2BC8D-11E9-43AB-8237-675D02CCC0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245DB-EDE1-4ECE-93F2-D6361B6346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8E8-E728-437D-94FE-7A67BF01BB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E4BB7-A8CD-41E4-98B3-15AAAB5935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F9E42-B398-4C8F-96CF-9711175E45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C588A-D3B8-439D-8174-EB1C40D81C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F126F-787A-42F9-8EED-8B504571EE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1F12-F17D-427C-B0BD-DA7DFB277B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18124E2-2488-4E87-ACB5-50ACFD9B73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9"/>
          <p:cNvSpPr txBox="1">
            <a:spLocks/>
          </p:cNvSpPr>
          <p:nvPr/>
        </p:nvSpPr>
        <p:spPr>
          <a:xfrm>
            <a:off x="683568" y="4478218"/>
            <a:ext cx="4748064" cy="1470025"/>
          </a:xfrm>
          <a:prstGeom prst="rect">
            <a:avLst/>
          </a:prstGeom>
          <a:solidFill>
            <a:srgbClr val="66FFFF"/>
          </a:solidFill>
        </p:spPr>
        <p:txBody>
          <a:bodyPr anchor="ctr">
            <a:noAutofit/>
          </a:bodyPr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Module: Chimie Générale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051720" y="5548133"/>
            <a:ext cx="4392488" cy="40011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342900" algn="l"/>
              </a:tabLst>
            </a:pPr>
            <a:r>
              <a:rPr lang="fr-FR" sz="2000" b="1" dirty="0" smtClean="0">
                <a:solidFill>
                  <a:srgbClr val="000000"/>
                </a:solidFill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Pr. A. SAMDI</a:t>
            </a:r>
          </a:p>
        </p:txBody>
      </p:sp>
      <p:sp>
        <p:nvSpPr>
          <p:cNvPr id="8" name="Titre 9"/>
          <p:cNvSpPr txBox="1">
            <a:spLocks/>
          </p:cNvSpPr>
          <p:nvPr/>
        </p:nvSpPr>
        <p:spPr>
          <a:xfrm>
            <a:off x="4608004" y="5948243"/>
            <a:ext cx="1907704" cy="476672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/>
          <a:p>
            <a:pPr algn="ctr"/>
            <a:r>
              <a:rPr lang="fr-FR" sz="2000" dirty="0" smtClean="0">
                <a:latin typeface="Calibri" pitchFamily="34" charset="0"/>
              </a:rPr>
              <a:t>2018-2019</a:t>
            </a:r>
            <a:endParaRPr lang="fr-FR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9" name="Image 8" descr="C:\Documents and Settings\Administrateur\Bureau\Présentation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842493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572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11"/>
    </mc:Choice>
    <mc:Fallback xmlns="">
      <p:transition spd="slow" advTm="96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068892"/>
            <a:ext cx="1876687" cy="1838582"/>
          </a:xfrm>
          <a:prstGeom prst="rect">
            <a:avLst/>
          </a:prstGeom>
        </p:spPr>
      </p:pic>
      <p:sp>
        <p:nvSpPr>
          <p:cNvPr id="13" name="ZoneTexte 6"/>
          <p:cNvSpPr txBox="1">
            <a:spLocks noChangeArrowheads="1"/>
          </p:cNvSpPr>
          <p:nvPr/>
        </p:nvSpPr>
        <p:spPr bwMode="auto">
          <a:xfrm>
            <a:off x="1187624" y="377974"/>
            <a:ext cx="1080740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Noyau</a:t>
            </a:r>
            <a:endParaRPr lang="fr-FR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3206128" y="59386"/>
            <a:ext cx="3283271" cy="954107"/>
          </a:xfrm>
          <a:prstGeom prst="rect">
            <a:avLst/>
          </a:prstGeom>
          <a:solidFill>
            <a:srgbClr val="CCCC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</a:rPr>
              <a:t>Le noyau renferme  : </a:t>
            </a:r>
            <a:endParaRPr lang="fr-FR" sz="2800" dirty="0" smtClean="0">
              <a:latin typeface="Times New Roman" pitchFamily="18" charset="0"/>
            </a:endParaRPr>
          </a:p>
          <a:p>
            <a:pPr algn="ctr"/>
            <a:r>
              <a:rPr lang="fr-FR" sz="2800" dirty="0" smtClean="0">
                <a:solidFill>
                  <a:srgbClr val="FF3300"/>
                </a:solidFill>
                <a:latin typeface="Times New Roman" pitchFamily="18" charset="0"/>
              </a:rPr>
              <a:t>Z</a:t>
            </a:r>
            <a:r>
              <a:rPr lang="fr-FR" sz="2800" dirty="0" smtClean="0">
                <a:latin typeface="Times New Roman" pitchFamily="18" charset="0"/>
              </a:rPr>
              <a:t>    protons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459957" y="2164405"/>
            <a:ext cx="507605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soit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 = (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</a:rPr>
              <a:t>Z+N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) nucléons ;</a:t>
            </a:r>
          </a:p>
          <a:p>
            <a:pPr algn="r"/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Segoe Print" pitchFamily="2" charset="0"/>
              </a:rPr>
              <a:t>A est appelé nombre de masse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fr-FR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8393473" y="44624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3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203848" y="1030511"/>
            <a:ext cx="3283270" cy="523220"/>
          </a:xfrm>
          <a:prstGeom prst="rect">
            <a:avLst/>
          </a:prstGeom>
          <a:solidFill>
            <a:srgbClr val="66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</a:rPr>
              <a:t>    et </a:t>
            </a:r>
            <a:r>
              <a:rPr lang="fr-FR" sz="2800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fr-FR" sz="2800" dirty="0" smtClean="0">
                <a:latin typeface="Times New Roman" pitchFamily="18" charset="0"/>
              </a:rPr>
              <a:t>   neutrons </a:t>
            </a:r>
            <a:endParaRPr lang="fr-FR" sz="2800" dirty="0">
              <a:latin typeface="Times New Roman" pitchFamily="18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 flipH="1">
            <a:off x="1621913" y="802709"/>
            <a:ext cx="2345998" cy="685307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>
            <a:off x="2268364" y="1438228"/>
            <a:ext cx="1699547" cy="453909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13"/>
          <p:cNvSpPr>
            <a:spLocks/>
          </p:cNvSpPr>
          <p:nvPr/>
        </p:nvSpPr>
        <p:spPr bwMode="auto">
          <a:xfrm>
            <a:off x="5871985" y="616511"/>
            <a:ext cx="252000" cy="828000"/>
          </a:xfrm>
          <a:prstGeom prst="rightBrace">
            <a:avLst>
              <a:gd name="adj1" fmla="val 53425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6233177" y="728042"/>
            <a:ext cx="2206539" cy="58477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</a:rPr>
              <a:t>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Nucléons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H="1">
            <a:off x="6012160" y="1312817"/>
            <a:ext cx="474958" cy="797814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11560" y="4273932"/>
            <a:ext cx="4243469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800" dirty="0">
                <a:solidFill>
                  <a:srgbClr val="FF3300"/>
                </a:solidFill>
                <a:latin typeface="Times New Roman" pitchFamily="18" charset="0"/>
              </a:rPr>
              <a:t>Z</a:t>
            </a:r>
            <a:r>
              <a:rPr lang="fr-FR" sz="2400" dirty="0">
                <a:latin typeface="Times New Roman" pitchFamily="18" charset="0"/>
              </a:rPr>
              <a:t> définit un élément chimique </a:t>
            </a:r>
            <a:r>
              <a:rPr lang="fr-FR" sz="2400" dirty="0" smtClean="0">
                <a:latin typeface="Times New Roman" pitchFamily="18" charset="0"/>
              </a:rPr>
              <a:t>,  </a:t>
            </a:r>
            <a:endParaRPr lang="fr-FR" sz="2400" b="1" dirty="0">
              <a:latin typeface="Times New Roman" pitchFamily="18" charset="0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579982" y="3068960"/>
            <a:ext cx="8362616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N.B. Le </a:t>
            </a:r>
            <a:r>
              <a:rPr lang="fr-FR" sz="2400" dirty="0">
                <a:latin typeface="Times New Roman" pitchFamily="18" charset="0"/>
              </a:rPr>
              <a:t>nombre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</a:rPr>
              <a:t>de charges positives </a:t>
            </a:r>
            <a:r>
              <a:rPr lang="fr-FR" sz="2800" b="1" dirty="0">
                <a:solidFill>
                  <a:srgbClr val="0033CC"/>
                </a:solidFill>
                <a:latin typeface="Times New Roman" pitchFamily="18" charset="0"/>
              </a:rPr>
              <a:t>Z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</a:rPr>
              <a:t>d’un noyau </a:t>
            </a:r>
            <a:r>
              <a:rPr lang="fr-FR" sz="2400" dirty="0" smtClean="0">
                <a:latin typeface="Times New Roman" pitchFamily="18" charset="0"/>
              </a:rPr>
              <a:t>=</a:t>
            </a:r>
            <a:br>
              <a:rPr lang="fr-FR" sz="2400" dirty="0" smtClean="0">
                <a:latin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</a:rPr>
              <a:t>        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</a:rPr>
              <a:t>nombre d’électrons </a:t>
            </a:r>
            <a:r>
              <a:rPr lang="fr-FR" sz="2400" dirty="0" smtClean="0">
                <a:latin typeface="Times New Roman" pitchFamily="18" charset="0"/>
              </a:rPr>
              <a:t>dans le cas d’un </a:t>
            </a:r>
            <a:r>
              <a:rPr lang="fr-FR" sz="2800" b="1" dirty="0" smtClean="0">
                <a:solidFill>
                  <a:srgbClr val="0033CC"/>
                </a:solidFill>
                <a:latin typeface="Times New Roman" pitchFamily="18" charset="0"/>
              </a:rPr>
              <a:t>atome neutre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17" name="Oval 11"/>
          <p:cNvSpPr>
            <a:spLocks noChangeArrowheads="1"/>
          </p:cNvSpPr>
          <p:nvPr/>
        </p:nvSpPr>
        <p:spPr bwMode="auto">
          <a:xfrm>
            <a:off x="8316416" y="44624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345367" y="66849"/>
            <a:ext cx="6068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 3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609832" y="4994012"/>
            <a:ext cx="4210640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 dirty="0" smtClean="0">
                <a:solidFill>
                  <a:srgbClr val="FF3300"/>
                </a:solidFill>
                <a:latin typeface="Times New Roman" pitchFamily="18" charset="0"/>
              </a:rPr>
              <a:t>il </a:t>
            </a:r>
            <a:r>
              <a:rPr lang="fr-FR" sz="2400" dirty="0" smtClean="0">
                <a:latin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</a:rPr>
              <a:t>est appelé </a:t>
            </a:r>
            <a:r>
              <a:rPr lang="fr-FR" sz="2400" b="1" dirty="0">
                <a:solidFill>
                  <a:srgbClr val="FF3300"/>
                </a:solidFill>
                <a:latin typeface="Times New Roman" pitchFamily="18" charset="0"/>
              </a:rPr>
              <a:t>numéro atomique</a:t>
            </a:r>
            <a:r>
              <a:rPr lang="fr-FR" sz="24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639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91449" y="1052736"/>
            <a:ext cx="5991768" cy="138499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fr-FR" sz="2800" b="1" dirty="0">
                <a:solidFill>
                  <a:srgbClr val="000000"/>
                </a:solidFill>
                <a:latin typeface="Times New Roman" pitchFamily="18" charset="0"/>
              </a:rPr>
              <a:t> = Z+N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 nucléons</a:t>
            </a:r>
            <a:r>
              <a:rPr lang="fr-FR" sz="2800" dirty="0">
                <a:latin typeface="Times New Roman" pitchFamily="18" charset="0"/>
              </a:rPr>
              <a:t> (protons + neutrons) </a:t>
            </a:r>
          </a:p>
          <a:p>
            <a:r>
              <a:rPr lang="fr-FR" sz="2800" dirty="0">
                <a:latin typeface="Times New Roman" pitchFamily="18" charset="0"/>
              </a:rPr>
              <a:t>et</a:t>
            </a:r>
          </a:p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</a:rPr>
              <a:t>Z</a:t>
            </a:r>
            <a:r>
              <a:rPr lang="fr-FR" sz="2800" dirty="0" smtClean="0">
                <a:latin typeface="Times New Roman" pitchFamily="18" charset="0"/>
              </a:rPr>
              <a:t>    protons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539552" y="2570882"/>
            <a:ext cx="8424936" cy="1536387"/>
            <a:chOff x="539552" y="2271237"/>
            <a:chExt cx="8424936" cy="1536387"/>
          </a:xfrm>
          <a:solidFill>
            <a:srgbClr val="66FFFF"/>
          </a:solidFill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39552" y="2545740"/>
              <a:ext cx="8424936" cy="126188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fr-FR" sz="2400" dirty="0" smtClean="0"/>
                <a:t>La formule            définit le nucléide </a:t>
              </a:r>
              <a:r>
                <a:rPr lang="fr-FR" sz="2800" b="1" dirty="0">
                  <a:solidFill>
                    <a:srgbClr val="FF3300"/>
                  </a:solidFill>
                </a:rPr>
                <a:t>carbone</a:t>
              </a:r>
              <a:r>
                <a:rPr lang="fr-FR" sz="2400" dirty="0" smtClean="0"/>
                <a:t> dont le noyau est constitué  de                               </a:t>
              </a:r>
              <a:r>
                <a:rPr lang="fr-FR" sz="2400" dirty="0" smtClean="0">
                  <a:solidFill>
                    <a:srgbClr val="FF0000"/>
                  </a:solidFill>
                </a:rPr>
                <a:t>6 protons</a:t>
              </a:r>
              <a:r>
                <a:rPr lang="fr-FR" sz="2400" dirty="0" smtClean="0"/>
                <a:t> </a:t>
              </a:r>
            </a:p>
            <a:p>
              <a:r>
                <a:rPr lang="fr-FR" sz="2400" dirty="0" smtClean="0"/>
                <a:t>                                </a:t>
              </a:r>
              <a:r>
                <a:rPr lang="fr-FR" sz="2400" dirty="0" smtClean="0">
                  <a:solidFill>
                    <a:srgbClr val="0033CC"/>
                  </a:solidFill>
                </a:rPr>
                <a:t>et de (12 – 6) = 6 neutrons.</a:t>
              </a:r>
              <a:endParaRPr lang="fr-FR" sz="2400" dirty="0">
                <a:solidFill>
                  <a:srgbClr val="0033CC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4746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8795338"/>
                </p:ext>
              </p:extLst>
            </p:nvPr>
          </p:nvGraphicFramePr>
          <p:xfrm>
            <a:off x="2123729" y="2271237"/>
            <a:ext cx="864096" cy="786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22" name="Équation" r:id="rId3" imgW="203024" imgH="203024" progId="">
                    <p:embed/>
                  </p:oleObj>
                </mc:Choice>
                <mc:Fallback>
                  <p:oleObj name="Équation" r:id="rId3" imgW="203024" imgH="203024" progId="">
                    <p:embed/>
                    <p:pic>
                      <p:nvPicPr>
                        <p:cNvPr id="0" name="Picture 4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3729" y="2271237"/>
                          <a:ext cx="864096" cy="78611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e 13"/>
          <p:cNvGrpSpPr/>
          <p:nvPr/>
        </p:nvGrpSpPr>
        <p:grpSpPr>
          <a:xfrm>
            <a:off x="323528" y="4366308"/>
            <a:ext cx="8820472" cy="1582972"/>
            <a:chOff x="395536" y="2224652"/>
            <a:chExt cx="8820472" cy="1582972"/>
          </a:xfrm>
          <a:solidFill>
            <a:srgbClr val="FFFF99"/>
          </a:solidFill>
        </p:grpSpPr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395536" y="2545740"/>
              <a:ext cx="8820472" cy="126188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fr-FR" sz="2400" dirty="0" smtClean="0"/>
                <a:t>La formule                définit le nucléide </a:t>
              </a:r>
              <a:r>
                <a:rPr lang="fr-FR" sz="2800" b="1" dirty="0">
                  <a:solidFill>
                    <a:srgbClr val="FF3300"/>
                  </a:solidFill>
                </a:rPr>
                <a:t>uranium</a:t>
              </a:r>
              <a:r>
                <a:rPr lang="fr-FR" sz="2800" dirty="0" smtClean="0">
                  <a:solidFill>
                    <a:srgbClr val="FF3300"/>
                  </a:solidFill>
                  <a:latin typeface="Segoe Print" pitchFamily="2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fr-FR" sz="2400" dirty="0" smtClean="0"/>
                <a:t>dont le noyau est constitué de                                       </a:t>
              </a:r>
              <a:r>
                <a:rPr lang="fr-FR" sz="2400" dirty="0" smtClean="0">
                  <a:solidFill>
                    <a:srgbClr val="FF0000"/>
                  </a:solidFill>
                </a:rPr>
                <a:t>92 protons  </a:t>
              </a:r>
            </a:p>
            <a:p>
              <a:r>
                <a:rPr lang="fr-FR" sz="2400" dirty="0" smtClean="0">
                  <a:solidFill>
                    <a:srgbClr val="0033CC"/>
                  </a:solidFill>
                </a:rPr>
                <a:t>                                   et de </a:t>
              </a:r>
              <a:r>
                <a:rPr lang="fr-FR" sz="2400" dirty="0" smtClean="0">
                  <a:solidFill>
                    <a:srgbClr val="0033CC"/>
                  </a:solidFill>
                  <a:latin typeface="Segoe Print" pitchFamily="2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lang="fr-FR" sz="2400" dirty="0" smtClean="0">
                  <a:solidFill>
                    <a:srgbClr val="0033CC"/>
                  </a:solidFill>
                </a:rPr>
                <a:t>238 – 92) = 146 neutrons</a:t>
              </a:r>
              <a:r>
                <a:rPr lang="fr-FR" sz="2400" dirty="0" smtClean="0"/>
                <a:t>.</a:t>
              </a:r>
              <a:endParaRPr lang="fr-FR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5659037"/>
                </p:ext>
              </p:extLst>
            </p:nvPr>
          </p:nvGraphicFramePr>
          <p:xfrm>
            <a:off x="2007880" y="2224652"/>
            <a:ext cx="1176870" cy="776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23" name="Équation" r:id="rId5" imgW="457200" imgH="330200" progId="">
                    <p:embed/>
                  </p:oleObj>
                </mc:Choice>
                <mc:Fallback>
                  <p:oleObj name="Équation" r:id="rId5" imgW="457200" imgH="330200" progId="">
                    <p:embed/>
                    <p:pic>
                      <p:nvPicPr>
                        <p:cNvPr id="0" name="Picture 4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7880" y="2224652"/>
                          <a:ext cx="1176870" cy="776393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8316416" y="44624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345367" y="66849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374694" y="393588"/>
            <a:ext cx="7109575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3300"/>
                </a:solidFill>
                <a:latin typeface="Times New Roman" pitchFamily="18" charset="0"/>
              </a:rPr>
              <a:t>Un </a:t>
            </a:r>
            <a:r>
              <a:rPr lang="fr-FR" sz="2800" b="1" dirty="0">
                <a:solidFill>
                  <a:srgbClr val="FF3300"/>
                </a:solidFill>
                <a:latin typeface="Times New Roman" pitchFamily="18" charset="0"/>
              </a:rPr>
              <a:t>élément chimique </a:t>
            </a:r>
            <a:r>
              <a:rPr lang="fr-FR" sz="2800" b="1" dirty="0" smtClean="0">
                <a:solidFill>
                  <a:srgbClr val="FF3300"/>
                </a:solidFill>
                <a:latin typeface="Times New Roman" pitchFamily="18" charset="0"/>
              </a:rPr>
              <a:t>X sera symbolisé  par : </a:t>
            </a:r>
            <a:endParaRPr lang="fr-FR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graphicFrame>
        <p:nvGraphicFramePr>
          <p:cNvPr id="1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819154"/>
              </p:ext>
            </p:extLst>
          </p:nvPr>
        </p:nvGraphicFramePr>
        <p:xfrm>
          <a:off x="6995221" y="945303"/>
          <a:ext cx="1657182" cy="151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4" name="Équation" r:id="rId7" imgW="241300" imgH="228600" progId="">
                  <p:embed/>
                </p:oleObj>
              </mc:Choice>
              <mc:Fallback>
                <p:oleObj name="Équation" r:id="rId7" imgW="241300" imgH="228600" progId="">
                  <p:embed/>
                  <p:pic>
                    <p:nvPicPr>
                      <p:cNvPr id="0" name="Picture 4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5221" y="945303"/>
                        <a:ext cx="1657182" cy="15171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69757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7263" indent="-3497263" algn="just">
              <a:spcAft>
                <a:spcPts val="600"/>
              </a:spcAft>
            </a:pP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La charge d’un atome est </a:t>
            </a:r>
            <a:r>
              <a:rPr lang="fr-FR" sz="3200" dirty="0" smtClean="0">
                <a:solidFill>
                  <a:srgbClr val="FF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somme 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de la charge de tous les 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protons</a:t>
            </a:r>
            <a:r>
              <a:rPr lang="fr-FR" sz="1400" dirty="0">
                <a:solidFill>
                  <a:srgbClr val="FF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smtClean="0">
                <a:solidFill>
                  <a:srgbClr val="FF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dirty="0" smtClean="0">
                <a:solidFill>
                  <a:srgbClr val="FF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celle de 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tous les électrons. </a:t>
            </a:r>
            <a:endParaRPr lang="fr-FR" sz="2400" dirty="0" smtClean="0">
              <a:solidFill>
                <a:srgbClr val="000000"/>
              </a:solidFill>
              <a:latin typeface="Arial 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520" y="3383122"/>
            <a:ext cx="8640960" cy="103105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atome </a:t>
            </a:r>
            <a:r>
              <a:rPr lang="fr-FR" sz="2800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neutre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	atome sodium 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	             </a:t>
            </a:r>
            <a:r>
              <a:rPr lang="fr-FR" sz="2800" baseline="-25000" dirty="0" smtClean="0"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fr-FR" sz="2800" b="1" dirty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fr-FR" sz="2800" b="1" baseline="-25000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baseline="-25000" dirty="0">
              <a:solidFill>
                <a:srgbClr val="FF3300"/>
              </a:solidFill>
              <a:latin typeface="Arial 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*sodium </a:t>
            </a:r>
            <a:r>
              <a:rPr lang="fr-FR" sz="2800" dirty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chargé </a:t>
            </a:r>
            <a:r>
              <a:rPr lang="fr-FR" sz="2800" dirty="0" smtClean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(+)</a:t>
            </a:r>
            <a:r>
              <a:rPr lang="fr-FR" sz="2800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perte d’un électron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)	 </a:t>
            </a:r>
            <a:r>
              <a:rPr lang="fr-FR" sz="2400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cation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400" b="1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aseline="-25000" dirty="0"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fr-FR" sz="2800" b="1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fr-FR" sz="2800" b="1" baseline="30000" dirty="0" smtClean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fr-FR" sz="2400" b="1" dirty="0">
              <a:solidFill>
                <a:srgbClr val="0033CC"/>
              </a:solidFill>
              <a:latin typeface="Arial 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4774213"/>
            <a:ext cx="8640960" cy="1031051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atome </a:t>
            </a:r>
            <a:r>
              <a:rPr lang="fr-FR" sz="2800" dirty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neutre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      atome 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oxygène 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fr-FR" sz="2800" baseline="-25000" dirty="0" smtClean="0"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fr-FR" sz="2800" b="1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fr-FR" sz="2800" b="1" dirty="0">
              <a:solidFill>
                <a:srgbClr val="FF3300"/>
              </a:solidFill>
              <a:latin typeface="Arial 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* oxygène </a:t>
            </a:r>
            <a:r>
              <a:rPr lang="fr-FR" sz="2400" dirty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chargé </a:t>
            </a:r>
            <a:r>
              <a:rPr lang="fr-FR" sz="2400" b="1" dirty="0" smtClean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(2-) 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gain de deux électrons) 	</a:t>
            </a:r>
            <a:r>
              <a:rPr lang="fr-FR" sz="2400" dirty="0" smtClean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2400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anion</a:t>
            </a:r>
            <a:r>
              <a:rPr lang="fr-FR" sz="2400" dirty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400" b="1" dirty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aseline="-25000" dirty="0"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fr-FR" sz="2800" b="1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2800" b="1" baseline="30000" dirty="0" smtClean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endParaRPr lang="fr-FR" sz="2800" dirty="0">
              <a:solidFill>
                <a:srgbClr val="0033CC"/>
              </a:solidFill>
              <a:latin typeface="Arial 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032392"/>
            <a:ext cx="8640960" cy="892552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400" dirty="0" smtClean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fr-FR" sz="2400" dirty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effet, un atome chargé est appelé </a:t>
            </a:r>
            <a:r>
              <a:rPr lang="fr-FR" sz="2800" b="1" dirty="0">
                <a:solidFill>
                  <a:srgbClr val="007033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lang="fr-FR" sz="2400" dirty="0">
                <a:solidFill>
                  <a:srgbClr val="FF33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fr-FR" sz="2400" dirty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(capte ou perd </a:t>
            </a:r>
            <a:r>
              <a:rPr lang="fr-FR" sz="2400" dirty="0" smtClean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br>
              <a:rPr lang="fr-FR" sz="2400" dirty="0" smtClean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 smtClean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					         </a:t>
            </a:r>
            <a:r>
              <a:rPr lang="fr-FR" sz="2400" dirty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ou plusieurs électrons</a:t>
            </a:r>
            <a:r>
              <a:rPr lang="fr-FR" sz="2400" dirty="0" smtClean="0">
                <a:solidFill>
                  <a:srgbClr val="0033CC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2400" dirty="0">
              <a:solidFill>
                <a:srgbClr val="0033CC"/>
              </a:solidFill>
              <a:latin typeface="Arial 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8316416" y="44624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345367" y="66849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71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animBg="1"/>
      <p:bldP spid="18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279099"/>
              </p:ext>
            </p:extLst>
          </p:nvPr>
        </p:nvGraphicFramePr>
        <p:xfrm>
          <a:off x="0" y="692696"/>
          <a:ext cx="9144000" cy="5658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672"/>
                <a:gridCol w="1446941"/>
                <a:gridCol w="1540630"/>
                <a:gridCol w="1201014"/>
                <a:gridCol w="1716071"/>
                <a:gridCol w="161967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2400" dirty="0">
                        <a:solidFill>
                          <a:srgbClr val="FF33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2400">
                          <a:solidFill>
                            <a:srgbClr val="FF33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2400">
                          <a:solidFill>
                            <a:srgbClr val="FF3300"/>
                          </a:solidFill>
                          <a:effectLst/>
                        </a:rPr>
                        <a:t>Nature</a:t>
                      </a:r>
                      <a:endParaRPr lang="fr-FR" sz="2400">
                        <a:solidFill>
                          <a:srgbClr val="FF33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2800" dirty="0">
                          <a:solidFill>
                            <a:srgbClr val="FF33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2800" dirty="0">
                          <a:solidFill>
                            <a:srgbClr val="FF3300"/>
                          </a:solidFill>
                          <a:effectLst/>
                        </a:rPr>
                        <a:t>Z</a:t>
                      </a:r>
                      <a:endParaRPr lang="fr-FR" sz="2800" dirty="0">
                        <a:solidFill>
                          <a:srgbClr val="FF33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2800" dirty="0">
                          <a:solidFill>
                            <a:srgbClr val="FF33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2800" dirty="0" smtClean="0">
                          <a:solidFill>
                            <a:srgbClr val="FF3300"/>
                          </a:solidFill>
                          <a:effectLst/>
                        </a:rPr>
                        <a:t>N=</a:t>
                      </a:r>
                      <a:r>
                        <a:rPr lang="fr-FR" sz="2800" dirty="0" smtClean="0">
                          <a:solidFill>
                            <a:srgbClr val="0033CC"/>
                          </a:solidFill>
                          <a:effectLst/>
                        </a:rPr>
                        <a:t>A-Z</a:t>
                      </a:r>
                      <a:endParaRPr lang="fr-FR" sz="2800" dirty="0">
                        <a:solidFill>
                          <a:srgbClr val="FF33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2400" dirty="0">
                          <a:solidFill>
                            <a:srgbClr val="FF33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rgbClr val="FF3300"/>
                          </a:solidFill>
                          <a:effectLst/>
                        </a:rPr>
                        <a:t>Nb. d’électrons</a:t>
                      </a:r>
                      <a:endParaRPr lang="fr-FR" sz="2000" dirty="0">
                        <a:solidFill>
                          <a:srgbClr val="FF33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2911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r>
                        <a:rPr lang="fr-FR" sz="2000" dirty="0">
                          <a:effectLst/>
                        </a:rPr>
                        <a:t>	</a:t>
                      </a:r>
                    </a:p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r>
                        <a:rPr lang="fr-FR" sz="2000" dirty="0">
                          <a:effectLst/>
                        </a:rPr>
                        <a:t>	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r>
                        <a:rPr lang="fr-FR" sz="2000" dirty="0">
                          <a:effectLst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9370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r>
                        <a:rPr lang="fr-FR" sz="2000" dirty="0">
                          <a:effectLst/>
                        </a:rPr>
                        <a:t>	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tabLst>
                          <a:tab pos="241935" algn="l"/>
                          <a:tab pos="465455" algn="ctr"/>
                        </a:tabLs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Segoe Print" panose="020006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8"/>
          <p:cNvSpPr>
            <a:spLocks noChangeArrowheads="1"/>
          </p:cNvSpPr>
          <p:nvPr/>
        </p:nvSpPr>
        <p:spPr bwMode="auto">
          <a:xfrm flipV="1">
            <a:off x="15645454" y="778029"/>
            <a:ext cx="236045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" name="Obj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04944"/>
              </p:ext>
            </p:extLst>
          </p:nvPr>
        </p:nvGraphicFramePr>
        <p:xfrm>
          <a:off x="323526" y="2237963"/>
          <a:ext cx="864000" cy="1015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55" name="Équation" r:id="rId3" imgW="203024" imgH="203024" progId="">
                  <p:embed/>
                </p:oleObj>
              </mc:Choice>
              <mc:Fallback>
                <p:oleObj name="Équation" r:id="rId3" imgW="203024" imgH="203024" progId="">
                  <p:embed/>
                  <p:pic>
                    <p:nvPicPr>
                      <p:cNvPr id="0" name="Picture 5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6" y="2237963"/>
                        <a:ext cx="864000" cy="1015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32110" y="2348880"/>
            <a:ext cx="118370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Atome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618573"/>
              </p:ext>
            </p:extLst>
          </p:nvPr>
        </p:nvGraphicFramePr>
        <p:xfrm>
          <a:off x="252535" y="3662740"/>
          <a:ext cx="1135001" cy="966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56" name="Équation" r:id="rId5" imgW="304536" imgH="203024" progId="">
                  <p:embed/>
                </p:oleObj>
              </mc:Choice>
              <mc:Fallback>
                <p:oleObj name="Équation" r:id="rId5" imgW="304536" imgH="203024" progId="">
                  <p:embed/>
                  <p:pic>
                    <p:nvPicPr>
                      <p:cNvPr id="0" name="Picture 5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35" y="3662740"/>
                        <a:ext cx="1135001" cy="9665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691680" y="3501008"/>
            <a:ext cx="1183706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</a:rPr>
              <a:t>ion chargé (2-)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graphicFrame>
        <p:nvGraphicFramePr>
          <p:cNvPr id="13" name="Obje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993039"/>
              </p:ext>
            </p:extLst>
          </p:nvPr>
        </p:nvGraphicFramePr>
        <p:xfrm>
          <a:off x="-36512" y="5170697"/>
          <a:ext cx="17526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57" name="Équation" r:id="rId7" imgW="380835" imgH="190417" progId="">
                  <p:embed/>
                </p:oleObj>
              </mc:Choice>
              <mc:Fallback>
                <p:oleObj name="Équation" r:id="rId7" imgW="380835" imgH="190417" progId="">
                  <p:embed/>
                  <p:pic>
                    <p:nvPicPr>
                      <p:cNvPr id="0" name="Picture 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2" y="5170697"/>
                        <a:ext cx="1752600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732110" y="5061377"/>
            <a:ext cx="1183706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</a:rPr>
              <a:t>ion chargé (2+)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172270" y="3573016"/>
            <a:ext cx="1183706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</a:rPr>
              <a:t>anion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3172270" y="5085184"/>
            <a:ext cx="1183706" cy="46166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</a:rPr>
              <a:t>cation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4972470" y="2895327"/>
            <a:ext cx="391618" cy="461665"/>
          </a:xfrm>
          <a:prstGeom prst="rect">
            <a:avLst/>
          </a:prstGeom>
          <a:solidFill>
            <a:srgbClr val="92D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8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5940152" y="2247255"/>
            <a:ext cx="1296144" cy="46166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16  -8= 8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8068814" y="2751311"/>
            <a:ext cx="391618" cy="46166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8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4972470" y="3951640"/>
            <a:ext cx="391618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8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5940152" y="3951640"/>
            <a:ext cx="1296144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16-8 = 8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7564758" y="3951640"/>
            <a:ext cx="1471738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=8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</a:rPr>
              <a:t>+2</a:t>
            </a:r>
            <a:r>
              <a:rPr lang="fr-FR" sz="2400" dirty="0" smtClean="0">
                <a:latin typeface="Times New Roman" pitchFamily="18" charset="0"/>
              </a:rPr>
              <a:t>= 10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4972470" y="5440001"/>
            <a:ext cx="551423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12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5868144" y="5397610"/>
            <a:ext cx="1596786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24-12 = 12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7500426" y="5397610"/>
            <a:ext cx="1608078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=12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</a:rPr>
              <a:t>-2</a:t>
            </a:r>
            <a:r>
              <a:rPr lang="fr-FR" sz="2400" dirty="0" smtClean="0">
                <a:latin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</a:rPr>
              <a:t>= </a:t>
            </a:r>
            <a:r>
              <a:rPr lang="fr-FR" sz="2400" dirty="0" smtClean="0">
                <a:latin typeface="Times New Roman" pitchFamily="18" charset="0"/>
              </a:rPr>
              <a:t>10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graphicFrame>
        <p:nvGraphicFramePr>
          <p:cNvPr id="3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771947"/>
              </p:ext>
            </p:extLst>
          </p:nvPr>
        </p:nvGraphicFramePr>
        <p:xfrm>
          <a:off x="315974" y="776084"/>
          <a:ext cx="1071562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58" name="Équation" r:id="rId9" imgW="190417" imgH="190417" progId="">
                  <p:embed/>
                </p:oleObj>
              </mc:Choice>
              <mc:Fallback>
                <p:oleObj name="Équation" r:id="rId9" imgW="190417" imgH="190417" progId="">
                  <p:embed/>
                  <p:pic>
                    <p:nvPicPr>
                      <p:cNvPr id="0" name="Picture 5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74" y="776084"/>
                        <a:ext cx="1071562" cy="9763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3203848" y="2348880"/>
            <a:ext cx="1183706" cy="46166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</a:rPr>
              <a:t>neutre</a:t>
            </a:r>
            <a:endParaRPr lang="fr-FR" sz="2400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8316416" y="44624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8345367" y="66849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" name="Connecteur droit avec flèche 5"/>
          <p:cNvCxnSpPr>
            <a:stCxn id="23" idx="1"/>
          </p:cNvCxnSpPr>
          <p:nvPr/>
        </p:nvCxnSpPr>
        <p:spPr>
          <a:xfrm flipH="1" flipV="1">
            <a:off x="539552" y="2958848"/>
            <a:ext cx="4432918" cy="16731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24" idx="1"/>
          </p:cNvCxnSpPr>
          <p:nvPr/>
        </p:nvCxnSpPr>
        <p:spPr>
          <a:xfrm flipH="1">
            <a:off x="820035" y="2478088"/>
            <a:ext cx="5120117" cy="1236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5940152" y="2248368"/>
            <a:ext cx="504056" cy="5325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avec flèche 36"/>
          <p:cNvCxnSpPr/>
          <p:nvPr/>
        </p:nvCxnSpPr>
        <p:spPr>
          <a:xfrm flipH="1">
            <a:off x="5397625" y="2643011"/>
            <a:ext cx="1251244" cy="569965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25" idx="1"/>
          </p:cNvCxnSpPr>
          <p:nvPr/>
        </p:nvCxnSpPr>
        <p:spPr>
          <a:xfrm flipH="1">
            <a:off x="5448439" y="2982144"/>
            <a:ext cx="2620375" cy="327085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131840" y="4005064"/>
            <a:ext cx="1368152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</a:rPr>
              <a:t>nb. électrons &gt; nb protons</a:t>
            </a:r>
            <a:endParaRPr lang="fr-FR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3131839" y="5590981"/>
            <a:ext cx="1496379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</a:rPr>
              <a:t>nb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</a:rPr>
              <a:t>Protons &gt; nb. électrons</a:t>
            </a:r>
            <a:endParaRPr lang="fr-FR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827584" y="3717819"/>
            <a:ext cx="504056" cy="6472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7956424" y="3789040"/>
            <a:ext cx="432000" cy="7247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1115616" y="5225290"/>
            <a:ext cx="504056" cy="6472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8028432" y="5296511"/>
            <a:ext cx="432000" cy="7247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15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86261" y="692696"/>
            <a:ext cx="8650235" cy="1446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000" b="1" dirty="0" smtClean="0">
                <a:latin typeface="Segoe Print" pitchFamily="2" charset="0"/>
              </a:rPr>
              <a:t> A </a:t>
            </a:r>
            <a:r>
              <a:rPr lang="fr-FR" sz="2000" b="1" dirty="0">
                <a:latin typeface="Segoe Print" pitchFamily="2" charset="0"/>
              </a:rPr>
              <a:t>l’état naturel, </a:t>
            </a:r>
            <a:r>
              <a:rPr lang="fr-FR" sz="2000" b="1" dirty="0">
                <a:solidFill>
                  <a:srgbClr val="FF3300"/>
                </a:solidFill>
                <a:latin typeface="Segoe Print" pitchFamily="2" charset="0"/>
              </a:rPr>
              <a:t>certains atomes </a:t>
            </a:r>
            <a:r>
              <a:rPr lang="fr-FR" sz="2000" b="1" dirty="0">
                <a:latin typeface="Segoe Print" pitchFamily="2" charset="0"/>
              </a:rPr>
              <a:t>peuvent avoir le </a:t>
            </a:r>
            <a:r>
              <a:rPr lang="fr-FR" sz="2000" b="1" dirty="0">
                <a:solidFill>
                  <a:srgbClr val="FF3300"/>
                </a:solidFill>
                <a:latin typeface="Segoe Print" pitchFamily="2" charset="0"/>
              </a:rPr>
              <a:t>même numéro atomique </a:t>
            </a:r>
            <a:r>
              <a:rPr lang="fr-FR" sz="2400" b="1" dirty="0">
                <a:solidFill>
                  <a:srgbClr val="FF3300"/>
                </a:solidFill>
                <a:latin typeface="Segoe Print" pitchFamily="2" charset="0"/>
              </a:rPr>
              <a:t>Z</a:t>
            </a:r>
            <a:r>
              <a:rPr lang="fr-FR" sz="2000" b="1" dirty="0">
                <a:latin typeface="Segoe Print" pitchFamily="2" charset="0"/>
              </a:rPr>
              <a:t> mais </a:t>
            </a:r>
            <a:r>
              <a:rPr lang="fr-FR" sz="2000" b="1" dirty="0" smtClean="0">
                <a:latin typeface="Segoe Print" pitchFamily="2" charset="0"/>
              </a:rPr>
              <a:t>des </a:t>
            </a:r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nombres </a:t>
            </a:r>
            <a:r>
              <a:rPr lang="fr-FR" sz="2000" b="1" dirty="0">
                <a:solidFill>
                  <a:srgbClr val="FF3300"/>
                </a:solidFill>
                <a:latin typeface="Segoe Print" pitchFamily="2" charset="0"/>
              </a:rPr>
              <a:t>de masse </a:t>
            </a:r>
            <a:r>
              <a:rPr lang="fr-FR" sz="2400" b="1" dirty="0" smtClean="0">
                <a:solidFill>
                  <a:srgbClr val="0033CC"/>
                </a:solidFill>
                <a:latin typeface="Segoe Print" pitchFamily="2" charset="0"/>
              </a:rPr>
              <a:t>A=Z+N</a:t>
            </a:r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 différents</a:t>
            </a:r>
            <a:r>
              <a:rPr lang="fr-FR" sz="2000" b="1" dirty="0" smtClean="0">
                <a:latin typeface="Segoe Print" pitchFamily="2" charset="0"/>
              </a:rPr>
              <a:t>. </a:t>
            </a:r>
            <a:r>
              <a:rPr lang="fr-FR" sz="2000" b="1" dirty="0">
                <a:latin typeface="Segoe Print" pitchFamily="2" charset="0"/>
              </a:rPr>
              <a:t>Cette structure du noyau se traduit par une différence au niveau du </a:t>
            </a:r>
            <a:r>
              <a:rPr lang="fr-FR" sz="2000" b="1" dirty="0">
                <a:solidFill>
                  <a:srgbClr val="FF3300"/>
                </a:solidFill>
                <a:latin typeface="Segoe Print" pitchFamily="2" charset="0"/>
              </a:rPr>
              <a:t>nombre de </a:t>
            </a:r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neutrons </a:t>
            </a:r>
            <a:r>
              <a:rPr lang="fr-FR" sz="2400" b="1" dirty="0">
                <a:solidFill>
                  <a:srgbClr val="0033CC"/>
                </a:solidFill>
                <a:latin typeface="Segoe Print" pitchFamily="2" charset="0"/>
              </a:rPr>
              <a:t>N</a:t>
            </a:r>
            <a:endParaRPr lang="fr-FR" sz="20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467544" y="2132856"/>
            <a:ext cx="8105104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 b="1" dirty="0">
                <a:latin typeface="Segoe Print" pitchFamily="2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Segoe Print" pitchFamily="2" charset="0"/>
              </a:rPr>
              <a:t>Isotopes</a:t>
            </a:r>
            <a:r>
              <a:rPr lang="fr-FR" sz="2400" b="1" dirty="0">
                <a:latin typeface="Segoe Print" pitchFamily="2" charset="0"/>
              </a:rPr>
              <a:t>  =  </a:t>
            </a:r>
            <a:r>
              <a:rPr lang="fr-FR" sz="2400" dirty="0">
                <a:latin typeface="Segoe Print" pitchFamily="2" charset="0"/>
              </a:rPr>
              <a:t>Atomes de</a:t>
            </a:r>
            <a:r>
              <a:rPr lang="fr-FR" sz="2400" b="1" dirty="0">
                <a:latin typeface="Segoe Print" pitchFamily="2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Segoe Print" pitchFamily="2" charset="0"/>
              </a:rPr>
              <a:t>même numéro atomique Z</a:t>
            </a:r>
          </a:p>
          <a:p>
            <a:pPr algn="ctr"/>
            <a:r>
              <a:rPr lang="fr-FR" sz="2400" b="1" dirty="0">
                <a:latin typeface="Segoe Print" pitchFamily="2" charset="0"/>
              </a:rPr>
              <a:t> </a:t>
            </a:r>
            <a:r>
              <a:rPr lang="fr-FR" sz="2400" b="1" dirty="0" smtClean="0">
                <a:latin typeface="Segoe Print" pitchFamily="2" charset="0"/>
              </a:rPr>
              <a:t>                     mais </a:t>
            </a:r>
          </a:p>
          <a:p>
            <a:pPr algn="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le </a:t>
            </a:r>
            <a:r>
              <a:rPr lang="fr-FR" sz="2400" b="1" dirty="0">
                <a:solidFill>
                  <a:srgbClr val="FF0000"/>
                </a:solidFill>
                <a:latin typeface="Segoe Print" pitchFamily="2" charset="0"/>
              </a:rPr>
              <a:t>nombre de neutrons N du noyau différent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201351" y="364594"/>
            <a:ext cx="6068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4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38760" y="188640"/>
            <a:ext cx="6213560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Segoe Print" pitchFamily="2" charset="0"/>
              </a:rPr>
              <a:t>               Isotopes                 </a:t>
            </a:r>
            <a:endParaRPr lang="fr-FR" dirty="0">
              <a:latin typeface="Segoe Print" pitchFamily="2" charset="0"/>
            </a:endParaRPr>
          </a:p>
        </p:txBody>
      </p:sp>
      <p:graphicFrame>
        <p:nvGraphicFramePr>
          <p:cNvPr id="2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652447"/>
              </p:ext>
            </p:extLst>
          </p:nvPr>
        </p:nvGraphicFramePr>
        <p:xfrm>
          <a:off x="971997" y="3284984"/>
          <a:ext cx="1355725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862" name="Équation" r:id="rId3" imgW="241300" imgH="228600" progId="">
                  <p:embed/>
                </p:oleObj>
              </mc:Choice>
              <mc:Fallback>
                <p:oleObj name="Équation" r:id="rId3" imgW="241300" imgH="228600" progId="">
                  <p:embed/>
                  <p:pic>
                    <p:nvPicPr>
                      <p:cNvPr id="0" name="Picture 7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997" y="3284984"/>
                        <a:ext cx="1355725" cy="12525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3696"/>
              </p:ext>
            </p:extLst>
          </p:nvPr>
        </p:nvGraphicFramePr>
        <p:xfrm>
          <a:off x="3131840" y="3356992"/>
          <a:ext cx="2139950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863" name="Équation" r:id="rId5" imgW="381000" imgH="228600" progId="">
                  <p:embed/>
                </p:oleObj>
              </mc:Choice>
              <mc:Fallback>
                <p:oleObj name="Équation" r:id="rId5" imgW="381000" imgH="228600" progId="">
                  <p:embed/>
                  <p:pic>
                    <p:nvPicPr>
                      <p:cNvPr id="0" name="Picture 7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356992"/>
                        <a:ext cx="2139950" cy="12525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762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233410"/>
              </p:ext>
            </p:extLst>
          </p:nvPr>
        </p:nvGraphicFramePr>
        <p:xfrm>
          <a:off x="6752729" y="4797152"/>
          <a:ext cx="156368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864" name="Équation" r:id="rId7" imgW="317225" imgH="241091" progId="">
                  <p:embed/>
                </p:oleObj>
              </mc:Choice>
              <mc:Fallback>
                <p:oleObj name="Équation" r:id="rId7" imgW="317225" imgH="241091" progId="">
                  <p:embed/>
                  <p:pic>
                    <p:nvPicPr>
                      <p:cNvPr id="0" name="Picture 7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2729" y="4797152"/>
                        <a:ext cx="1563687" cy="1079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2370403" y="5157192"/>
            <a:ext cx="4217821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dirty="0">
                <a:latin typeface="Segoe Print" pitchFamily="2" charset="0"/>
              </a:rPr>
              <a:t> </a:t>
            </a:r>
            <a:r>
              <a:rPr lang="fr-FR" sz="2000" dirty="0" smtClean="0">
                <a:latin typeface="Segoe Print" pitchFamily="2" charset="0"/>
              </a:rPr>
              <a:t>Deux </a:t>
            </a:r>
            <a:r>
              <a:rPr lang="fr-FR" sz="2000" dirty="0" smtClean="0">
                <a:solidFill>
                  <a:srgbClr val="FF0000"/>
                </a:solidFill>
                <a:latin typeface="Segoe Print" pitchFamily="2" charset="0"/>
              </a:rPr>
              <a:t>Isotopes</a:t>
            </a:r>
            <a:r>
              <a:rPr lang="fr-FR" sz="2000" dirty="0" smtClean="0">
                <a:latin typeface="Segoe Print" pitchFamily="2" charset="0"/>
              </a:rPr>
              <a:t>  de l’Uranium U</a:t>
            </a:r>
            <a:endParaRPr lang="fr-FR" sz="2000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-108520" y="5961474"/>
            <a:ext cx="36004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         92 </a:t>
            </a:r>
            <a:r>
              <a:rPr lang="fr-FR" sz="2000" b="1" dirty="0" smtClean="0">
                <a:solidFill>
                  <a:srgbClr val="0033CC"/>
                </a:solidFill>
                <a:latin typeface="Segoe Print" pitchFamily="2" charset="0"/>
              </a:rPr>
              <a:t>protons</a:t>
            </a:r>
            <a:r>
              <a:rPr lang="fr-FR" sz="2000" b="1" dirty="0" smtClean="0">
                <a:latin typeface="Segoe Print" pitchFamily="2" charset="0"/>
              </a:rPr>
              <a:t>,</a:t>
            </a:r>
          </a:p>
          <a:p>
            <a:pPr algn="r"/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(235-92)= </a:t>
            </a:r>
            <a:r>
              <a:rPr lang="fr-FR" sz="2000" b="1" dirty="0" smtClean="0">
                <a:solidFill>
                  <a:srgbClr val="0033CC"/>
                </a:solidFill>
                <a:latin typeface="Segoe Print" pitchFamily="2" charset="0"/>
              </a:rPr>
              <a:t>143 neutrons</a:t>
            </a:r>
            <a:endParaRPr lang="fr-FR" sz="2000" b="1" dirty="0">
              <a:latin typeface="Segoe Print" pitchFamily="2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5580112" y="5949280"/>
            <a:ext cx="3528392" cy="707886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         92 </a:t>
            </a:r>
            <a:r>
              <a:rPr lang="fr-FR" sz="2000" b="1" dirty="0" smtClean="0">
                <a:solidFill>
                  <a:srgbClr val="0033CC"/>
                </a:solidFill>
                <a:latin typeface="Segoe Print" pitchFamily="2" charset="0"/>
              </a:rPr>
              <a:t>protons</a:t>
            </a:r>
            <a:r>
              <a:rPr lang="fr-FR" sz="2000" b="1" dirty="0" smtClean="0">
                <a:latin typeface="Segoe Print" pitchFamily="2" charset="0"/>
              </a:rPr>
              <a:t>,</a:t>
            </a:r>
          </a:p>
          <a:p>
            <a:pPr algn="r"/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(238-92)= </a:t>
            </a:r>
            <a:r>
              <a:rPr lang="fr-FR" sz="2000" b="1" dirty="0" smtClean="0">
                <a:solidFill>
                  <a:srgbClr val="0033CC"/>
                </a:solidFill>
                <a:latin typeface="Segoe Print" pitchFamily="2" charset="0"/>
              </a:rPr>
              <a:t>146 neutrons</a:t>
            </a:r>
            <a:endParaRPr lang="fr-FR" sz="2000" b="1" dirty="0">
              <a:latin typeface="Segoe Print" pitchFamily="2" charset="0"/>
            </a:endParaRPr>
          </a:p>
        </p:txBody>
      </p:sp>
      <p:graphicFrame>
        <p:nvGraphicFramePr>
          <p:cNvPr id="3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503481"/>
              </p:ext>
            </p:extLst>
          </p:nvPr>
        </p:nvGraphicFramePr>
        <p:xfrm>
          <a:off x="539552" y="4797152"/>
          <a:ext cx="1564187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865" name="Équation" r:id="rId9" imgW="317225" imgH="241091" progId="">
                  <p:embed/>
                </p:oleObj>
              </mc:Choice>
              <mc:Fallback>
                <p:oleObj name="Équation" r:id="rId9" imgW="317225" imgH="241091" progId="">
                  <p:embed/>
                  <p:pic>
                    <p:nvPicPr>
                      <p:cNvPr id="0" name="Picture 7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797152"/>
                        <a:ext cx="1564187" cy="108012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802014"/>
              </p:ext>
            </p:extLst>
          </p:nvPr>
        </p:nvGraphicFramePr>
        <p:xfrm>
          <a:off x="5924997" y="3356422"/>
          <a:ext cx="2211387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866" name="Équation" r:id="rId11" imgW="393529" imgH="228501" progId="">
                  <p:embed/>
                </p:oleObj>
              </mc:Choice>
              <mc:Fallback>
                <p:oleObj name="Équation" r:id="rId11" imgW="393529" imgH="228501" progId="">
                  <p:embed/>
                  <p:pic>
                    <p:nvPicPr>
                      <p:cNvPr id="0" name="Picture 7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4997" y="3356422"/>
                        <a:ext cx="2211387" cy="12525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762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Ellipse 14"/>
          <p:cNvSpPr/>
          <p:nvPr/>
        </p:nvSpPr>
        <p:spPr>
          <a:xfrm>
            <a:off x="3923928" y="3429000"/>
            <a:ext cx="576064" cy="648072"/>
          </a:xfrm>
          <a:prstGeom prst="ellipse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6732240" y="3429000"/>
            <a:ext cx="576064" cy="648072"/>
          </a:xfrm>
          <a:prstGeom prst="ellipse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8316416" y="188640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8345367" y="210865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4" grpId="0" animBg="1"/>
      <p:bldP spid="35" grpId="0" animBg="1"/>
      <p:bldP spid="36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8316416" y="44624"/>
            <a:ext cx="671974" cy="428625"/>
            <a:chOff x="8316416" y="44624"/>
            <a:chExt cx="671974" cy="428625"/>
          </a:xfrm>
        </p:grpSpPr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4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382776" y="385500"/>
            <a:ext cx="6213560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Segoe Print" pitchFamily="2" charset="0"/>
              </a:rPr>
              <a:t>               Isotopes                 </a:t>
            </a:r>
            <a:endParaRPr lang="fr-FR" dirty="0">
              <a:latin typeface="Segoe Print" pitchFamily="2" charset="0"/>
            </a:endParaRPr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6896745" y="1268760"/>
          <a:ext cx="156368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04" name="Équation" r:id="rId3" imgW="317225" imgH="241091" progId="">
                  <p:embed/>
                </p:oleObj>
              </mc:Choice>
              <mc:Fallback>
                <p:oleObj name="Équation" r:id="rId3" imgW="317225" imgH="241091" progId="">
                  <p:embed/>
                  <p:pic>
                    <p:nvPicPr>
                      <p:cNvPr id="0" name="Picture 6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745" y="1268760"/>
                        <a:ext cx="1563687" cy="1079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514419" y="1628800"/>
            <a:ext cx="4217821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dirty="0">
                <a:latin typeface="Segoe Print" pitchFamily="2" charset="0"/>
              </a:rPr>
              <a:t> </a:t>
            </a:r>
            <a:r>
              <a:rPr lang="fr-FR" sz="2000" dirty="0" smtClean="0">
                <a:latin typeface="Segoe Print" pitchFamily="2" charset="0"/>
              </a:rPr>
              <a:t>Deux </a:t>
            </a:r>
            <a:r>
              <a:rPr lang="fr-FR" sz="2000" dirty="0" smtClean="0">
                <a:solidFill>
                  <a:srgbClr val="FF0000"/>
                </a:solidFill>
                <a:latin typeface="Segoe Print" pitchFamily="2" charset="0"/>
              </a:rPr>
              <a:t>Isotopes</a:t>
            </a:r>
            <a:r>
              <a:rPr lang="fr-FR" sz="2000" dirty="0" smtClean="0">
                <a:latin typeface="Segoe Print" pitchFamily="2" charset="0"/>
              </a:rPr>
              <a:t>  de l’Uranium U</a:t>
            </a:r>
            <a:endParaRPr lang="fr-FR" sz="2000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35496" y="2276872"/>
            <a:ext cx="367240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2000" b="1" dirty="0">
                <a:solidFill>
                  <a:srgbClr val="FF3300"/>
                </a:solidFill>
                <a:latin typeface="Segoe Print" pitchFamily="2" charset="0"/>
              </a:rPr>
              <a:t> 92 </a:t>
            </a:r>
            <a:r>
              <a:rPr lang="fr-FR" sz="2000" b="1" dirty="0">
                <a:solidFill>
                  <a:srgbClr val="0033CC"/>
                </a:solidFill>
                <a:latin typeface="Segoe Print" pitchFamily="2" charset="0"/>
              </a:rPr>
              <a:t>protons</a:t>
            </a:r>
            <a:r>
              <a:rPr lang="fr-FR" sz="2000" b="1" dirty="0">
                <a:latin typeface="Segoe Print" pitchFamily="2" charset="0"/>
              </a:rPr>
              <a:t>,</a:t>
            </a:r>
          </a:p>
          <a:p>
            <a:pPr algn="r"/>
            <a:r>
              <a:rPr lang="fr-FR" sz="2000" b="1" dirty="0">
                <a:solidFill>
                  <a:srgbClr val="FF3300"/>
                </a:solidFill>
                <a:latin typeface="Segoe Print" pitchFamily="2" charset="0"/>
              </a:rPr>
              <a:t>(235-92)= </a:t>
            </a:r>
            <a:r>
              <a:rPr lang="fr-FR" sz="2000" b="1" dirty="0">
                <a:solidFill>
                  <a:srgbClr val="0033CC"/>
                </a:solidFill>
                <a:latin typeface="Segoe Print" pitchFamily="2" charset="0"/>
              </a:rPr>
              <a:t>143 neutrons</a:t>
            </a:r>
            <a:endParaRPr lang="fr-FR" sz="2000" b="1" dirty="0">
              <a:latin typeface="Segoe Print" pitchFamily="2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5364088" y="2420888"/>
            <a:ext cx="3672408" cy="707886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2000" b="1" dirty="0">
                <a:solidFill>
                  <a:srgbClr val="FF3300"/>
                </a:solidFill>
                <a:latin typeface="Segoe Print" pitchFamily="2" charset="0"/>
              </a:rPr>
              <a:t> 92 </a:t>
            </a:r>
            <a:r>
              <a:rPr lang="fr-FR" sz="2000" b="1" dirty="0">
                <a:solidFill>
                  <a:srgbClr val="0033CC"/>
                </a:solidFill>
                <a:latin typeface="Segoe Print" pitchFamily="2" charset="0"/>
              </a:rPr>
              <a:t>protons</a:t>
            </a:r>
            <a:r>
              <a:rPr lang="fr-FR" sz="2000" b="1" dirty="0">
                <a:latin typeface="Segoe Print" pitchFamily="2" charset="0"/>
              </a:rPr>
              <a:t>,</a:t>
            </a:r>
          </a:p>
          <a:p>
            <a:pPr algn="r"/>
            <a:r>
              <a:rPr lang="fr-FR" sz="2000" b="1" dirty="0">
                <a:solidFill>
                  <a:srgbClr val="FF3300"/>
                </a:solidFill>
                <a:latin typeface="Segoe Print" pitchFamily="2" charset="0"/>
              </a:rPr>
              <a:t>(238-92)= </a:t>
            </a:r>
            <a:r>
              <a:rPr lang="fr-FR" sz="2000" b="1" dirty="0">
                <a:solidFill>
                  <a:srgbClr val="0033CC"/>
                </a:solidFill>
                <a:latin typeface="Segoe Print" pitchFamily="2" charset="0"/>
              </a:rPr>
              <a:t>146 neutrons</a:t>
            </a:r>
            <a:endParaRPr lang="fr-FR" sz="2000" b="1" dirty="0">
              <a:latin typeface="Segoe Print" pitchFamily="2" charset="0"/>
            </a:endParaRPr>
          </a:p>
        </p:txBody>
      </p:sp>
      <p:graphicFrame>
        <p:nvGraphicFramePr>
          <p:cNvPr id="21" name="Object 10"/>
          <p:cNvGraphicFramePr>
            <a:graphicFrameLocks noChangeAspect="1"/>
          </p:cNvGraphicFramePr>
          <p:nvPr/>
        </p:nvGraphicFramePr>
        <p:xfrm>
          <a:off x="683568" y="1124744"/>
          <a:ext cx="1564187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05" name="Équation" r:id="rId5" imgW="317225" imgH="241091" progId="">
                  <p:embed/>
                </p:oleObj>
              </mc:Choice>
              <mc:Fallback>
                <p:oleObj name="Équation" r:id="rId5" imgW="317225" imgH="241091" progId="">
                  <p:embed/>
                  <p:pic>
                    <p:nvPicPr>
                      <p:cNvPr id="0" name="Picture 6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124744"/>
                        <a:ext cx="1564187" cy="108012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7115175" y="3756025"/>
          <a:ext cx="1125538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06" name="Équation" r:id="rId7" imgW="228600" imgH="228600" progId="">
                  <p:embed/>
                </p:oleObj>
              </mc:Choice>
              <mc:Fallback>
                <p:oleObj name="Équation" r:id="rId7" imgW="228600" imgH="228600" progId="">
                  <p:embed/>
                  <p:pic>
                    <p:nvPicPr>
                      <p:cNvPr id="0" name="Picture 6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3756025"/>
                        <a:ext cx="1125538" cy="10239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411830" y="4089266"/>
            <a:ext cx="442300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dirty="0">
                <a:latin typeface="Segoe Print" pitchFamily="2" charset="0"/>
              </a:rPr>
              <a:t> </a:t>
            </a:r>
            <a:r>
              <a:rPr lang="fr-FR" sz="2000" dirty="0" smtClean="0">
                <a:latin typeface="Segoe Print" pitchFamily="2" charset="0"/>
              </a:rPr>
              <a:t>Deux </a:t>
            </a:r>
            <a:r>
              <a:rPr lang="fr-FR" sz="2000" dirty="0" smtClean="0">
                <a:solidFill>
                  <a:srgbClr val="FF0000"/>
                </a:solidFill>
                <a:latin typeface="Segoe Print" pitchFamily="2" charset="0"/>
              </a:rPr>
              <a:t>Isotopes</a:t>
            </a:r>
            <a:r>
              <a:rPr lang="fr-FR" sz="2000" dirty="0" smtClean="0">
                <a:latin typeface="Segoe Print" pitchFamily="2" charset="0"/>
              </a:rPr>
              <a:t>  de l’hydrogène H</a:t>
            </a:r>
            <a:endParaRPr lang="fr-FR" sz="2000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35496" y="4737338"/>
            <a:ext cx="2744688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 1         </a:t>
            </a:r>
            <a:r>
              <a:rPr lang="fr-FR" sz="2000" b="1" dirty="0" smtClean="0">
                <a:solidFill>
                  <a:srgbClr val="0033CC"/>
                </a:solidFill>
                <a:latin typeface="Segoe Print" pitchFamily="2" charset="0"/>
              </a:rPr>
              <a:t>proton</a:t>
            </a:r>
            <a:r>
              <a:rPr lang="fr-FR" sz="2000" b="1" dirty="0" smtClean="0">
                <a:latin typeface="Segoe Print" pitchFamily="2" charset="0"/>
              </a:rPr>
              <a:t>,</a:t>
            </a:r>
          </a:p>
          <a:p>
            <a:pPr algn="ctr"/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(1-1)= </a:t>
            </a:r>
            <a:r>
              <a:rPr lang="fr-FR" sz="2400" b="1" dirty="0" smtClean="0">
                <a:latin typeface="Palatino Linotype" panose="02040502050505030304" pitchFamily="18" charset="0"/>
              </a:rPr>
              <a:t>0</a:t>
            </a:r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 </a:t>
            </a:r>
            <a:r>
              <a:rPr lang="fr-FR" sz="2000" b="1" dirty="0" smtClean="0">
                <a:solidFill>
                  <a:srgbClr val="0033CC"/>
                </a:solidFill>
                <a:latin typeface="Segoe Print" pitchFamily="2" charset="0"/>
              </a:rPr>
              <a:t>neutron</a:t>
            </a:r>
            <a:endParaRPr lang="fr-FR" sz="2000" b="1" dirty="0">
              <a:latin typeface="Segoe Print" pitchFamily="2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6507832" y="4881354"/>
            <a:ext cx="2744688" cy="707886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 1         </a:t>
            </a:r>
            <a:r>
              <a:rPr lang="fr-FR" sz="2000" b="1" dirty="0" smtClean="0">
                <a:solidFill>
                  <a:srgbClr val="0033CC"/>
                </a:solidFill>
                <a:latin typeface="Segoe Print" pitchFamily="2" charset="0"/>
              </a:rPr>
              <a:t>proton</a:t>
            </a:r>
            <a:r>
              <a:rPr lang="fr-FR" sz="2000" b="1" dirty="0" smtClean="0">
                <a:latin typeface="Segoe Print" pitchFamily="2" charset="0"/>
              </a:rPr>
              <a:t>,</a:t>
            </a:r>
          </a:p>
          <a:p>
            <a:pPr algn="ctr"/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(2-1)= </a:t>
            </a:r>
            <a:r>
              <a:rPr lang="fr-FR" sz="2000" b="1" dirty="0" smtClean="0">
                <a:latin typeface="Palatino Linotype" panose="02040502050505030304" pitchFamily="18" charset="0"/>
              </a:rPr>
              <a:t>1</a:t>
            </a:r>
            <a:r>
              <a:rPr lang="fr-FR" sz="2000" b="1" dirty="0" smtClean="0">
                <a:solidFill>
                  <a:srgbClr val="FF3300"/>
                </a:solidFill>
                <a:latin typeface="Segoe Print" pitchFamily="2" charset="0"/>
              </a:rPr>
              <a:t> </a:t>
            </a:r>
            <a:r>
              <a:rPr lang="fr-FR" sz="2000" b="1" dirty="0" smtClean="0">
                <a:solidFill>
                  <a:srgbClr val="0033CC"/>
                </a:solidFill>
                <a:latin typeface="Segoe Print" pitchFamily="2" charset="0"/>
              </a:rPr>
              <a:t>neutron</a:t>
            </a:r>
            <a:endParaRPr lang="fr-FR" sz="2000" b="1" dirty="0">
              <a:latin typeface="Segoe Print" pitchFamily="2" charset="0"/>
            </a:endParaRPr>
          </a:p>
        </p:txBody>
      </p:sp>
      <p:graphicFrame>
        <p:nvGraphicFramePr>
          <p:cNvPr id="22" name="Object 10"/>
          <p:cNvGraphicFramePr>
            <a:graphicFrameLocks noChangeAspect="1"/>
          </p:cNvGraphicFramePr>
          <p:nvPr/>
        </p:nvGraphicFramePr>
        <p:xfrm>
          <a:off x="933450" y="3613150"/>
          <a:ext cx="1063625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07" name="Équation" r:id="rId9" imgW="215806" imgH="228501" progId="">
                  <p:embed/>
                </p:oleObj>
              </mc:Choice>
              <mc:Fallback>
                <p:oleObj name="Équation" r:id="rId9" imgW="215806" imgH="228501" progId="">
                  <p:embed/>
                  <p:pic>
                    <p:nvPicPr>
                      <p:cNvPr id="0" name="Picture 6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613150"/>
                        <a:ext cx="1063625" cy="10239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4925" y="5971927"/>
            <a:ext cx="9001125" cy="769441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b="1" dirty="0">
                <a:solidFill>
                  <a:srgbClr val="FF0000"/>
                </a:solidFill>
                <a:latin typeface="Segoe Print" pitchFamily="2" charset="0"/>
              </a:rPr>
              <a:t>N. B.</a:t>
            </a:r>
            <a:r>
              <a:rPr lang="fr-FR" sz="2000" dirty="0">
                <a:solidFill>
                  <a:srgbClr val="000000"/>
                </a:solidFill>
                <a:latin typeface="Segoe Print" pitchFamily="2" charset="0"/>
              </a:rPr>
              <a:t> Les propriétés chimiques des isotopes, </a:t>
            </a:r>
          </a:p>
          <a:p>
            <a:pPr marL="1622425" indent="-725488" algn="just"/>
            <a:r>
              <a:rPr lang="fr-FR" sz="2000" dirty="0">
                <a:solidFill>
                  <a:srgbClr val="000000"/>
                </a:solidFill>
                <a:latin typeface="Segoe Print" pitchFamily="2" charset="0"/>
              </a:rPr>
              <a:t>qui dépendent des électrons, restent identiques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9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51520" y="4759404"/>
            <a:ext cx="8604448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400" dirty="0"/>
              <a:t>On distingue deux échelles :</a:t>
            </a:r>
          </a:p>
          <a:p>
            <a:pPr marL="271463" indent="-271463"/>
            <a:r>
              <a:rPr lang="fr-FR" sz="2400" dirty="0"/>
              <a:t>● </a:t>
            </a:r>
            <a:r>
              <a:rPr lang="fr-FR" sz="2400" dirty="0">
                <a:solidFill>
                  <a:srgbClr val="FF0000"/>
                </a:solidFill>
              </a:rPr>
              <a:t>L’échelle des masses des atomes exprimées en unité de masse atomique (</a:t>
            </a:r>
            <a:r>
              <a:rPr lang="fr-FR" sz="2400" dirty="0" err="1">
                <a:solidFill>
                  <a:srgbClr val="FF0000"/>
                </a:solidFill>
              </a:rPr>
              <a:t>u.m.a</a:t>
            </a:r>
            <a:r>
              <a:rPr lang="fr-FR" sz="2400" dirty="0">
                <a:solidFill>
                  <a:srgbClr val="FF0000"/>
                </a:solidFill>
              </a:rPr>
              <a:t>)</a:t>
            </a:r>
          </a:p>
          <a:p>
            <a:pPr marL="271463" indent="-271463"/>
            <a:r>
              <a:rPr lang="fr-FR" sz="2400" dirty="0"/>
              <a:t>● </a:t>
            </a:r>
            <a:r>
              <a:rPr lang="fr-FR" sz="2400" dirty="0">
                <a:solidFill>
                  <a:srgbClr val="0033CC"/>
                </a:solidFill>
              </a:rPr>
              <a:t>L’échelle des masses molaires atomiques exprimées en grammes.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9552" y="260648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Quantité de matière et Masse atomique d’un élément</a:t>
            </a:r>
            <a:endParaRPr lang="fr-FR" sz="2400" b="1" dirty="0">
              <a:solidFill>
                <a:srgbClr val="FF0000"/>
              </a:solidFill>
              <a:latin typeface="Arial 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9552" y="764704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La quantité de matière est une grandeur fondamentale pour le chimiste.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1520" y="3356992"/>
            <a:ext cx="8604448" cy="12618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400" dirty="0"/>
              <a:t>On appelle </a:t>
            </a:r>
            <a:r>
              <a:rPr lang="fr-FR" sz="2400" dirty="0">
                <a:solidFill>
                  <a:srgbClr val="FF0000"/>
                </a:solidFill>
              </a:rPr>
              <a:t>masse </a:t>
            </a:r>
            <a:r>
              <a:rPr lang="fr-FR" sz="2400" dirty="0" smtClean="0">
                <a:solidFill>
                  <a:srgbClr val="FF0000"/>
                </a:solidFill>
              </a:rPr>
              <a:t>molaire atomique </a:t>
            </a:r>
            <a:r>
              <a:rPr lang="fr-FR" sz="2400" dirty="0"/>
              <a:t>la masse d’un </a:t>
            </a:r>
            <a:r>
              <a:rPr lang="fr-FR" sz="2400" dirty="0" smtClean="0"/>
              <a:t>atome </a:t>
            </a:r>
            <a:r>
              <a:rPr lang="fr-FR" sz="2800" b="1" dirty="0" smtClean="0">
                <a:solidFill>
                  <a:srgbClr val="FF0000"/>
                </a:solidFill>
              </a:rPr>
              <a:t>X</a:t>
            </a:r>
            <a:r>
              <a:rPr lang="fr-FR" sz="2400" dirty="0" smtClean="0"/>
              <a:t>, </a:t>
            </a:r>
            <a:r>
              <a:rPr lang="fr-FR" sz="2400" dirty="0"/>
              <a:t>la masse d'une mole d'atomes </a:t>
            </a:r>
            <a:r>
              <a:rPr lang="fr-FR" sz="2400" dirty="0" smtClean="0"/>
              <a:t>, </a:t>
            </a:r>
            <a:r>
              <a:rPr lang="fr-FR" sz="2400" dirty="0"/>
              <a:t>exprimée en </a:t>
            </a:r>
            <a:r>
              <a:rPr lang="fr-FR" sz="2400" dirty="0">
                <a:solidFill>
                  <a:srgbClr val="FF0000"/>
                </a:solidFill>
              </a:rPr>
              <a:t>g/mol</a:t>
            </a:r>
            <a:r>
              <a:rPr lang="fr-FR" sz="2400" dirty="0"/>
              <a:t>, soit la </a:t>
            </a:r>
            <a:r>
              <a:rPr lang="fr-FR" sz="2400" dirty="0">
                <a:solidFill>
                  <a:srgbClr val="FF0000"/>
                </a:solidFill>
              </a:rPr>
              <a:t>masse de </a:t>
            </a:r>
            <a:r>
              <a:rPr lang="fr-FR" sz="2400" b="1" dirty="0">
                <a:solidFill>
                  <a:srgbClr val="FF0000"/>
                </a:solidFill>
              </a:rPr>
              <a:t>N</a:t>
            </a:r>
            <a:r>
              <a:rPr lang="fr-FR" sz="2400" b="1" baseline="-25000" dirty="0">
                <a:solidFill>
                  <a:srgbClr val="FF0000"/>
                </a:solidFill>
              </a:rPr>
              <a:t>A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atomes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grpSp>
        <p:nvGrpSpPr>
          <p:cNvPr id="9" name="Groupe 8"/>
          <p:cNvGrpSpPr/>
          <p:nvPr/>
        </p:nvGrpSpPr>
        <p:grpSpPr>
          <a:xfrm>
            <a:off x="8316416" y="44624"/>
            <a:ext cx="671974" cy="428625"/>
            <a:chOff x="8316416" y="44624"/>
            <a:chExt cx="671974" cy="428625"/>
          </a:xfrm>
        </p:grpSpPr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4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8316416" y="4584551"/>
            <a:ext cx="671974" cy="428625"/>
            <a:chOff x="8316416" y="44624"/>
            <a:chExt cx="671974" cy="428625"/>
          </a:xfrm>
        </p:grpSpPr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5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39552" y="1556792"/>
            <a:ext cx="7920880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L'unité </a:t>
            </a:r>
            <a:r>
              <a:rPr lang="fr-FR" sz="2400" dirty="0"/>
              <a:t>de cette grandeur chimique est la mole (mol). Une </a:t>
            </a:r>
            <a:r>
              <a:rPr lang="fr-FR" sz="2400" b="1" dirty="0">
                <a:solidFill>
                  <a:srgbClr val="FF0000"/>
                </a:solidFill>
              </a:rPr>
              <a:t>mole de particules </a:t>
            </a:r>
            <a:r>
              <a:rPr lang="fr-FR" sz="2400" dirty="0"/>
              <a:t>(atome, ion, molécule... etc...) </a:t>
            </a:r>
            <a:r>
              <a:rPr lang="fr-FR" sz="2400" dirty="0" smtClean="0"/>
              <a:t>correspond </a:t>
            </a:r>
            <a:r>
              <a:rPr lang="fr-FR" sz="2400" dirty="0"/>
              <a:t>à </a:t>
            </a:r>
            <a:r>
              <a:rPr lang="fr-FR" sz="2400" b="1" dirty="0">
                <a:solidFill>
                  <a:srgbClr val="FF0000"/>
                </a:solidFill>
              </a:rPr>
              <a:t>N</a:t>
            </a:r>
            <a:r>
              <a:rPr lang="fr-FR" sz="2400" b="1" baseline="-25000" dirty="0">
                <a:solidFill>
                  <a:srgbClr val="FF0000"/>
                </a:solidFill>
              </a:rPr>
              <a:t>A</a:t>
            </a:r>
            <a:r>
              <a:rPr lang="fr-FR" sz="2400" b="1" dirty="0">
                <a:solidFill>
                  <a:srgbClr val="FF0000"/>
                </a:solidFill>
              </a:rPr>
              <a:t> particules</a:t>
            </a:r>
            <a:r>
              <a:rPr lang="fr-FR" sz="2400" dirty="0"/>
              <a:t>.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99992" y="2402885"/>
            <a:ext cx="4176464" cy="954107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N</a:t>
            </a:r>
            <a:r>
              <a:rPr lang="fr-FR" sz="2800" b="1" baseline="-25000" dirty="0">
                <a:solidFill>
                  <a:srgbClr val="FF0000"/>
                </a:solidFill>
              </a:rPr>
              <a:t>A </a:t>
            </a: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6,02. 10</a:t>
            </a:r>
            <a:r>
              <a:rPr lang="fr-FR" sz="2800" baseline="30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mole</a:t>
            </a:r>
            <a:r>
              <a:rPr lang="fr-FR" sz="2800" baseline="30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= nombre d’Avogadro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5336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27584" y="3316342"/>
            <a:ext cx="4531497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tabLst>
                <a:tab pos="342900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Chapitre I : </a:t>
            </a:r>
          </a:p>
          <a:p>
            <a:pPr lvl="0" algn="just">
              <a:tabLst>
                <a:tab pos="342900" algn="l"/>
              </a:tabLst>
            </a:pPr>
            <a:r>
              <a:rPr lang="fr-FR" sz="2400" b="1" cap="all" dirty="0">
                <a:latin typeface="Arial" panose="020B0604020202020204" pitchFamily="34" charset="0"/>
              </a:rPr>
              <a:t>CONSTITUANTS DE L’ATOME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55576" y="4333745"/>
            <a:ext cx="7992888" cy="1200329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Chapitre II:</a:t>
            </a:r>
            <a:r>
              <a:rPr kumimoji="0" lang="fr-FR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fr-FR" sz="2400" b="1" cap="all" dirty="0">
                <a:latin typeface="Arial" panose="020B0604020202020204" pitchFamily="34" charset="0"/>
              </a:rPr>
              <a:t>Structure</a:t>
            </a:r>
            <a:r>
              <a:rPr kumimoji="0" lang="fr-FR" sz="2400" b="1" u="none" strike="noStrike" cap="all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Times New Roman" pitchFamily="18" charset="0"/>
              </a:rPr>
              <a:t> électronique des atomes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fr-FR" sz="2400" b="1" cap="al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Times New Roman" pitchFamily="18" charset="0"/>
              </a:rPr>
              <a:t>Les orbitales atomiques</a:t>
            </a:r>
            <a:endParaRPr kumimoji="0" lang="fr-FR" sz="2400" b="1" u="none" strike="noStrike" cap="all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55576" y="5766355"/>
            <a:ext cx="7992887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CHAPITRE III 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2400" b="1" u="none" strike="noStrike" cap="all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Times New Roman" pitchFamily="18" charset="0"/>
              </a:rPr>
              <a:t>Classification périodique</a:t>
            </a:r>
            <a:endParaRPr kumimoji="0" lang="fr-FR" sz="2400" b="1" u="none" strike="noStrike" cap="all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247694" y="1268760"/>
            <a:ext cx="7008650" cy="95410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tabLst>
                <a:tab pos="342900" algn="l"/>
              </a:tabLst>
            </a:pPr>
            <a:r>
              <a:rPr lang="fr-FR" sz="2800" b="1" dirty="0" smtClean="0">
                <a:solidFill>
                  <a:srgbClr val="000000"/>
                </a:solidFill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Atomistique</a:t>
            </a:r>
          </a:p>
          <a:p>
            <a:pPr algn="r">
              <a:tabLst>
                <a:tab pos="342900" algn="l"/>
              </a:tabLst>
            </a:pPr>
            <a:r>
              <a:rPr lang="fr-FR" sz="2800" b="1" i="1" dirty="0">
                <a:solidFill>
                  <a:srgbClr val="FF0000"/>
                </a:solidFill>
                <a:latin typeface="Palatino Linotype" panose="02040502050505030304" pitchFamily="18" charset="0"/>
                <a:ea typeface="Times New Roman" pitchFamily="18" charset="0"/>
                <a:cs typeface="Times New Roman" pitchFamily="18" charset="0"/>
              </a:rPr>
              <a:t>Pr. A. </a:t>
            </a:r>
            <a:r>
              <a:rPr lang="fr-FR" sz="2800" b="1" i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Times New Roman" pitchFamily="18" charset="0"/>
                <a:cs typeface="Times New Roman" pitchFamily="18" charset="0"/>
              </a:rPr>
              <a:t>SAMDI</a:t>
            </a:r>
            <a:endParaRPr lang="fr-FR" sz="2800" b="1" i="1" dirty="0">
              <a:solidFill>
                <a:srgbClr val="FF0000"/>
              </a:solidFill>
              <a:latin typeface="Palatino Linotype" panose="02040502050505030304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860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81"/>
    </mc:Choice>
    <mc:Fallback xmlns="">
      <p:transition spd="slow" advTm="23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27584" y="509771"/>
            <a:ext cx="453149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tabLst>
                <a:tab pos="342900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Chapitre I : </a:t>
            </a:r>
          </a:p>
          <a:p>
            <a:pPr lvl="0" algn="just">
              <a:tabLst>
                <a:tab pos="342900" algn="l"/>
              </a:tabLst>
            </a:pPr>
            <a:r>
              <a:rPr lang="fr-FR" sz="2400" b="1" cap="all" dirty="0">
                <a:solidFill>
                  <a:srgbClr val="FF0000"/>
                </a:solidFill>
                <a:latin typeface="Arial" panose="020B0604020202020204" pitchFamily="34" charset="0"/>
              </a:rPr>
              <a:t>CONSTITUANTS DE L’ATOME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55576" y="1556792"/>
            <a:ext cx="2160000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400" dirty="0"/>
              <a:t>Définitions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55576" y="2204864"/>
            <a:ext cx="3600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tabLst>
                <a:tab pos="342900" algn="l"/>
              </a:tabLst>
            </a:pPr>
            <a:r>
              <a:rPr lang="fr-FR" sz="2400" dirty="0"/>
              <a:t>Constituants de l’atome</a:t>
            </a:r>
            <a:endParaRPr kumimoji="0" lang="fr-FR" sz="2400" b="1" u="none" strike="noStrike" cap="all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827584" y="2895326"/>
            <a:ext cx="2160000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400" dirty="0">
                <a:latin typeface="Segoe Print" pitchFamily="2" charset="0"/>
              </a:rPr>
              <a:t> Isotopes                 </a:t>
            </a:r>
            <a:endParaRPr lang="fr-FR" sz="2400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827584" y="3543399"/>
            <a:ext cx="3600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tabLst>
                <a:tab pos="342900" algn="l"/>
              </a:tabLst>
            </a:pPr>
            <a:r>
              <a:rPr lang="fr-FR" sz="2400" dirty="0" smtClean="0"/>
              <a:t>Masse atomique</a:t>
            </a:r>
            <a:endParaRPr kumimoji="0" lang="fr-FR" sz="2400" b="1" u="none" strike="noStrike" cap="all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827584" y="4335487"/>
            <a:ext cx="3096344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400" dirty="0" smtClean="0">
                <a:latin typeface="Segoe Print" pitchFamily="2" charset="0"/>
              </a:rPr>
              <a:t>Défauts de masse</a:t>
            </a:r>
            <a:endParaRPr lang="fr-FR" sz="2400" dirty="0"/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827584" y="4974267"/>
            <a:ext cx="332014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lvl="0" eaLnBrk="0" hangingPunct="0">
              <a:tabLst>
                <a:tab pos="342900" algn="l"/>
              </a:tabLst>
              <a:defRPr sz="2400"/>
            </a:lvl1pPr>
          </a:lstStyle>
          <a:p>
            <a:r>
              <a:rPr lang="fr-FR" dirty="0"/>
              <a:t>Exercices d’application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199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81"/>
    </mc:Choice>
    <mc:Fallback xmlns="">
      <p:transition spd="slow" advTm="23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0" name="Rectangle 319"/>
          <p:cNvSpPr/>
          <p:nvPr/>
        </p:nvSpPr>
        <p:spPr>
          <a:xfrm>
            <a:off x="899592" y="0"/>
            <a:ext cx="6490879" cy="57926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fr-FR" sz="3164" dirty="0"/>
              <a:t>http://samdi</a:t>
            </a:r>
            <a:r>
              <a:rPr lang="fr-FR" sz="3164" dirty="0">
                <a:solidFill>
                  <a:srgbClr val="FF0000"/>
                </a:solidFill>
              </a:rPr>
              <a:t>fsac</a:t>
            </a:r>
            <a:r>
              <a:rPr lang="fr-FR" sz="3164" dirty="0">
                <a:solidFill>
                  <a:srgbClr val="0000FF"/>
                </a:solidFill>
              </a:rPr>
              <a:t>chimie</a:t>
            </a:r>
            <a:r>
              <a:rPr lang="fr-FR" sz="3164" dirty="0"/>
              <a:t>.e-monsite.com/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179512" y="2564904"/>
            <a:ext cx="1728192" cy="468000"/>
          </a:xfrm>
          <a:prstGeom prst="rect">
            <a:avLst/>
          </a:prstGeom>
          <a:noFill/>
          <a:ln w="38100">
            <a:solidFill>
              <a:srgbClr val="FF33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09"/>
          </a:p>
        </p:txBody>
      </p:sp>
    </p:spTree>
    <p:extLst>
      <p:ext uri="{BB962C8B-B14F-4D97-AF65-F5344CB8AC3E}">
        <p14:creationId xmlns:p14="http://schemas.microsoft.com/office/powerpoint/2010/main" val="33045682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4400" dirty="0">
                <a:latin typeface="+mj-lt"/>
                <a:ea typeface="+mj-ea"/>
                <a:cs typeface="+mj-cs"/>
              </a:rPr>
              <a:t>Définitions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55576" y="1268760"/>
            <a:ext cx="7772400" cy="1258887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/>
          <a:p>
            <a:pPr indent="355600"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3200" dirty="0">
                <a:latin typeface="Calibri" pitchFamily="34" charset="0"/>
                <a:cs typeface="Calibri" pitchFamily="34" charset="0"/>
              </a:rPr>
              <a:t>Un </a:t>
            </a:r>
            <a:r>
              <a:rPr lang="fr-F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atome</a:t>
            </a:r>
            <a:r>
              <a:rPr lang="fr-FR" sz="3200" dirty="0">
                <a:latin typeface="Calibri" pitchFamily="34" charset="0"/>
                <a:cs typeface="Calibri" pitchFamily="34" charset="0"/>
              </a:rPr>
              <a:t> est une particule infiniment petite qui compose la matière. </a:t>
            </a:r>
            <a:r>
              <a:rPr lang="fr-FR" sz="2000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fr-FR" sz="2000" i="1" dirty="0" err="1">
                <a:latin typeface="Calibri" pitchFamily="34" charset="0"/>
                <a:cs typeface="Calibri" pitchFamily="34" charset="0"/>
              </a:rPr>
              <a:t>J.Dalton</a:t>
            </a:r>
            <a:r>
              <a:rPr lang="fr-FR" sz="2000" i="1" dirty="0"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5576" y="4038600"/>
            <a:ext cx="7772400" cy="1258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60000"/>
              <a:defRPr/>
            </a:pPr>
            <a:r>
              <a:rPr lang="fr-FR" sz="3200" dirty="0">
                <a:latin typeface="+mn-lt"/>
                <a:cs typeface="+mn-cs"/>
              </a:rPr>
              <a:t>Une molécule est un assemblage de plusieurs atomes liés entre eux.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4357688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432911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432911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45" name="Rectangle 12"/>
          <p:cNvSpPr>
            <a:spLocks noChangeArrowheads="1"/>
          </p:cNvSpPr>
          <p:nvPr/>
        </p:nvSpPr>
        <p:spPr bwMode="auto">
          <a:xfrm>
            <a:off x="432911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46" name="Rectangle 14"/>
          <p:cNvSpPr>
            <a:spLocks noChangeArrowheads="1"/>
          </p:cNvSpPr>
          <p:nvPr/>
        </p:nvSpPr>
        <p:spPr bwMode="auto">
          <a:xfrm>
            <a:off x="440055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48" name="Rectangle 16"/>
          <p:cNvSpPr>
            <a:spLocks noChangeArrowheads="1"/>
          </p:cNvSpPr>
          <p:nvPr/>
        </p:nvSpPr>
        <p:spPr bwMode="auto">
          <a:xfrm>
            <a:off x="440055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52" name="Rectangle 22"/>
          <p:cNvSpPr>
            <a:spLocks noChangeArrowheads="1"/>
          </p:cNvSpPr>
          <p:nvPr/>
        </p:nvSpPr>
        <p:spPr bwMode="auto">
          <a:xfrm>
            <a:off x="419100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4354" name="Rectangle 24"/>
          <p:cNvSpPr>
            <a:spLocks noChangeArrowheads="1"/>
          </p:cNvSpPr>
          <p:nvPr/>
        </p:nvSpPr>
        <p:spPr bwMode="auto">
          <a:xfrm>
            <a:off x="4257675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0" name="Oval 11"/>
          <p:cNvSpPr>
            <a:spLocks noChangeArrowheads="1"/>
          </p:cNvSpPr>
          <p:nvPr/>
        </p:nvSpPr>
        <p:spPr bwMode="auto">
          <a:xfrm>
            <a:off x="8172400" y="116632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8201351" y="138857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1547664" y="3048000"/>
            <a:ext cx="288032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2582086" y="2729683"/>
            <a:ext cx="382014" cy="518342"/>
          </a:xfrm>
          <a:prstGeom prst="ellipse">
            <a:avLst/>
          </a:prstGeom>
          <a:solidFill>
            <a:srgbClr val="FF33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3567635" y="3212976"/>
            <a:ext cx="212277" cy="277758"/>
          </a:xfrm>
          <a:prstGeom prst="ellipse">
            <a:avLst/>
          </a:prstGeom>
          <a:solidFill>
            <a:schemeClr val="bg2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329113" y="2659790"/>
            <a:ext cx="625361" cy="742935"/>
          </a:xfrm>
          <a:prstGeom prst="ellipse">
            <a:avLst/>
          </a:prstGeom>
          <a:solidFill>
            <a:srgbClr val="FFC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2831622" y="5628866"/>
            <a:ext cx="588250" cy="752462"/>
          </a:xfrm>
          <a:prstGeom prst="ellipse">
            <a:avLst/>
          </a:prstGeom>
          <a:solidFill>
            <a:srgbClr val="FF33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3294948" y="5628866"/>
            <a:ext cx="588250" cy="752462"/>
          </a:xfrm>
          <a:prstGeom prst="ellipse">
            <a:avLst/>
          </a:prstGeom>
          <a:solidFill>
            <a:srgbClr val="FF33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447403" y="5726118"/>
            <a:ext cx="588250" cy="752462"/>
          </a:xfrm>
          <a:prstGeom prst="ellipse">
            <a:avLst/>
          </a:prstGeom>
          <a:solidFill>
            <a:srgbClr val="FF33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5596760" y="5443986"/>
            <a:ext cx="343392" cy="444052"/>
          </a:xfrm>
          <a:prstGeom prst="ellipse">
            <a:avLst/>
          </a:prstGeom>
          <a:solidFill>
            <a:schemeClr val="bg2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5863957" y="6022174"/>
            <a:ext cx="343392" cy="444052"/>
          </a:xfrm>
          <a:prstGeom prst="ellipse">
            <a:avLst/>
          </a:prstGeom>
          <a:solidFill>
            <a:schemeClr val="bg2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5609813" y="2701461"/>
            <a:ext cx="851679" cy="1042310"/>
          </a:xfrm>
          <a:prstGeom prst="ellipse">
            <a:avLst/>
          </a:prstGeom>
          <a:solidFill>
            <a:srgbClr val="66FFFF"/>
          </a:solidFill>
          <a:ln>
            <a:solidFill>
              <a:srgbClr val="0033C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 autoUpdateAnimBg="0"/>
      <p:bldP spid="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600578" y="48294"/>
            <a:ext cx="4990455" cy="45704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algn="just">
              <a:spcBef>
                <a:spcPct val="20000"/>
              </a:spcBef>
              <a:buFont typeface="Arial" charset="0"/>
              <a:buNone/>
              <a:defRPr sz="2400">
                <a:solidFill>
                  <a:srgbClr val="FF0000"/>
                </a:solidFill>
                <a:latin typeface="Calibri" pitchFamily="34" charset="0"/>
              </a:defRPr>
            </a:lvl1pPr>
          </a:lstStyle>
          <a:p>
            <a:r>
              <a:rPr lang="fr-FR" dirty="0">
                <a:solidFill>
                  <a:schemeClr val="tx1"/>
                </a:solidFill>
              </a:rPr>
              <a:t>La matière est constituée d’atomes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548854"/>
            <a:ext cx="8504238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fr-FR" sz="2400" dirty="0">
                <a:solidFill>
                  <a:srgbClr val="FF0000"/>
                </a:solidFill>
                <a:latin typeface="Calibri" pitchFamily="34" charset="0"/>
              </a:rPr>
              <a:t>Peut-on observer un </a:t>
            </a:r>
            <a:r>
              <a:rPr lang="fr-FR" sz="2400" b="1" dirty="0">
                <a:solidFill>
                  <a:srgbClr val="FF0000"/>
                </a:solidFill>
                <a:latin typeface="Calibri" pitchFamily="34" charset="0"/>
              </a:rPr>
              <a:t>atome</a:t>
            </a:r>
            <a:r>
              <a:rPr lang="fr-FR" sz="2400" dirty="0">
                <a:solidFill>
                  <a:srgbClr val="FF0000"/>
                </a:solidFill>
                <a:latin typeface="Calibri" pitchFamily="34" charset="0"/>
              </a:rPr>
              <a:t> ? Avec des dimensions de  l’ordre de 0,1 </a:t>
            </a:r>
            <a:r>
              <a:rPr lang="fr-FR" sz="2400" dirty="0" smtClean="0">
                <a:solidFill>
                  <a:srgbClr val="FF0000"/>
                </a:solidFill>
                <a:latin typeface="Calibri" pitchFamily="34" charset="0"/>
              </a:rPr>
              <a:t>nm = 1 Å  </a:t>
            </a:r>
            <a:r>
              <a:rPr lang="fr-FR" sz="2400" dirty="0" smtClean="0">
                <a:latin typeface="Calibri" pitchFamily="34" charset="0"/>
              </a:rPr>
              <a:t>(</a:t>
            </a:r>
            <a:r>
              <a:rPr lang="fr-FR" sz="2400" dirty="0">
                <a:latin typeface="Calibri" pitchFamily="34" charset="0"/>
              </a:rPr>
              <a:t>soit 10</a:t>
            </a:r>
            <a:r>
              <a:rPr lang="fr-FR" sz="2400" baseline="30000" dirty="0">
                <a:latin typeface="Calibri" pitchFamily="34" charset="0"/>
              </a:rPr>
              <a:t>-10 </a:t>
            </a:r>
            <a:r>
              <a:rPr lang="fr-FR" sz="2400" dirty="0" smtClean="0">
                <a:latin typeface="Calibri" pitchFamily="34" charset="0"/>
              </a:rPr>
              <a:t>m = 1 Å  angström )</a:t>
            </a:r>
            <a:r>
              <a:rPr lang="fr-FR" sz="2400" dirty="0" smtClean="0">
                <a:solidFill>
                  <a:srgbClr val="FF0000"/>
                </a:solidFill>
                <a:latin typeface="Calibri" pitchFamily="34" charset="0"/>
              </a:rPr>
              <a:t>, </a:t>
            </a:r>
            <a:r>
              <a:rPr lang="fr-FR" sz="2400" b="1" dirty="0">
                <a:solidFill>
                  <a:srgbClr val="0033CC"/>
                </a:solidFill>
                <a:latin typeface="Calibri" pitchFamily="34" charset="0"/>
              </a:rPr>
              <a:t>observable</a:t>
            </a:r>
            <a:r>
              <a:rPr lang="fr-FR" sz="2400" dirty="0">
                <a:solidFill>
                  <a:srgbClr val="FF0000"/>
                </a:solidFill>
                <a:latin typeface="Calibri" pitchFamily="34" charset="0"/>
              </a:rPr>
              <a:t> à l’aide </a:t>
            </a:r>
            <a:r>
              <a:rPr lang="fr-FR" sz="2400" dirty="0" smtClean="0">
                <a:solidFill>
                  <a:srgbClr val="FF0000"/>
                </a:solidFill>
                <a:latin typeface="Calibri" pitchFamily="34" charset="0"/>
              </a:rPr>
              <a:t>du </a:t>
            </a:r>
            <a:r>
              <a:rPr lang="fr-FR" sz="2400" b="1" dirty="0" smtClean="0">
                <a:solidFill>
                  <a:srgbClr val="0033CC"/>
                </a:solidFill>
                <a:latin typeface="Calibri" pitchFamily="34" charset="0"/>
              </a:rPr>
              <a:t>microscope</a:t>
            </a:r>
            <a:r>
              <a:rPr lang="fr-FR" sz="24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2400" b="1" dirty="0" smtClean="0">
                <a:solidFill>
                  <a:srgbClr val="0033CC"/>
                </a:solidFill>
                <a:latin typeface="Calibri" pitchFamily="34" charset="0"/>
              </a:rPr>
              <a:t>électronique à effet </a:t>
            </a:r>
            <a:r>
              <a:rPr lang="fr-FR" sz="2400" b="1" dirty="0" err="1" smtClean="0">
                <a:solidFill>
                  <a:srgbClr val="0033CC"/>
                </a:solidFill>
                <a:latin typeface="Calibri" pitchFamily="34" charset="0"/>
              </a:rPr>
              <a:t>tunell</a:t>
            </a:r>
            <a:r>
              <a:rPr lang="fr-FR" sz="2400" b="1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Calibri" pitchFamily="34" charset="0"/>
              </a:rPr>
              <a:t>(depuis </a:t>
            </a:r>
            <a:r>
              <a:rPr lang="fr-FR" sz="2400" dirty="0">
                <a:solidFill>
                  <a:srgbClr val="FF0000"/>
                </a:solidFill>
                <a:latin typeface="Calibri" pitchFamily="34" charset="0"/>
              </a:rPr>
              <a:t>1986)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8172400" y="116632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201351" y="138857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ZoneTexte 7"/>
          <p:cNvSpPr txBox="1">
            <a:spLocks noChangeArrowheads="1"/>
          </p:cNvSpPr>
          <p:nvPr/>
        </p:nvSpPr>
        <p:spPr bwMode="auto">
          <a:xfrm>
            <a:off x="18156" y="1772816"/>
            <a:ext cx="1224137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Atome : </a:t>
            </a:r>
          </a:p>
        </p:txBody>
      </p:sp>
      <p:sp>
        <p:nvSpPr>
          <p:cNvPr id="14" name="ZoneTexte 6"/>
          <p:cNvSpPr txBox="1">
            <a:spLocks noChangeArrowheads="1"/>
          </p:cNvSpPr>
          <p:nvPr/>
        </p:nvSpPr>
        <p:spPr bwMode="auto">
          <a:xfrm>
            <a:off x="1331640" y="1772816"/>
            <a:ext cx="7656092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est une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particule </a:t>
            </a:r>
            <a:r>
              <a:rPr lang="fr-FR" sz="2400" dirty="0" smtClean="0">
                <a:solidFill>
                  <a:srgbClr val="FF0000"/>
                </a:solidFill>
                <a:latin typeface="Calibri" pitchFamily="34" charset="0"/>
              </a:rPr>
              <a:t>(électriquement neutre)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microscopique, indestructible,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est constitué de particules fondamentales : </a:t>
            </a:r>
          </a:p>
        </p:txBody>
      </p:sp>
      <p:sp>
        <p:nvSpPr>
          <p:cNvPr id="15" name="ZoneTexte 6"/>
          <p:cNvSpPr txBox="1">
            <a:spLocks noChangeArrowheads="1"/>
          </p:cNvSpPr>
          <p:nvPr/>
        </p:nvSpPr>
        <p:spPr bwMode="auto">
          <a:xfrm>
            <a:off x="1331020" y="2645544"/>
            <a:ext cx="4987508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        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Noyau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et     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électrons</a:t>
            </a:r>
            <a:endParaRPr lang="fr-FR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6"/>
          <p:cNvSpPr txBox="1">
            <a:spLocks noChangeArrowheads="1"/>
          </p:cNvSpPr>
          <p:nvPr/>
        </p:nvSpPr>
        <p:spPr bwMode="auto">
          <a:xfrm>
            <a:off x="1898128" y="4297238"/>
            <a:ext cx="3393952" cy="1200329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noyau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est formé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 :  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* des </a:t>
            </a:r>
            <a:r>
              <a:rPr lang="fr-FR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protons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* et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Neutrons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6"/>
          <p:cNvSpPr txBox="1">
            <a:spLocks noChangeArrowheads="1"/>
          </p:cNvSpPr>
          <p:nvPr/>
        </p:nvSpPr>
        <p:spPr bwMode="auto">
          <a:xfrm>
            <a:off x="251520" y="4881874"/>
            <a:ext cx="1377728" cy="461665"/>
          </a:xfrm>
          <a:prstGeom prst="rect">
            <a:avLst/>
          </a:prstGeom>
          <a:solidFill>
            <a:srgbClr val="FFCCFF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nucléons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2977201" y="3063479"/>
            <a:ext cx="3940776" cy="1582338"/>
            <a:chOff x="2977201" y="3063479"/>
            <a:chExt cx="3940776" cy="1582338"/>
          </a:xfrm>
        </p:grpSpPr>
        <p:sp>
          <p:nvSpPr>
            <p:cNvPr id="19" name="Forme libre 18"/>
            <p:cNvSpPr/>
            <p:nvPr/>
          </p:nvSpPr>
          <p:spPr>
            <a:xfrm rot="263683">
              <a:off x="2977201" y="3063479"/>
              <a:ext cx="3829801" cy="1373633"/>
            </a:xfrm>
            <a:custGeom>
              <a:avLst/>
              <a:gdLst>
                <a:gd name="connsiteX0" fmla="*/ 0 w 989350"/>
                <a:gd name="connsiteY0" fmla="*/ 0 h 1289155"/>
                <a:gd name="connsiteX1" fmla="*/ 329783 w 989350"/>
                <a:gd name="connsiteY1" fmla="*/ 824459 h 1289155"/>
                <a:gd name="connsiteX2" fmla="*/ 329783 w 989350"/>
                <a:gd name="connsiteY2" fmla="*/ 824459 h 1289155"/>
                <a:gd name="connsiteX3" fmla="*/ 989350 w 989350"/>
                <a:gd name="connsiteY3" fmla="*/ 1289155 h 1289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9350" h="1289155">
                  <a:moveTo>
                    <a:pt x="0" y="0"/>
                  </a:moveTo>
                  <a:lnTo>
                    <a:pt x="329783" y="824459"/>
                  </a:lnTo>
                  <a:lnTo>
                    <a:pt x="329783" y="824459"/>
                  </a:lnTo>
                  <a:lnTo>
                    <a:pt x="989350" y="1289155"/>
                  </a:lnTo>
                </a:path>
              </a:pathLst>
            </a:cu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avec flèche 19"/>
            <p:cNvCxnSpPr/>
            <p:nvPr/>
          </p:nvCxnSpPr>
          <p:spPr>
            <a:xfrm rot="21300000">
              <a:off x="6000450" y="4361020"/>
              <a:ext cx="917527" cy="284797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cteur droit avec flèche 20"/>
          <p:cNvCxnSpPr>
            <a:endCxn id="31" idx="1"/>
          </p:cNvCxnSpPr>
          <p:nvPr/>
        </p:nvCxnSpPr>
        <p:spPr>
          <a:xfrm>
            <a:off x="5574016" y="3107209"/>
            <a:ext cx="1099448" cy="180233"/>
          </a:xfrm>
          <a:prstGeom prst="straightConnector1">
            <a:avLst/>
          </a:prstGeom>
          <a:ln w="28575">
            <a:solidFill>
              <a:srgbClr val="0033CC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e 25"/>
          <p:cNvGrpSpPr/>
          <p:nvPr/>
        </p:nvGrpSpPr>
        <p:grpSpPr>
          <a:xfrm>
            <a:off x="1600578" y="4685260"/>
            <a:ext cx="2902366" cy="812307"/>
            <a:chOff x="1600578" y="4685260"/>
            <a:chExt cx="2902366" cy="812307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2051720" y="4685260"/>
              <a:ext cx="2451224" cy="812307"/>
            </a:xfrm>
            <a:prstGeom prst="roundRect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5" name="Connecteur droit 24"/>
            <p:cNvCxnSpPr/>
            <p:nvPr/>
          </p:nvCxnSpPr>
          <p:spPr>
            <a:xfrm>
              <a:off x="1600578" y="5085184"/>
              <a:ext cx="441624" cy="0"/>
            </a:xfrm>
            <a:prstGeom prst="lin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2" name="Groupe 21"/>
          <p:cNvGrpSpPr/>
          <p:nvPr/>
        </p:nvGrpSpPr>
        <p:grpSpPr>
          <a:xfrm>
            <a:off x="5641110" y="2924944"/>
            <a:ext cx="2891330" cy="3706167"/>
            <a:chOff x="3781028" y="891952"/>
            <a:chExt cx="4186358" cy="4688904"/>
          </a:xfrm>
        </p:grpSpPr>
        <p:grpSp>
          <p:nvGrpSpPr>
            <p:cNvPr id="23" name="Groupe 22"/>
            <p:cNvGrpSpPr/>
            <p:nvPr/>
          </p:nvGrpSpPr>
          <p:grpSpPr>
            <a:xfrm>
              <a:off x="5606639" y="2916560"/>
              <a:ext cx="477529" cy="576064"/>
              <a:chOff x="7343215" y="2492896"/>
              <a:chExt cx="477529" cy="576064"/>
            </a:xfrm>
          </p:grpSpPr>
          <p:sp>
            <p:nvSpPr>
              <p:cNvPr id="37" name="Ellipse 36"/>
              <p:cNvSpPr/>
              <p:nvPr/>
            </p:nvSpPr>
            <p:spPr>
              <a:xfrm>
                <a:off x="7343215" y="2492896"/>
                <a:ext cx="469145" cy="576064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Ellipse 37"/>
              <p:cNvSpPr/>
              <p:nvPr/>
            </p:nvSpPr>
            <p:spPr>
              <a:xfrm>
                <a:off x="7380312" y="2600920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Ellipse 38"/>
              <p:cNvSpPr/>
              <p:nvPr/>
            </p:nvSpPr>
            <p:spPr>
              <a:xfrm>
                <a:off x="7532712" y="2753320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Ellipse 39"/>
              <p:cNvSpPr/>
              <p:nvPr/>
            </p:nvSpPr>
            <p:spPr>
              <a:xfrm>
                <a:off x="7524328" y="2528912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7668344" y="2636912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Ellipse 41"/>
              <p:cNvSpPr/>
              <p:nvPr/>
            </p:nvSpPr>
            <p:spPr>
              <a:xfrm>
                <a:off x="7452320" y="2852936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7604720" y="2924944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7452320" y="2636912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7380312" y="2789312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7596336" y="2600920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7748736" y="2717304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7524328" y="2924944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7668344" y="2780928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4" name="Ellipse 23"/>
            <p:cNvSpPr/>
            <p:nvPr/>
          </p:nvSpPr>
          <p:spPr>
            <a:xfrm>
              <a:off x="5076056" y="891952"/>
              <a:ext cx="1512168" cy="4688904"/>
            </a:xfrm>
            <a:prstGeom prst="ellips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 rot="5400000">
              <a:off x="4535996" y="1512404"/>
              <a:ext cx="2664296" cy="3456384"/>
            </a:xfrm>
            <a:prstGeom prst="ellipse">
              <a:avLst/>
            </a:prstGeom>
            <a:no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 rot="8339073">
              <a:off x="4741289" y="1166837"/>
              <a:ext cx="2291844" cy="418635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 rot="13739073">
              <a:off x="4728285" y="1138555"/>
              <a:ext cx="2291844" cy="4186358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 rot="7477813">
              <a:off x="4921837" y="1907128"/>
              <a:ext cx="1727756" cy="263194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5252874" y="1330561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llipse 31"/>
            <p:cNvSpPr/>
            <p:nvPr/>
          </p:nvSpPr>
          <p:spPr>
            <a:xfrm>
              <a:off x="7237563" y="1808831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/>
            <p:cNvSpPr/>
            <p:nvPr/>
          </p:nvSpPr>
          <p:spPr>
            <a:xfrm>
              <a:off x="7524327" y="3168598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7236295" y="4854897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5652118" y="2212944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6090699" y="5193206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31245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pPr eaLnBrk="1" hangingPunct="1"/>
            <a:r>
              <a:rPr lang="fr-FR" dirty="0" smtClean="0"/>
              <a:t>Constituants de l’atome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339752" y="5736517"/>
            <a:ext cx="6602654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masse d’un électron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FF0000"/>
                </a:solidFill>
                <a:latin typeface="Times New Roman" pitchFamily="18" charset="0"/>
              </a:rPr>
              <a:t>électron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9,11.10</a:t>
            </a:r>
            <a:r>
              <a:rPr lang="fr-FR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-31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27984" y="2201061"/>
            <a:ext cx="4644008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50863" indent="-7938" algn="r">
              <a:spcBef>
                <a:spcPct val="20000"/>
              </a:spcBef>
              <a:buClr>
                <a:srgbClr val="FCF4C7"/>
              </a:buClr>
              <a:buSzPct val="80000"/>
              <a:buFont typeface="Arial" charset="0"/>
              <a:buChar char="•"/>
            </a:pPr>
            <a:r>
              <a:rPr lang="fr-FR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Gravitent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autour du noyau sur une ou plusieurs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orbites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(appelées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couches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50863" indent="-7938" algn="r">
              <a:spcBef>
                <a:spcPct val="20000"/>
              </a:spcBef>
              <a:buClr>
                <a:srgbClr val="FCF4C7"/>
              </a:buClr>
              <a:buSzPct val="80000"/>
              <a:buFont typeface="Arial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d’énergie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n</a:t>
            </a:r>
            <a:endParaRPr lang="fr-FR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394941" y="764704"/>
            <a:ext cx="7812981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Atome        =   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Noyau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      et          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électrons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53551" y="4565693"/>
            <a:ext cx="5398649" cy="89255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lectrons</a:t>
            </a:r>
            <a:r>
              <a:rPr lang="fr-FR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sont  </a:t>
            </a: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chargés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négativement: </a:t>
            </a:r>
            <a:r>
              <a:rPr lang="fr-FR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4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électron</a:t>
            </a:r>
            <a:r>
              <a:rPr lang="fr-FR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1,6 10</a:t>
            </a:r>
            <a:r>
              <a:rPr lang="fr-FR" sz="2400" baseline="30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fr-FR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Coulombs</a:t>
            </a:r>
            <a:endParaRPr lang="fr-F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8316416" y="44624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345367" y="66849"/>
            <a:ext cx="6068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 2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3196889" y="1412776"/>
            <a:ext cx="5071679" cy="1196269"/>
            <a:chOff x="3196889" y="1412776"/>
            <a:chExt cx="5071679" cy="1196269"/>
          </a:xfrm>
        </p:grpSpPr>
        <p:sp>
          <p:nvSpPr>
            <p:cNvPr id="35844" name="ZoneTexte 4"/>
            <p:cNvSpPr txBox="1">
              <a:spLocks noChangeArrowheads="1"/>
            </p:cNvSpPr>
            <p:nvPr/>
          </p:nvSpPr>
          <p:spPr bwMode="auto">
            <a:xfrm>
              <a:off x="6084168" y="1412776"/>
              <a:ext cx="2184400" cy="585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32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Electrons</a:t>
              </a:r>
              <a:r>
                <a:rPr lang="fr-FR" sz="32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:</a:t>
              </a:r>
              <a:r>
                <a:rPr lang="fr-FR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cxnSp>
          <p:nvCxnSpPr>
            <p:cNvPr id="3" name="Connecteur droit avec flèche 2"/>
            <p:cNvCxnSpPr/>
            <p:nvPr/>
          </p:nvCxnSpPr>
          <p:spPr>
            <a:xfrm flipH="1">
              <a:off x="3196889" y="1844824"/>
              <a:ext cx="2743263" cy="764221"/>
            </a:xfrm>
            <a:prstGeom prst="straightConnector1">
              <a:avLst/>
            </a:prstGeom>
            <a:ln>
              <a:solidFill>
                <a:srgbClr val="00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611560" y="1844824"/>
            <a:ext cx="2891330" cy="3706167"/>
            <a:chOff x="3781028" y="891952"/>
            <a:chExt cx="4186358" cy="4688904"/>
          </a:xfrm>
        </p:grpSpPr>
        <p:grpSp>
          <p:nvGrpSpPr>
            <p:cNvPr id="14" name="Groupe 13"/>
            <p:cNvGrpSpPr/>
            <p:nvPr/>
          </p:nvGrpSpPr>
          <p:grpSpPr>
            <a:xfrm>
              <a:off x="5606639" y="2916560"/>
              <a:ext cx="477529" cy="576064"/>
              <a:chOff x="7343215" y="2492896"/>
              <a:chExt cx="477529" cy="576064"/>
            </a:xfrm>
          </p:grpSpPr>
          <p:sp>
            <p:nvSpPr>
              <p:cNvPr id="26" name="Ellipse 25"/>
              <p:cNvSpPr/>
              <p:nvPr/>
            </p:nvSpPr>
            <p:spPr>
              <a:xfrm>
                <a:off x="7343215" y="2492896"/>
                <a:ext cx="469145" cy="576064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7380312" y="2600920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7532712" y="2753320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7524328" y="2528912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7668344" y="2636912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7452320" y="2852936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7604720" y="2924944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7452320" y="2636912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7380312" y="2789312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Ellipse 34"/>
              <p:cNvSpPr/>
              <p:nvPr/>
            </p:nvSpPr>
            <p:spPr>
              <a:xfrm>
                <a:off x="7596336" y="2600920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Ellipse 35"/>
              <p:cNvSpPr/>
              <p:nvPr/>
            </p:nvSpPr>
            <p:spPr>
              <a:xfrm>
                <a:off x="7748736" y="2717304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Ellipse 36"/>
              <p:cNvSpPr/>
              <p:nvPr/>
            </p:nvSpPr>
            <p:spPr>
              <a:xfrm>
                <a:off x="7530140" y="2897313"/>
                <a:ext cx="66197" cy="135632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Ellipse 37"/>
              <p:cNvSpPr/>
              <p:nvPr/>
            </p:nvSpPr>
            <p:spPr>
              <a:xfrm>
                <a:off x="7668344" y="2780928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Ellipse 14"/>
            <p:cNvSpPr/>
            <p:nvPr/>
          </p:nvSpPr>
          <p:spPr>
            <a:xfrm>
              <a:off x="5076056" y="891952"/>
              <a:ext cx="1512168" cy="4688904"/>
            </a:xfrm>
            <a:prstGeom prst="ellips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 rot="5400000">
              <a:off x="4535996" y="1512404"/>
              <a:ext cx="2664296" cy="3456384"/>
            </a:xfrm>
            <a:prstGeom prst="ellipse">
              <a:avLst/>
            </a:prstGeom>
            <a:no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/>
            <p:cNvSpPr/>
            <p:nvPr/>
          </p:nvSpPr>
          <p:spPr>
            <a:xfrm rot="8339073">
              <a:off x="4741289" y="1166837"/>
              <a:ext cx="2291844" cy="418635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/>
            <p:cNvSpPr/>
            <p:nvPr/>
          </p:nvSpPr>
          <p:spPr>
            <a:xfrm rot="13739073">
              <a:off x="4728285" y="1138555"/>
              <a:ext cx="2291844" cy="4186358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Ellipse 18"/>
            <p:cNvSpPr/>
            <p:nvPr/>
          </p:nvSpPr>
          <p:spPr>
            <a:xfrm rot="7477813">
              <a:off x="4921837" y="1907128"/>
              <a:ext cx="1727756" cy="263194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5252874" y="1330561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7237563" y="1808831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7524327" y="3168598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7236295" y="4854897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>
              <a:off x="5652118" y="2212944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6090699" y="5193206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1646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6"/>
          <p:cNvSpPr txBox="1">
            <a:spLocks noChangeArrowheads="1"/>
          </p:cNvSpPr>
          <p:nvPr/>
        </p:nvSpPr>
        <p:spPr bwMode="auto">
          <a:xfrm>
            <a:off x="1081541" y="364611"/>
            <a:ext cx="1080740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Noyau</a:t>
            </a:r>
            <a:endParaRPr lang="fr-FR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5929142" y="908720"/>
            <a:ext cx="2891330" cy="3706167"/>
            <a:chOff x="3781028" y="891952"/>
            <a:chExt cx="4186358" cy="4688904"/>
          </a:xfrm>
        </p:grpSpPr>
        <p:grpSp>
          <p:nvGrpSpPr>
            <p:cNvPr id="40" name="Groupe 39"/>
            <p:cNvGrpSpPr/>
            <p:nvPr/>
          </p:nvGrpSpPr>
          <p:grpSpPr>
            <a:xfrm>
              <a:off x="5606639" y="2916560"/>
              <a:ext cx="477529" cy="576064"/>
              <a:chOff x="7343215" y="2492896"/>
              <a:chExt cx="477529" cy="576064"/>
            </a:xfrm>
          </p:grpSpPr>
          <p:sp>
            <p:nvSpPr>
              <p:cNvPr id="52" name="Ellipse 51"/>
              <p:cNvSpPr/>
              <p:nvPr/>
            </p:nvSpPr>
            <p:spPr>
              <a:xfrm>
                <a:off x="7343215" y="2492896"/>
                <a:ext cx="469145" cy="576064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" name="Ellipse 52"/>
              <p:cNvSpPr/>
              <p:nvPr/>
            </p:nvSpPr>
            <p:spPr>
              <a:xfrm>
                <a:off x="7380312" y="2600920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Ellipse 53"/>
              <p:cNvSpPr/>
              <p:nvPr/>
            </p:nvSpPr>
            <p:spPr>
              <a:xfrm>
                <a:off x="7532712" y="2753320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Ellipse 54"/>
              <p:cNvSpPr/>
              <p:nvPr/>
            </p:nvSpPr>
            <p:spPr>
              <a:xfrm>
                <a:off x="7524328" y="2528912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" name="Ellipse 55"/>
              <p:cNvSpPr/>
              <p:nvPr/>
            </p:nvSpPr>
            <p:spPr>
              <a:xfrm>
                <a:off x="7668344" y="2636912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7452320" y="2852936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" name="Ellipse 57"/>
              <p:cNvSpPr/>
              <p:nvPr/>
            </p:nvSpPr>
            <p:spPr>
              <a:xfrm>
                <a:off x="7604720" y="2924944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" name="Ellipse 58"/>
              <p:cNvSpPr/>
              <p:nvPr/>
            </p:nvSpPr>
            <p:spPr>
              <a:xfrm>
                <a:off x="7452320" y="2636912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Ellipse 59"/>
              <p:cNvSpPr/>
              <p:nvPr/>
            </p:nvSpPr>
            <p:spPr>
              <a:xfrm>
                <a:off x="7380312" y="2789312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Ellipse 60"/>
              <p:cNvSpPr/>
              <p:nvPr/>
            </p:nvSpPr>
            <p:spPr>
              <a:xfrm>
                <a:off x="7596336" y="2600920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Ellipse 61"/>
              <p:cNvSpPr/>
              <p:nvPr/>
            </p:nvSpPr>
            <p:spPr>
              <a:xfrm>
                <a:off x="7748736" y="2717304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Ellipse 62"/>
              <p:cNvSpPr/>
              <p:nvPr/>
            </p:nvSpPr>
            <p:spPr>
              <a:xfrm>
                <a:off x="7524328" y="2924944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Ellipse 63"/>
              <p:cNvSpPr/>
              <p:nvPr/>
            </p:nvSpPr>
            <p:spPr>
              <a:xfrm>
                <a:off x="7668344" y="2780928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1" name="Ellipse 40"/>
            <p:cNvSpPr/>
            <p:nvPr/>
          </p:nvSpPr>
          <p:spPr>
            <a:xfrm>
              <a:off x="5076056" y="891952"/>
              <a:ext cx="1512168" cy="4688904"/>
            </a:xfrm>
            <a:prstGeom prst="ellips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 rot="5400000">
              <a:off x="4535996" y="1512404"/>
              <a:ext cx="2664296" cy="3456384"/>
            </a:xfrm>
            <a:prstGeom prst="ellipse">
              <a:avLst/>
            </a:prstGeom>
            <a:no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 rot="8339073">
              <a:off x="4741289" y="1166837"/>
              <a:ext cx="2291844" cy="418635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 rot="13739073">
              <a:off x="4728285" y="1138555"/>
              <a:ext cx="2291844" cy="4186358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 rot="7477813">
              <a:off x="4921837" y="1907128"/>
              <a:ext cx="1727756" cy="263194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5252874" y="1330561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7237563" y="1808831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7524327" y="3168598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7236295" y="4854897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5652118" y="2212944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6090699" y="5193206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65" name="Image 6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068892"/>
            <a:ext cx="1876687" cy="1838582"/>
          </a:xfrm>
          <a:prstGeom prst="rect">
            <a:avLst/>
          </a:prstGeom>
        </p:spPr>
      </p:pic>
      <p:grpSp>
        <p:nvGrpSpPr>
          <p:cNvPr id="10" name="Groupe 9"/>
          <p:cNvGrpSpPr/>
          <p:nvPr/>
        </p:nvGrpSpPr>
        <p:grpSpPr>
          <a:xfrm flipH="1">
            <a:off x="874355" y="964763"/>
            <a:ext cx="6860561" cy="1999561"/>
            <a:chOff x="225080" y="706212"/>
            <a:chExt cx="6860561" cy="1999561"/>
          </a:xfrm>
        </p:grpSpPr>
        <p:cxnSp>
          <p:nvCxnSpPr>
            <p:cNvPr id="7" name="Connecteur droit 6"/>
            <p:cNvCxnSpPr/>
            <p:nvPr/>
          </p:nvCxnSpPr>
          <p:spPr>
            <a:xfrm flipV="1">
              <a:off x="225080" y="2598567"/>
              <a:ext cx="6860561" cy="107206"/>
            </a:xfrm>
            <a:prstGeom prst="line">
              <a:avLst/>
            </a:prstGeom>
            <a:ln>
              <a:solidFill>
                <a:srgbClr val="0033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/>
            <p:cNvCxnSpPr/>
            <p:nvPr/>
          </p:nvCxnSpPr>
          <p:spPr>
            <a:xfrm flipV="1">
              <a:off x="327667" y="706212"/>
              <a:ext cx="6398553" cy="1615382"/>
            </a:xfrm>
            <a:prstGeom prst="line">
              <a:avLst/>
            </a:prstGeom>
            <a:ln>
              <a:solidFill>
                <a:srgbClr val="0033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8316416" y="44624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8345367" y="66849"/>
            <a:ext cx="6068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 3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6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068892"/>
            <a:ext cx="1876687" cy="1838582"/>
          </a:xfrm>
          <a:prstGeom prst="rect">
            <a:avLst/>
          </a:prstGeom>
        </p:spPr>
      </p:pic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3206128" y="59386"/>
            <a:ext cx="3283271" cy="954107"/>
          </a:xfrm>
          <a:prstGeom prst="rect">
            <a:avLst/>
          </a:prstGeom>
          <a:solidFill>
            <a:srgbClr val="CCCC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</a:rPr>
              <a:t>Le noyau renferme  : </a:t>
            </a:r>
            <a:endParaRPr lang="fr-FR" sz="2800" dirty="0" smtClean="0">
              <a:latin typeface="Times New Roman" pitchFamily="18" charset="0"/>
            </a:endParaRPr>
          </a:p>
          <a:p>
            <a:pPr algn="ctr"/>
            <a:r>
              <a:rPr lang="fr-FR" sz="2800" dirty="0" smtClean="0">
                <a:solidFill>
                  <a:srgbClr val="FF3300"/>
                </a:solidFill>
                <a:latin typeface="Times New Roman" pitchFamily="18" charset="0"/>
              </a:rPr>
              <a:t>Z</a:t>
            </a:r>
            <a:r>
              <a:rPr lang="fr-FR" sz="2800" dirty="0" smtClean="0">
                <a:latin typeface="Times New Roman" pitchFamily="18" charset="0"/>
              </a:rPr>
              <a:t>    protons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459957" y="2164405"/>
            <a:ext cx="507605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soit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 = (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</a:rPr>
              <a:t>Z+N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) nucléons ;</a:t>
            </a:r>
          </a:p>
          <a:p>
            <a:pPr algn="r"/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Segoe Print" pitchFamily="2" charset="0"/>
              </a:rPr>
              <a:t>A est appelé nombre de masse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fr-FR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8393473" y="44624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3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203848" y="1030511"/>
            <a:ext cx="3283270" cy="523220"/>
          </a:xfrm>
          <a:prstGeom prst="rect">
            <a:avLst/>
          </a:prstGeom>
          <a:solidFill>
            <a:srgbClr val="66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Times New Roman" pitchFamily="18" charset="0"/>
              </a:rPr>
              <a:t>    et </a:t>
            </a:r>
            <a:r>
              <a:rPr lang="fr-FR" sz="2800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fr-FR" sz="2800" dirty="0" smtClean="0">
                <a:latin typeface="Times New Roman" pitchFamily="18" charset="0"/>
              </a:rPr>
              <a:t>   neutrons </a:t>
            </a:r>
            <a:endParaRPr lang="fr-FR" sz="2800" dirty="0">
              <a:latin typeface="Times New Roman" pitchFamily="18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 flipH="1">
            <a:off x="1621913" y="802709"/>
            <a:ext cx="2345998" cy="685307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>
            <a:off x="2268364" y="1438228"/>
            <a:ext cx="1699547" cy="453909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13"/>
          <p:cNvSpPr>
            <a:spLocks/>
          </p:cNvSpPr>
          <p:nvPr/>
        </p:nvSpPr>
        <p:spPr bwMode="auto">
          <a:xfrm>
            <a:off x="5871985" y="616511"/>
            <a:ext cx="252000" cy="828000"/>
          </a:xfrm>
          <a:prstGeom prst="rightBrace">
            <a:avLst>
              <a:gd name="adj1" fmla="val 53425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6233177" y="728042"/>
            <a:ext cx="2206539" cy="58477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</a:rPr>
              <a:t>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Nucléons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1685709" y="3971460"/>
            <a:ext cx="7256889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masse 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fr-FR" sz="2800" b="1" dirty="0" err="1" smtClean="0">
                <a:solidFill>
                  <a:srgbClr val="FF0000"/>
                </a:solidFill>
                <a:latin typeface="+mj-lt"/>
              </a:rPr>
              <a:t>M</a:t>
            </a:r>
            <a:r>
              <a:rPr lang="fr-FR" sz="2800" b="1" baseline="-25000" dirty="0" err="1" smtClean="0">
                <a:solidFill>
                  <a:srgbClr val="FF0000"/>
                </a:solidFill>
                <a:latin typeface="+mj-lt"/>
              </a:rPr>
              <a:t>proton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1,6724.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400" b="1" baseline="30000" dirty="0" smtClean="0">
                <a:latin typeface="+mj-lt"/>
                <a:cs typeface="Times New Roman" pitchFamily="18" charset="0"/>
              </a:rPr>
              <a:t>-27</a:t>
            </a:r>
            <a:r>
              <a:rPr lang="fr-FR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685709" y="3358088"/>
            <a:ext cx="7458291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est chargé positivement:	      </a:t>
            </a:r>
            <a:r>
              <a:rPr lang="fr-FR" sz="2800" b="1" dirty="0" smtClean="0">
                <a:solidFill>
                  <a:srgbClr val="FF3300"/>
                </a:solidFill>
              </a:rPr>
              <a:t>Q</a:t>
            </a:r>
            <a:r>
              <a:rPr lang="fr-FR" sz="2800" b="1" baseline="-25000" dirty="0" smtClean="0">
                <a:solidFill>
                  <a:srgbClr val="FF3300"/>
                </a:solidFill>
              </a:rPr>
              <a:t>P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sz="2400" b="1" dirty="0" smtClean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1,6 10</a:t>
            </a:r>
            <a:r>
              <a:rPr lang="fr-FR" sz="2400" b="1" baseline="30000" dirty="0"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Coulombs = </a:t>
            </a:r>
            <a:r>
              <a:rPr lang="fr-FR" sz="2800" b="1" dirty="0">
                <a:solidFill>
                  <a:srgbClr val="FF3300"/>
                </a:solidFill>
              </a:rPr>
              <a:t>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499489" y="3728284"/>
            <a:ext cx="1122422" cy="523220"/>
          </a:xfrm>
          <a:prstGeom prst="rect">
            <a:avLst/>
          </a:prstGeom>
          <a:solidFill>
            <a:srgbClr val="CCCC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</a:rPr>
              <a:t>proton</a:t>
            </a:r>
          </a:p>
        </p:txBody>
      </p:sp>
      <p:cxnSp>
        <p:nvCxnSpPr>
          <p:cNvPr id="15" name="Connecteur droit avec flèche 14"/>
          <p:cNvCxnSpPr/>
          <p:nvPr/>
        </p:nvCxnSpPr>
        <p:spPr>
          <a:xfrm flipH="1">
            <a:off x="6012160" y="1312817"/>
            <a:ext cx="474958" cy="797814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1707599" y="6051907"/>
            <a:ext cx="7256889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masse 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fr-FR" sz="2800" b="1" dirty="0" err="1" smtClean="0">
                <a:solidFill>
                  <a:srgbClr val="FF0000"/>
                </a:solidFill>
                <a:latin typeface="+mj-lt"/>
              </a:rPr>
              <a:t>M</a:t>
            </a:r>
            <a:r>
              <a:rPr lang="fr-FR" sz="2800" b="1" baseline="-25000" dirty="0" err="1" smtClean="0">
                <a:solidFill>
                  <a:srgbClr val="FF0000"/>
                </a:solidFill>
                <a:latin typeface="+mj-lt"/>
              </a:rPr>
              <a:t>neutron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1,6747.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400" b="1" baseline="30000" dirty="0" smtClean="0">
                <a:latin typeface="+mj-lt"/>
                <a:cs typeface="Times New Roman" pitchFamily="18" charset="0"/>
              </a:rPr>
              <a:t>-27</a:t>
            </a:r>
            <a:r>
              <a:rPr lang="fr-FR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707599" y="5438535"/>
            <a:ext cx="7256889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est neutre:	                        </a:t>
            </a:r>
            <a:r>
              <a:rPr lang="fr-FR" sz="2800" b="1" dirty="0" smtClean="0">
                <a:solidFill>
                  <a:srgbClr val="FF3300"/>
                </a:solidFill>
              </a:rPr>
              <a:t>Q</a:t>
            </a:r>
            <a:r>
              <a:rPr lang="fr-FR" sz="2800" b="1" baseline="-25000" dirty="0" smtClean="0">
                <a:solidFill>
                  <a:srgbClr val="FF3300"/>
                </a:solidFill>
              </a:rPr>
              <a:t>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sz="2400" b="1" dirty="0" smtClean="0"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0    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Coulombs 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442031" y="5808731"/>
            <a:ext cx="1281121" cy="523220"/>
          </a:xfrm>
          <a:prstGeom prst="rect">
            <a:avLst/>
          </a:prstGeom>
          <a:solidFill>
            <a:srgbClr val="66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</a:rPr>
              <a:t>neutron</a:t>
            </a:r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1621911" y="4558903"/>
            <a:ext cx="7320687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Un atome </a:t>
            </a: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ayant </a:t>
            </a: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protons, aura un noyau de charge 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Z.e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6"/>
          <p:cNvSpPr txBox="1">
            <a:spLocks noChangeArrowheads="1"/>
          </p:cNvSpPr>
          <p:nvPr/>
        </p:nvSpPr>
        <p:spPr bwMode="auto">
          <a:xfrm>
            <a:off x="1081541" y="364611"/>
            <a:ext cx="1080740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Noyau</a:t>
            </a:r>
            <a:endParaRPr lang="fr-FR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8316416" y="44624"/>
            <a:ext cx="671974" cy="4286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8345367" y="66849"/>
            <a:ext cx="6068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 3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55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9" grpId="0" animBg="1" autoUpdateAnimBg="0"/>
      <p:bldP spid="21" grpId="0" animBg="1" autoUpdateAnimBg="0"/>
      <p:bldP spid="14" grpId="0" animBg="1" autoUpdateAnimBg="0"/>
      <p:bldP spid="11" grpId="0" animBg="1" autoUpdateAnimBg="0"/>
      <p:bldP spid="30" grpId="0" animBg="1"/>
      <p:bldP spid="31" grpId="0" animBg="1"/>
      <p:bldP spid="32" grpId="0" animBg="1" autoUpdateAnimBg="0"/>
      <p:bldP spid="33" grpId="0" animBg="1"/>
      <p:bldP spid="34" grpId="0" animBg="1"/>
      <p:bldP spid="35" grpId="0" animBg="1" autoUpdateAnimBg="0"/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6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7.5|4.8|0|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7.5|4.8|0|4.2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6417</TotalTime>
  <Words>723</Words>
  <Application>Microsoft Office PowerPoint</Application>
  <PresentationFormat>Affichage à l'écran (4:3)</PresentationFormat>
  <Paragraphs>158</Paragraphs>
  <Slides>16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Arial</vt:lpstr>
      <vt:lpstr>Arial </vt:lpstr>
      <vt:lpstr>Calibri</vt:lpstr>
      <vt:lpstr>Palatino Linotype</vt:lpstr>
      <vt:lpstr>Segoe Print</vt:lpstr>
      <vt:lpstr>Times New Roman</vt:lpstr>
      <vt:lpstr>Modèle par défaut</vt:lpstr>
      <vt:lpstr>Équation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Constituants de l’atome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Aych'n'Aiss</dc:creator>
  <cp:lastModifiedBy>user</cp:lastModifiedBy>
  <cp:revision>314</cp:revision>
  <cp:lastPrinted>2011-09-27T12:58:15Z</cp:lastPrinted>
  <dcterms:created xsi:type="dcterms:W3CDTF">2011-09-27T07:25:49Z</dcterms:created>
  <dcterms:modified xsi:type="dcterms:W3CDTF">2018-11-07T19:29:01Z</dcterms:modified>
</cp:coreProperties>
</file>