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9" r:id="rId2"/>
    <p:sldId id="506" r:id="rId3"/>
    <p:sldId id="410" r:id="rId4"/>
    <p:sldId id="411" r:id="rId5"/>
    <p:sldId id="412" r:id="rId6"/>
    <p:sldId id="413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505" r:id="rId28"/>
    <p:sldId id="43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6FFFF"/>
    <a:srgbClr val="0066FF"/>
    <a:srgbClr val="FFCCFF"/>
    <a:srgbClr val="FFFF99"/>
    <a:srgbClr val="333399"/>
    <a:srgbClr val="CCFF99"/>
    <a:srgbClr val="3333C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100" d="100"/>
          <a:sy n="100" d="100"/>
        </p:scale>
        <p:origin x="-101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8775-3229-44B5-82AE-416C93ED6F72}" type="datetimeFigureOut">
              <a:rPr lang="fr-FR" smtClean="0"/>
              <a:t>02/03/2018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55C9-45A6-445F-831C-77799AC24E9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CF5E-228B-411D-8EF4-574B5B0AEB3E}" type="datetimeFigureOut">
              <a:rPr lang="fr-FR" smtClean="0"/>
              <a:pPr/>
              <a:t>02/03/2018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A9F3-1AF2-4A31-A3AC-3D5C32F78B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67569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92B42-0B18-4181-95DF-F25E1A6853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98DF-F4CE-418E-BA89-BDCC9A083FC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88AB-B5BA-41F6-B6AD-F802BFEBD8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2A647E-69FF-457C-9772-FCA451C3C5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A1CD-6583-487B-BF6D-E7CBDD8B27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6045-A484-415B-937C-1B20778929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65E0-7524-44BF-B85B-D52E3D6ECF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4D90A-B25A-4C5C-883C-B3968394A8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52AE-A0A5-4B84-A1AE-CB35D24F40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D0BC-E74C-499D-AAE4-D63B9D04BE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04F2E-9596-4C6E-9F22-18CC8C96EC2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CD732-2ACA-428E-BD3B-C631367D75C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9D3309-4511-44AE-8D6D-3820F6217BB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867400" y="3448050"/>
            <a:ext cx="1485900" cy="148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6588125" y="3519488"/>
            <a:ext cx="1485900" cy="14859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5076825" y="3519488"/>
            <a:ext cx="1485900" cy="148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5867400" y="2295525"/>
            <a:ext cx="1485900" cy="148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1763216" y="15319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1" dirty="0">
                <a:latin typeface="Times New Roman" pitchFamily="18" charset="0"/>
              </a:rPr>
              <a:t>Motif de </a:t>
            </a:r>
            <a:r>
              <a:rPr lang="fr-FR" sz="2400" b="1" dirty="0" smtClean="0">
                <a:latin typeface="Times New Roman" pitchFamily="18" charset="0"/>
              </a:rPr>
              <a:t>base</a:t>
            </a:r>
            <a:endParaRPr lang="fr-FR" sz="2400" b="1" dirty="0">
              <a:latin typeface="Times New Roman" pitchFamily="18" charset="0"/>
            </a:endParaRPr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 rot="-10800000">
            <a:off x="1042988" y="3592513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 rot="-10800000">
            <a:off x="2627313" y="3592513"/>
            <a:ext cx="1600200" cy="1600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 rot="-10800000">
            <a:off x="1835150" y="2224088"/>
            <a:ext cx="1600200" cy="1600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 rot="-10800000">
            <a:off x="1835150" y="3087688"/>
            <a:ext cx="1600200" cy="16002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611188" y="692150"/>
            <a:ext cx="7791450" cy="4572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</a:rPr>
              <a:t>Comment est formé un empilement compact ?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539552" y="5708104"/>
            <a:ext cx="1224135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FR" b="1" dirty="0" smtClean="0">
                <a:latin typeface="Times New Roman" pitchFamily="18" charset="0"/>
              </a:rPr>
              <a:t>Atome au dessus</a:t>
            </a:r>
            <a:endParaRPr lang="fr-FR" b="1" dirty="0">
              <a:latin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331640" y="4077072"/>
            <a:ext cx="1296144" cy="1512168"/>
          </a:xfrm>
          <a:prstGeom prst="line">
            <a:avLst/>
          </a:prstGeom>
          <a:ln w="28575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5724128" y="1844824"/>
            <a:ext cx="187220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FR" b="1" dirty="0" smtClean="0">
                <a:latin typeface="Times New Roman" pitchFamily="18" charset="0"/>
              </a:rPr>
              <a:t>Vue de profil</a:t>
            </a:r>
            <a:endParaRPr lang="fr-FR" b="1" dirty="0">
              <a:latin typeface="Times New Roman" pitchFamily="18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1979712" y="6409134"/>
            <a:ext cx="4616152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563888" y="65253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 animBg="1"/>
      <p:bldP spid="3131" grpId="0" animBg="1"/>
      <p:bldP spid="3132" grpId="0" animBg="1"/>
      <p:bldP spid="3133" grpId="0" animBg="1"/>
      <p:bldP spid="3134" grpId="0"/>
      <p:bldP spid="3136" grpId="0" animBg="1"/>
      <p:bldP spid="3137" grpId="0" animBg="1"/>
      <p:bldP spid="3138" grpId="0" animBg="1"/>
      <p:bldP spid="3139" grpId="0" animBg="1"/>
      <p:bldP spid="3140" grpId="0" animBg="1"/>
      <p:bldP spid="1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e libre 55"/>
          <p:cNvSpPr/>
          <p:nvPr/>
        </p:nvSpPr>
        <p:spPr>
          <a:xfrm>
            <a:off x="467544" y="1340768"/>
            <a:ext cx="2448273" cy="1080120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  <a:gd name="connsiteX0" fmla="*/ 0 w 4464496"/>
              <a:gd name="connsiteY0" fmla="*/ 72008 h 576064"/>
              <a:gd name="connsiteX1" fmla="*/ 1296145 w 4464496"/>
              <a:gd name="connsiteY1" fmla="*/ 571766 h 576064"/>
              <a:gd name="connsiteX2" fmla="*/ 3744417 w 4464496"/>
              <a:gd name="connsiteY2" fmla="*/ 576064 h 576064"/>
              <a:gd name="connsiteX3" fmla="*/ 4464496 w 4464496"/>
              <a:gd name="connsiteY3" fmla="*/ 0 h 576064"/>
              <a:gd name="connsiteX4" fmla="*/ 0 w 4464496"/>
              <a:gd name="connsiteY4" fmla="*/ 72008 h 576064"/>
              <a:gd name="connsiteX0" fmla="*/ 0 w 3744417"/>
              <a:gd name="connsiteY0" fmla="*/ 72008 h 576064"/>
              <a:gd name="connsiteX1" fmla="*/ 1296145 w 3744417"/>
              <a:gd name="connsiteY1" fmla="*/ 571766 h 576064"/>
              <a:gd name="connsiteX2" fmla="*/ 3744417 w 3744417"/>
              <a:gd name="connsiteY2" fmla="*/ 576064 h 576064"/>
              <a:gd name="connsiteX3" fmla="*/ 2592288 w 3744417"/>
              <a:gd name="connsiteY3" fmla="*/ 0 h 576064"/>
              <a:gd name="connsiteX4" fmla="*/ 0 w 3744417"/>
              <a:gd name="connsiteY4" fmla="*/ 72008 h 576064"/>
              <a:gd name="connsiteX0" fmla="*/ 0 w 3600401"/>
              <a:gd name="connsiteY0" fmla="*/ 72008 h 648072"/>
              <a:gd name="connsiteX1" fmla="*/ 1296145 w 3600401"/>
              <a:gd name="connsiteY1" fmla="*/ 571766 h 648072"/>
              <a:gd name="connsiteX2" fmla="*/ 3600401 w 3600401"/>
              <a:gd name="connsiteY2" fmla="*/ 648072 h 648072"/>
              <a:gd name="connsiteX3" fmla="*/ 2592288 w 3600401"/>
              <a:gd name="connsiteY3" fmla="*/ 0 h 648072"/>
              <a:gd name="connsiteX4" fmla="*/ 0 w 3600401"/>
              <a:gd name="connsiteY4" fmla="*/ 72008 h 648072"/>
              <a:gd name="connsiteX0" fmla="*/ 0 w 3600401"/>
              <a:gd name="connsiteY0" fmla="*/ 0 h 576064"/>
              <a:gd name="connsiteX1" fmla="*/ 1296145 w 3600401"/>
              <a:gd name="connsiteY1" fmla="*/ 499758 h 576064"/>
              <a:gd name="connsiteX2" fmla="*/ 3600401 w 3600401"/>
              <a:gd name="connsiteY2" fmla="*/ 576064 h 576064"/>
              <a:gd name="connsiteX3" fmla="*/ 2592289 w 3600401"/>
              <a:gd name="connsiteY3" fmla="*/ 0 h 576064"/>
              <a:gd name="connsiteX4" fmla="*/ 0 w 3600401"/>
              <a:gd name="connsiteY4" fmla="*/ 0 h 576064"/>
              <a:gd name="connsiteX0" fmla="*/ 0 w 3888432"/>
              <a:gd name="connsiteY0" fmla="*/ 0 h 504056"/>
              <a:gd name="connsiteX1" fmla="*/ 1296145 w 3888432"/>
              <a:gd name="connsiteY1" fmla="*/ 499758 h 504056"/>
              <a:gd name="connsiteX2" fmla="*/ 3888432 w 3888432"/>
              <a:gd name="connsiteY2" fmla="*/ 504056 h 504056"/>
              <a:gd name="connsiteX3" fmla="*/ 2592289 w 3888432"/>
              <a:gd name="connsiteY3" fmla="*/ 0 h 504056"/>
              <a:gd name="connsiteX4" fmla="*/ 0 w 3888432"/>
              <a:gd name="connsiteY4" fmla="*/ 0 h 504056"/>
              <a:gd name="connsiteX0" fmla="*/ 0 w 3888432"/>
              <a:gd name="connsiteY0" fmla="*/ 0 h 1080120"/>
              <a:gd name="connsiteX1" fmla="*/ 2808311 w 3888432"/>
              <a:gd name="connsiteY1" fmla="*/ 1080120 h 1080120"/>
              <a:gd name="connsiteX2" fmla="*/ 3888432 w 3888432"/>
              <a:gd name="connsiteY2" fmla="*/ 504056 h 1080120"/>
              <a:gd name="connsiteX3" fmla="*/ 2592289 w 3888432"/>
              <a:gd name="connsiteY3" fmla="*/ 0 h 1080120"/>
              <a:gd name="connsiteX4" fmla="*/ 0 w 3888432"/>
              <a:gd name="connsiteY4" fmla="*/ 0 h 1080120"/>
              <a:gd name="connsiteX0" fmla="*/ 0 w 2448273"/>
              <a:gd name="connsiteY0" fmla="*/ 504056 h 1080120"/>
              <a:gd name="connsiteX1" fmla="*/ 1368152 w 2448273"/>
              <a:gd name="connsiteY1" fmla="*/ 1080120 h 1080120"/>
              <a:gd name="connsiteX2" fmla="*/ 2448273 w 2448273"/>
              <a:gd name="connsiteY2" fmla="*/ 504056 h 1080120"/>
              <a:gd name="connsiteX3" fmla="*/ 1152130 w 2448273"/>
              <a:gd name="connsiteY3" fmla="*/ 0 h 1080120"/>
              <a:gd name="connsiteX4" fmla="*/ 0 w 2448273"/>
              <a:gd name="connsiteY4" fmla="*/ 504056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3" h="1080120">
                <a:moveTo>
                  <a:pt x="0" y="504056"/>
                </a:moveTo>
                <a:lnTo>
                  <a:pt x="1368152" y="1080120"/>
                </a:lnTo>
                <a:lnTo>
                  <a:pt x="2448273" y="504056"/>
                </a:lnTo>
                <a:lnTo>
                  <a:pt x="1152130" y="0"/>
                </a:lnTo>
                <a:lnTo>
                  <a:pt x="0" y="504056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>
            <a:off x="1547663" y="1340768"/>
            <a:ext cx="360040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  <a:gd name="connsiteX0" fmla="*/ 0 w 4464496"/>
              <a:gd name="connsiteY0" fmla="*/ 72008 h 576064"/>
              <a:gd name="connsiteX1" fmla="*/ 1296145 w 4464496"/>
              <a:gd name="connsiteY1" fmla="*/ 571766 h 576064"/>
              <a:gd name="connsiteX2" fmla="*/ 3744417 w 4464496"/>
              <a:gd name="connsiteY2" fmla="*/ 576064 h 576064"/>
              <a:gd name="connsiteX3" fmla="*/ 4464496 w 4464496"/>
              <a:gd name="connsiteY3" fmla="*/ 0 h 576064"/>
              <a:gd name="connsiteX4" fmla="*/ 0 w 4464496"/>
              <a:gd name="connsiteY4" fmla="*/ 72008 h 576064"/>
              <a:gd name="connsiteX0" fmla="*/ 0 w 3744417"/>
              <a:gd name="connsiteY0" fmla="*/ 72008 h 576064"/>
              <a:gd name="connsiteX1" fmla="*/ 1296145 w 3744417"/>
              <a:gd name="connsiteY1" fmla="*/ 571766 h 576064"/>
              <a:gd name="connsiteX2" fmla="*/ 3744417 w 3744417"/>
              <a:gd name="connsiteY2" fmla="*/ 576064 h 576064"/>
              <a:gd name="connsiteX3" fmla="*/ 2592288 w 3744417"/>
              <a:gd name="connsiteY3" fmla="*/ 0 h 576064"/>
              <a:gd name="connsiteX4" fmla="*/ 0 w 3744417"/>
              <a:gd name="connsiteY4" fmla="*/ 72008 h 576064"/>
              <a:gd name="connsiteX0" fmla="*/ 0 w 3600401"/>
              <a:gd name="connsiteY0" fmla="*/ 72008 h 648072"/>
              <a:gd name="connsiteX1" fmla="*/ 1296145 w 3600401"/>
              <a:gd name="connsiteY1" fmla="*/ 571766 h 648072"/>
              <a:gd name="connsiteX2" fmla="*/ 3600401 w 3600401"/>
              <a:gd name="connsiteY2" fmla="*/ 648072 h 648072"/>
              <a:gd name="connsiteX3" fmla="*/ 2592288 w 3600401"/>
              <a:gd name="connsiteY3" fmla="*/ 0 h 648072"/>
              <a:gd name="connsiteX4" fmla="*/ 0 w 3600401"/>
              <a:gd name="connsiteY4" fmla="*/ 72008 h 648072"/>
              <a:gd name="connsiteX0" fmla="*/ 0 w 3600401"/>
              <a:gd name="connsiteY0" fmla="*/ 0 h 576064"/>
              <a:gd name="connsiteX1" fmla="*/ 1296145 w 3600401"/>
              <a:gd name="connsiteY1" fmla="*/ 499758 h 576064"/>
              <a:gd name="connsiteX2" fmla="*/ 3600401 w 3600401"/>
              <a:gd name="connsiteY2" fmla="*/ 576064 h 576064"/>
              <a:gd name="connsiteX3" fmla="*/ 2592289 w 3600401"/>
              <a:gd name="connsiteY3" fmla="*/ 0 h 576064"/>
              <a:gd name="connsiteX4" fmla="*/ 0 w 360040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1" h="576064">
                <a:moveTo>
                  <a:pt x="0" y="0"/>
                </a:moveTo>
                <a:lnTo>
                  <a:pt x="1296145" y="499758"/>
                </a:lnTo>
                <a:lnTo>
                  <a:pt x="3600401" y="576064"/>
                </a:lnTo>
                <a:lnTo>
                  <a:pt x="259228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>
            <a:off x="1907705" y="1844824"/>
            <a:ext cx="316835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467544" y="5517232"/>
            <a:ext cx="2448273" cy="1080120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  <a:gd name="connsiteX0" fmla="*/ 0 w 4464496"/>
              <a:gd name="connsiteY0" fmla="*/ 72008 h 576064"/>
              <a:gd name="connsiteX1" fmla="*/ 1296145 w 4464496"/>
              <a:gd name="connsiteY1" fmla="*/ 571766 h 576064"/>
              <a:gd name="connsiteX2" fmla="*/ 3744417 w 4464496"/>
              <a:gd name="connsiteY2" fmla="*/ 576064 h 576064"/>
              <a:gd name="connsiteX3" fmla="*/ 4464496 w 4464496"/>
              <a:gd name="connsiteY3" fmla="*/ 0 h 576064"/>
              <a:gd name="connsiteX4" fmla="*/ 0 w 4464496"/>
              <a:gd name="connsiteY4" fmla="*/ 72008 h 576064"/>
              <a:gd name="connsiteX0" fmla="*/ 0 w 3744417"/>
              <a:gd name="connsiteY0" fmla="*/ 72008 h 576064"/>
              <a:gd name="connsiteX1" fmla="*/ 1296145 w 3744417"/>
              <a:gd name="connsiteY1" fmla="*/ 571766 h 576064"/>
              <a:gd name="connsiteX2" fmla="*/ 3744417 w 3744417"/>
              <a:gd name="connsiteY2" fmla="*/ 576064 h 576064"/>
              <a:gd name="connsiteX3" fmla="*/ 2592288 w 3744417"/>
              <a:gd name="connsiteY3" fmla="*/ 0 h 576064"/>
              <a:gd name="connsiteX4" fmla="*/ 0 w 3744417"/>
              <a:gd name="connsiteY4" fmla="*/ 72008 h 576064"/>
              <a:gd name="connsiteX0" fmla="*/ 0 w 3600401"/>
              <a:gd name="connsiteY0" fmla="*/ 72008 h 648072"/>
              <a:gd name="connsiteX1" fmla="*/ 1296145 w 3600401"/>
              <a:gd name="connsiteY1" fmla="*/ 571766 h 648072"/>
              <a:gd name="connsiteX2" fmla="*/ 3600401 w 3600401"/>
              <a:gd name="connsiteY2" fmla="*/ 648072 h 648072"/>
              <a:gd name="connsiteX3" fmla="*/ 2592288 w 3600401"/>
              <a:gd name="connsiteY3" fmla="*/ 0 h 648072"/>
              <a:gd name="connsiteX4" fmla="*/ 0 w 3600401"/>
              <a:gd name="connsiteY4" fmla="*/ 72008 h 648072"/>
              <a:gd name="connsiteX0" fmla="*/ 0 w 3600401"/>
              <a:gd name="connsiteY0" fmla="*/ 0 h 576064"/>
              <a:gd name="connsiteX1" fmla="*/ 1296145 w 3600401"/>
              <a:gd name="connsiteY1" fmla="*/ 499758 h 576064"/>
              <a:gd name="connsiteX2" fmla="*/ 3600401 w 3600401"/>
              <a:gd name="connsiteY2" fmla="*/ 576064 h 576064"/>
              <a:gd name="connsiteX3" fmla="*/ 2592289 w 3600401"/>
              <a:gd name="connsiteY3" fmla="*/ 0 h 576064"/>
              <a:gd name="connsiteX4" fmla="*/ 0 w 3600401"/>
              <a:gd name="connsiteY4" fmla="*/ 0 h 576064"/>
              <a:gd name="connsiteX0" fmla="*/ 0 w 3888432"/>
              <a:gd name="connsiteY0" fmla="*/ 0 h 504056"/>
              <a:gd name="connsiteX1" fmla="*/ 1296145 w 3888432"/>
              <a:gd name="connsiteY1" fmla="*/ 499758 h 504056"/>
              <a:gd name="connsiteX2" fmla="*/ 3888432 w 3888432"/>
              <a:gd name="connsiteY2" fmla="*/ 504056 h 504056"/>
              <a:gd name="connsiteX3" fmla="*/ 2592289 w 3888432"/>
              <a:gd name="connsiteY3" fmla="*/ 0 h 504056"/>
              <a:gd name="connsiteX4" fmla="*/ 0 w 3888432"/>
              <a:gd name="connsiteY4" fmla="*/ 0 h 504056"/>
              <a:gd name="connsiteX0" fmla="*/ 0 w 3888432"/>
              <a:gd name="connsiteY0" fmla="*/ 0 h 1080120"/>
              <a:gd name="connsiteX1" fmla="*/ 2808311 w 3888432"/>
              <a:gd name="connsiteY1" fmla="*/ 1080120 h 1080120"/>
              <a:gd name="connsiteX2" fmla="*/ 3888432 w 3888432"/>
              <a:gd name="connsiteY2" fmla="*/ 504056 h 1080120"/>
              <a:gd name="connsiteX3" fmla="*/ 2592289 w 3888432"/>
              <a:gd name="connsiteY3" fmla="*/ 0 h 1080120"/>
              <a:gd name="connsiteX4" fmla="*/ 0 w 3888432"/>
              <a:gd name="connsiteY4" fmla="*/ 0 h 1080120"/>
              <a:gd name="connsiteX0" fmla="*/ 0 w 2448273"/>
              <a:gd name="connsiteY0" fmla="*/ 504056 h 1080120"/>
              <a:gd name="connsiteX1" fmla="*/ 1368152 w 2448273"/>
              <a:gd name="connsiteY1" fmla="*/ 1080120 h 1080120"/>
              <a:gd name="connsiteX2" fmla="*/ 2448273 w 2448273"/>
              <a:gd name="connsiteY2" fmla="*/ 504056 h 1080120"/>
              <a:gd name="connsiteX3" fmla="*/ 1152130 w 2448273"/>
              <a:gd name="connsiteY3" fmla="*/ 0 h 1080120"/>
              <a:gd name="connsiteX4" fmla="*/ 0 w 2448273"/>
              <a:gd name="connsiteY4" fmla="*/ 504056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3" h="1080120">
                <a:moveTo>
                  <a:pt x="0" y="504056"/>
                </a:moveTo>
                <a:lnTo>
                  <a:pt x="1368152" y="1080120"/>
                </a:lnTo>
                <a:lnTo>
                  <a:pt x="2448273" y="504056"/>
                </a:lnTo>
                <a:lnTo>
                  <a:pt x="1152130" y="0"/>
                </a:lnTo>
                <a:lnTo>
                  <a:pt x="0" y="504056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1547663" y="5517232"/>
            <a:ext cx="360040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  <a:gd name="connsiteX0" fmla="*/ 0 w 4464496"/>
              <a:gd name="connsiteY0" fmla="*/ 72008 h 576064"/>
              <a:gd name="connsiteX1" fmla="*/ 1296145 w 4464496"/>
              <a:gd name="connsiteY1" fmla="*/ 571766 h 576064"/>
              <a:gd name="connsiteX2" fmla="*/ 3744417 w 4464496"/>
              <a:gd name="connsiteY2" fmla="*/ 576064 h 576064"/>
              <a:gd name="connsiteX3" fmla="*/ 4464496 w 4464496"/>
              <a:gd name="connsiteY3" fmla="*/ 0 h 576064"/>
              <a:gd name="connsiteX4" fmla="*/ 0 w 4464496"/>
              <a:gd name="connsiteY4" fmla="*/ 72008 h 576064"/>
              <a:gd name="connsiteX0" fmla="*/ 0 w 3744417"/>
              <a:gd name="connsiteY0" fmla="*/ 72008 h 576064"/>
              <a:gd name="connsiteX1" fmla="*/ 1296145 w 3744417"/>
              <a:gd name="connsiteY1" fmla="*/ 571766 h 576064"/>
              <a:gd name="connsiteX2" fmla="*/ 3744417 w 3744417"/>
              <a:gd name="connsiteY2" fmla="*/ 576064 h 576064"/>
              <a:gd name="connsiteX3" fmla="*/ 2592288 w 3744417"/>
              <a:gd name="connsiteY3" fmla="*/ 0 h 576064"/>
              <a:gd name="connsiteX4" fmla="*/ 0 w 3744417"/>
              <a:gd name="connsiteY4" fmla="*/ 72008 h 576064"/>
              <a:gd name="connsiteX0" fmla="*/ 0 w 3600401"/>
              <a:gd name="connsiteY0" fmla="*/ 72008 h 648072"/>
              <a:gd name="connsiteX1" fmla="*/ 1296145 w 3600401"/>
              <a:gd name="connsiteY1" fmla="*/ 571766 h 648072"/>
              <a:gd name="connsiteX2" fmla="*/ 3600401 w 3600401"/>
              <a:gd name="connsiteY2" fmla="*/ 648072 h 648072"/>
              <a:gd name="connsiteX3" fmla="*/ 2592288 w 3600401"/>
              <a:gd name="connsiteY3" fmla="*/ 0 h 648072"/>
              <a:gd name="connsiteX4" fmla="*/ 0 w 3600401"/>
              <a:gd name="connsiteY4" fmla="*/ 72008 h 648072"/>
              <a:gd name="connsiteX0" fmla="*/ 0 w 3600401"/>
              <a:gd name="connsiteY0" fmla="*/ 0 h 576064"/>
              <a:gd name="connsiteX1" fmla="*/ 1296145 w 3600401"/>
              <a:gd name="connsiteY1" fmla="*/ 499758 h 576064"/>
              <a:gd name="connsiteX2" fmla="*/ 3600401 w 3600401"/>
              <a:gd name="connsiteY2" fmla="*/ 576064 h 576064"/>
              <a:gd name="connsiteX3" fmla="*/ 2592289 w 3600401"/>
              <a:gd name="connsiteY3" fmla="*/ 0 h 576064"/>
              <a:gd name="connsiteX4" fmla="*/ 0 w 360040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1" h="576064">
                <a:moveTo>
                  <a:pt x="0" y="0"/>
                </a:moveTo>
                <a:lnTo>
                  <a:pt x="1296145" y="499758"/>
                </a:lnTo>
                <a:lnTo>
                  <a:pt x="3600401" y="576064"/>
                </a:lnTo>
                <a:lnTo>
                  <a:pt x="259228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>
            <a:off x="1907705" y="6021288"/>
            <a:ext cx="316835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48"/>
          <p:cNvGrpSpPr/>
          <p:nvPr/>
        </p:nvGrpSpPr>
        <p:grpSpPr>
          <a:xfrm>
            <a:off x="251520" y="1052736"/>
            <a:ext cx="5040560" cy="5832648"/>
            <a:chOff x="251520" y="404664"/>
            <a:chExt cx="5040560" cy="5832648"/>
          </a:xfrm>
        </p:grpSpPr>
        <p:sp>
          <p:nvSpPr>
            <p:cNvPr id="61" name="Rectangle 60"/>
            <p:cNvSpPr/>
            <p:nvPr/>
          </p:nvSpPr>
          <p:spPr>
            <a:xfrm>
              <a:off x="1511944" y="692696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591840" y="2744984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35696" y="1772816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 flipV="1">
              <a:off x="1475656" y="692696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1835696" y="692696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539552" y="1124744"/>
              <a:ext cx="1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539552" y="692696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4355976" y="1196752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4067944" y="692696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 flipV="1">
              <a:off x="539552" y="1196752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539552" y="1196752"/>
              <a:ext cx="4536000" cy="4212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 flipH="1" flipV="1">
              <a:off x="1475656" y="4869160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1835696" y="4869160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539552" y="4869160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4067944" y="4869160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>
              <a:off x="4355976" y="5373216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 flipV="1">
              <a:off x="539552" y="5373216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 flipV="1">
              <a:off x="1475656" y="2780928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1835696" y="2780928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539552" y="2780928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 flipV="1">
              <a:off x="4067944" y="2780928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 flipV="1">
              <a:off x="539552" y="3284984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H="1">
              <a:off x="4355976" y="3284984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39552" y="3284984"/>
              <a:ext cx="453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1548168" y="2780928"/>
              <a:ext cx="255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1799976" y="3861048"/>
              <a:ext cx="255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lipse 4"/>
            <p:cNvSpPr/>
            <p:nvPr/>
          </p:nvSpPr>
          <p:spPr>
            <a:xfrm>
              <a:off x="4752080" y="944784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555776" y="836712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223688" y="404664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815976" y="404664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104008" y="15208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583728" y="15208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323528" y="944784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752080" y="51212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663848" y="51212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51520" y="51212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295696" y="458112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815976" y="458112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104008" y="56612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47664" y="5697312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403648" y="3177032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Connecteur droit 100"/>
            <p:cNvCxnSpPr/>
            <p:nvPr/>
          </p:nvCxnSpPr>
          <p:spPr>
            <a:xfrm>
              <a:off x="4211960" y="3429000"/>
              <a:ext cx="0" cy="21960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3887984" y="3175173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915816" y="2996952"/>
              <a:ext cx="0" cy="20520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1691680" y="3465248"/>
              <a:ext cx="0" cy="21960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292080" y="0"/>
            <a:ext cx="38519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113"/>
          <p:cNvGrpSpPr/>
          <p:nvPr/>
        </p:nvGrpSpPr>
        <p:grpSpPr>
          <a:xfrm>
            <a:off x="4355976" y="980728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5148064" y="44624"/>
            <a:ext cx="3707904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= 1/3 de la Maille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HC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188640"/>
            <a:ext cx="4536504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Maille hexagonale compacte,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HC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Espace réservé du pied de page 89"/>
          <p:cNvSpPr>
            <a:spLocks noGrp="1"/>
          </p:cNvSpPr>
          <p:nvPr>
            <p:ph type="ftr" sz="quarter" idx="11"/>
          </p:nvPr>
        </p:nvSpPr>
        <p:spPr>
          <a:xfrm>
            <a:off x="5508104" y="6381750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75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5" grpId="0" animBg="1"/>
      <p:bldP spid="54" grpId="0" animBg="1"/>
      <p:bldP spid="53" grpId="0" animBg="1"/>
      <p:bldP spid="113" grpId="0" animBg="1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36512" y="6351711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100760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51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707904" y="5733256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25253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53955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4788024" y="834097"/>
            <a:ext cx="428396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Les paramètres de la pseudo maille hexagonale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6012160" y="5733256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226774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111"/>
          <p:cNvGrpSpPr/>
          <p:nvPr/>
        </p:nvGrpSpPr>
        <p:grpSpPr>
          <a:xfrm>
            <a:off x="971600" y="6237312"/>
            <a:ext cx="2664000" cy="504056"/>
            <a:chOff x="971600" y="6237312"/>
            <a:chExt cx="2664000" cy="504056"/>
          </a:xfrm>
        </p:grpSpPr>
        <p:cxnSp>
          <p:nvCxnSpPr>
            <p:cNvPr id="110" name="Connecteur droit avec flèche 109"/>
            <p:cNvCxnSpPr/>
            <p:nvPr/>
          </p:nvCxnSpPr>
          <p:spPr>
            <a:xfrm>
              <a:off x="971600" y="6237312"/>
              <a:ext cx="26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123728" y="6279703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b=a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5" name="Groupe 113"/>
          <p:cNvGrpSpPr/>
          <p:nvPr/>
        </p:nvGrpSpPr>
        <p:grpSpPr>
          <a:xfrm>
            <a:off x="3419872" y="5661248"/>
            <a:ext cx="936104" cy="792088"/>
            <a:chOff x="971600" y="5661248"/>
            <a:chExt cx="936104" cy="792088"/>
          </a:xfrm>
        </p:grpSpPr>
        <p:cxnSp>
          <p:nvCxnSpPr>
            <p:cNvPr id="117" name="Connecteur droit avec flèche 116"/>
            <p:cNvCxnSpPr/>
            <p:nvPr/>
          </p:nvCxnSpPr>
          <p:spPr>
            <a:xfrm flipV="1">
              <a:off x="971600" y="5661248"/>
              <a:ext cx="864096" cy="5760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"/>
            <p:cNvSpPr>
              <a:spLocks noChangeArrowheads="1"/>
            </p:cNvSpPr>
            <p:nvPr/>
          </p:nvSpPr>
          <p:spPr bwMode="auto">
            <a:xfrm>
              <a:off x="1547664" y="5991671"/>
              <a:ext cx="3600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6" name="Groupe 145"/>
          <p:cNvGrpSpPr/>
          <p:nvPr/>
        </p:nvGrpSpPr>
        <p:grpSpPr>
          <a:xfrm>
            <a:off x="1115616" y="1412776"/>
            <a:ext cx="1008112" cy="4356000"/>
            <a:chOff x="35200" y="1988840"/>
            <a:chExt cx="1008112" cy="4356000"/>
          </a:xfrm>
        </p:grpSpPr>
        <p:cxnSp>
          <p:nvCxnSpPr>
            <p:cNvPr id="147" name="Connecteur droit avec flèche 146"/>
            <p:cNvCxnSpPr/>
            <p:nvPr/>
          </p:nvCxnSpPr>
          <p:spPr>
            <a:xfrm rot="5400000">
              <a:off x="-1134688" y="4166840"/>
              <a:ext cx="435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2"/>
            <p:cNvSpPr>
              <a:spLocks noChangeArrowheads="1"/>
            </p:cNvSpPr>
            <p:nvPr/>
          </p:nvSpPr>
          <p:spPr bwMode="auto">
            <a:xfrm>
              <a:off x="35200" y="3429000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err="1" smtClean="0">
                  <a:latin typeface="Segoe Print" pitchFamily="2" charset="0"/>
                </a:rPr>
                <a:t>c≠a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sp>
        <p:nvSpPr>
          <p:cNvPr id="149" name="Rectangle 2"/>
          <p:cNvSpPr>
            <a:spLocks noChangeArrowheads="1"/>
          </p:cNvSpPr>
          <p:nvPr/>
        </p:nvSpPr>
        <p:spPr bwMode="auto">
          <a:xfrm>
            <a:off x="4788024" y="1593374"/>
            <a:ext cx="4283968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Les paramètres :</a:t>
            </a:r>
          </a:p>
          <a:p>
            <a:pPr algn="ctr"/>
            <a:r>
              <a:rPr lang="fr-FR" sz="2400" b="1" dirty="0" smtClean="0">
                <a:latin typeface="Segoe Print" pitchFamily="2" charset="0"/>
              </a:rPr>
              <a:t>a</a:t>
            </a:r>
          </a:p>
          <a:p>
            <a:pPr algn="ctr"/>
            <a:r>
              <a:rPr lang="fr-FR" sz="2400" b="1" dirty="0" smtClean="0">
                <a:latin typeface="Segoe Print" pitchFamily="2" charset="0"/>
              </a:rPr>
              <a:t>b = a</a:t>
            </a:r>
          </a:p>
          <a:p>
            <a:pPr algn="ctr"/>
            <a:r>
              <a:rPr lang="fr-FR" sz="2400" b="1" dirty="0" err="1" smtClean="0">
                <a:latin typeface="Segoe Print" pitchFamily="2" charset="0"/>
              </a:rPr>
              <a:t>c≠a</a:t>
            </a:r>
            <a:endParaRPr lang="fr-FR" sz="2400" b="1" dirty="0" smtClean="0">
              <a:latin typeface="Segoe Print" pitchFamily="2" charset="0"/>
            </a:endParaRPr>
          </a:p>
          <a:p>
            <a:pPr algn="ctr"/>
            <a:r>
              <a:rPr lang="fr-FR" sz="2400" b="1" dirty="0" smtClean="0">
                <a:latin typeface="Segoe Print" pitchFamily="2" charset="0"/>
              </a:rPr>
              <a:t>et 3 angles :</a:t>
            </a:r>
          </a:p>
          <a:p>
            <a:pPr algn="ctr"/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0" name="Flèche courbée vers le haut 149"/>
          <p:cNvSpPr/>
          <p:nvPr/>
        </p:nvSpPr>
        <p:spPr>
          <a:xfrm rot="13520260">
            <a:off x="2039010" y="4954419"/>
            <a:ext cx="1008112" cy="38531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Rectangle 2"/>
          <p:cNvSpPr>
            <a:spLocks noChangeArrowheads="1"/>
          </p:cNvSpPr>
          <p:nvPr/>
        </p:nvSpPr>
        <p:spPr bwMode="auto">
          <a:xfrm>
            <a:off x="2339752" y="462351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α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6" name="Flèche courbée vers le haut 155"/>
          <p:cNvSpPr/>
          <p:nvPr/>
        </p:nvSpPr>
        <p:spPr>
          <a:xfrm rot="7964957">
            <a:off x="1167193" y="5249429"/>
            <a:ext cx="1008112" cy="385318"/>
          </a:xfrm>
          <a:prstGeom prst="curvedUp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115616" y="476753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β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8" name="Rectangle 2"/>
          <p:cNvSpPr>
            <a:spLocks noChangeArrowheads="1"/>
          </p:cNvSpPr>
          <p:nvPr/>
        </p:nvSpPr>
        <p:spPr bwMode="auto">
          <a:xfrm>
            <a:off x="2267744" y="580526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γ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9" name="Flèche courbée vers le haut 158"/>
          <p:cNvSpPr/>
          <p:nvPr/>
        </p:nvSpPr>
        <p:spPr>
          <a:xfrm rot="20331425">
            <a:off x="1799249" y="5755160"/>
            <a:ext cx="1008112" cy="38531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0" name="Rectangle 2"/>
          <p:cNvSpPr>
            <a:spLocks noChangeArrowheads="1"/>
          </p:cNvSpPr>
          <p:nvPr/>
        </p:nvSpPr>
        <p:spPr bwMode="auto">
          <a:xfrm>
            <a:off x="4788024" y="3524815"/>
            <a:ext cx="428396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α</a:t>
            </a:r>
            <a:r>
              <a:rPr lang="fr-FR" sz="2400" b="1" dirty="0" smtClean="0">
                <a:latin typeface="Segoe Print" pitchFamily="2" charset="0"/>
              </a:rPr>
              <a:t> = 90°</a:t>
            </a:r>
          </a:p>
          <a:p>
            <a:pPr algn="ctr"/>
            <a:r>
              <a:rPr lang="el-GR" sz="2400" b="1" dirty="0" smtClean="0">
                <a:latin typeface="Segoe Print" pitchFamily="2" charset="0"/>
              </a:rPr>
              <a:t>β</a:t>
            </a:r>
            <a:r>
              <a:rPr lang="fr-FR" sz="2400" b="1" dirty="0" smtClean="0">
                <a:latin typeface="Segoe Print" pitchFamily="2" charset="0"/>
              </a:rPr>
              <a:t> = 90°</a:t>
            </a:r>
          </a:p>
          <a:p>
            <a:pPr algn="ctr"/>
            <a:r>
              <a:rPr lang="el-GR" sz="2400" b="1" dirty="0" smtClean="0">
                <a:latin typeface="Segoe Print" pitchFamily="2" charset="0"/>
              </a:rPr>
              <a:t>γ</a:t>
            </a:r>
            <a:r>
              <a:rPr lang="fr-FR" sz="2400" b="1" dirty="0" smtClean="0">
                <a:latin typeface="Segoe Print" pitchFamily="2" charset="0"/>
              </a:rPr>
              <a:t> = 120°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92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90" grpId="0" animBg="1"/>
      <p:bldP spid="107" grpId="0" animBg="1"/>
      <p:bldP spid="109" grpId="0" animBg="1"/>
      <p:bldP spid="149" grpId="0" animBg="1"/>
      <p:bldP spid="150" grpId="0" animBg="1"/>
      <p:bldP spid="155" grpId="0"/>
      <p:bldP spid="156" grpId="0" animBg="1"/>
      <p:bldP spid="157" grpId="0"/>
      <p:bldP spid="158" grpId="0"/>
      <p:bldP spid="159" grpId="0" animBg="1"/>
      <p:bldP spid="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36512" y="6351711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100760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51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707904" y="5733256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25253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53955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4788024" y="404664"/>
            <a:ext cx="4283968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Les coordonnées réduites des atomes de la pseudo maille hexagonale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6012160" y="5733256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226774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111"/>
          <p:cNvGrpSpPr/>
          <p:nvPr/>
        </p:nvGrpSpPr>
        <p:grpSpPr>
          <a:xfrm>
            <a:off x="971600" y="6237312"/>
            <a:ext cx="2664000" cy="504056"/>
            <a:chOff x="971600" y="6237312"/>
            <a:chExt cx="2664000" cy="504056"/>
          </a:xfrm>
        </p:grpSpPr>
        <p:cxnSp>
          <p:nvCxnSpPr>
            <p:cNvPr id="110" name="Connecteur droit avec flèche 109"/>
            <p:cNvCxnSpPr/>
            <p:nvPr/>
          </p:nvCxnSpPr>
          <p:spPr>
            <a:xfrm>
              <a:off x="971600" y="6237312"/>
              <a:ext cx="26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123728" y="6279703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b=a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5" name="Groupe 113"/>
          <p:cNvGrpSpPr/>
          <p:nvPr/>
        </p:nvGrpSpPr>
        <p:grpSpPr>
          <a:xfrm>
            <a:off x="3419872" y="5661248"/>
            <a:ext cx="936104" cy="792088"/>
            <a:chOff x="971600" y="5661248"/>
            <a:chExt cx="936104" cy="792088"/>
          </a:xfrm>
        </p:grpSpPr>
        <p:cxnSp>
          <p:nvCxnSpPr>
            <p:cNvPr id="117" name="Connecteur droit avec flèche 116"/>
            <p:cNvCxnSpPr/>
            <p:nvPr/>
          </p:nvCxnSpPr>
          <p:spPr>
            <a:xfrm flipV="1">
              <a:off x="971600" y="5661248"/>
              <a:ext cx="864096" cy="5760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"/>
            <p:cNvSpPr>
              <a:spLocks noChangeArrowheads="1"/>
            </p:cNvSpPr>
            <p:nvPr/>
          </p:nvSpPr>
          <p:spPr bwMode="auto">
            <a:xfrm>
              <a:off x="1547664" y="5991671"/>
              <a:ext cx="3600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6" name="Groupe 145"/>
          <p:cNvGrpSpPr/>
          <p:nvPr/>
        </p:nvGrpSpPr>
        <p:grpSpPr>
          <a:xfrm>
            <a:off x="1115616" y="1412776"/>
            <a:ext cx="1008112" cy="4356000"/>
            <a:chOff x="35200" y="1988840"/>
            <a:chExt cx="1008112" cy="4356000"/>
          </a:xfrm>
        </p:grpSpPr>
        <p:cxnSp>
          <p:nvCxnSpPr>
            <p:cNvPr id="147" name="Connecteur droit avec flèche 146"/>
            <p:cNvCxnSpPr/>
            <p:nvPr/>
          </p:nvCxnSpPr>
          <p:spPr>
            <a:xfrm rot="5400000">
              <a:off x="-1134688" y="4166840"/>
              <a:ext cx="435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2"/>
            <p:cNvSpPr>
              <a:spLocks noChangeArrowheads="1"/>
            </p:cNvSpPr>
            <p:nvPr/>
          </p:nvSpPr>
          <p:spPr bwMode="auto">
            <a:xfrm>
              <a:off x="35200" y="3429000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err="1" smtClean="0">
                  <a:latin typeface="Segoe Print" pitchFamily="2" charset="0"/>
                </a:rPr>
                <a:t>c≠a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sp>
        <p:nvSpPr>
          <p:cNvPr id="149" name="Rectangle 2"/>
          <p:cNvSpPr>
            <a:spLocks noChangeArrowheads="1"/>
          </p:cNvSpPr>
          <p:nvPr/>
        </p:nvSpPr>
        <p:spPr bwMode="auto">
          <a:xfrm>
            <a:off x="4788024" y="1629381"/>
            <a:ext cx="4283968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fr-FR" sz="2400" b="1" dirty="0" smtClean="0">
                <a:latin typeface="Segoe Print" pitchFamily="2" charset="0"/>
              </a:rPr>
              <a:t>Les sommets :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(0, 0, 0)</a:t>
            </a:r>
          </a:p>
          <a:p>
            <a:pPr algn="ctr"/>
            <a:endParaRPr lang="fr-FR" sz="2400" b="1" dirty="0" smtClean="0">
              <a:latin typeface="Segoe Print" pitchFamily="2" charset="0"/>
            </a:endParaRPr>
          </a:p>
          <a:p>
            <a:pPr algn="just"/>
            <a:r>
              <a:rPr lang="fr-FR" sz="2400" b="1" dirty="0" smtClean="0">
                <a:latin typeface="Segoe Print" pitchFamily="2" charset="0"/>
              </a:rPr>
              <a:t>L’atome interne,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z= ½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    x? y?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0" name="Flèche courbée vers le haut 149"/>
          <p:cNvSpPr/>
          <p:nvPr/>
        </p:nvSpPr>
        <p:spPr>
          <a:xfrm rot="13520260">
            <a:off x="2039010" y="4954419"/>
            <a:ext cx="1008112" cy="38531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Rectangle 2"/>
          <p:cNvSpPr>
            <a:spLocks noChangeArrowheads="1"/>
          </p:cNvSpPr>
          <p:nvPr/>
        </p:nvSpPr>
        <p:spPr bwMode="auto">
          <a:xfrm>
            <a:off x="2339752" y="462351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α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6" name="Flèche courbée vers le haut 155"/>
          <p:cNvSpPr/>
          <p:nvPr/>
        </p:nvSpPr>
        <p:spPr>
          <a:xfrm rot="7964957">
            <a:off x="1167193" y="5249429"/>
            <a:ext cx="1008112" cy="385318"/>
          </a:xfrm>
          <a:prstGeom prst="curvedUp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115616" y="476753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β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8" name="Rectangle 2"/>
          <p:cNvSpPr>
            <a:spLocks noChangeArrowheads="1"/>
          </p:cNvSpPr>
          <p:nvPr/>
        </p:nvSpPr>
        <p:spPr bwMode="auto">
          <a:xfrm>
            <a:off x="2267744" y="580526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γ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9" name="Flèche courbée vers le haut 158"/>
          <p:cNvSpPr/>
          <p:nvPr/>
        </p:nvSpPr>
        <p:spPr>
          <a:xfrm rot="20331425">
            <a:off x="1799249" y="5755160"/>
            <a:ext cx="1008112" cy="38531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3779912" y="3284984"/>
            <a:ext cx="1584176" cy="50405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51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36512" y="6351711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 flipH="1">
            <a:off x="251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orme libre 115"/>
          <p:cNvSpPr/>
          <p:nvPr/>
        </p:nvSpPr>
        <p:spPr>
          <a:xfrm>
            <a:off x="1115617" y="5661248"/>
            <a:ext cx="316835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/>
          <p:cNvCxnSpPr/>
          <p:nvPr/>
        </p:nvCxnSpPr>
        <p:spPr>
          <a:xfrm>
            <a:off x="-252536" y="1412776"/>
            <a:ext cx="1" cy="0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 flipV="1">
            <a:off x="2123728" y="5661248"/>
            <a:ext cx="1512168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>
            <a:off x="1043608" y="5661248"/>
            <a:ext cx="1152128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H="1">
            <a:off x="3563888" y="5661248"/>
            <a:ext cx="720080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/>
          <p:cNvSpPr/>
          <p:nvPr/>
        </p:nvSpPr>
        <p:spPr>
          <a:xfrm>
            <a:off x="3959992" y="540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1871760" y="540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3311920" y="594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755576" y="5985344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11"/>
          <p:cNvGrpSpPr/>
          <p:nvPr/>
        </p:nvGrpSpPr>
        <p:grpSpPr>
          <a:xfrm>
            <a:off x="971600" y="6237312"/>
            <a:ext cx="2664000" cy="504056"/>
            <a:chOff x="971600" y="6237312"/>
            <a:chExt cx="2664000" cy="504056"/>
          </a:xfrm>
        </p:grpSpPr>
        <p:cxnSp>
          <p:nvCxnSpPr>
            <p:cNvPr id="110" name="Connecteur droit avec flèche 109"/>
            <p:cNvCxnSpPr/>
            <p:nvPr/>
          </p:nvCxnSpPr>
          <p:spPr>
            <a:xfrm>
              <a:off x="971600" y="6237312"/>
              <a:ext cx="26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123728" y="6279703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b=a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3" name="Groupe 113"/>
          <p:cNvGrpSpPr/>
          <p:nvPr/>
        </p:nvGrpSpPr>
        <p:grpSpPr>
          <a:xfrm>
            <a:off x="3419872" y="5661248"/>
            <a:ext cx="936104" cy="792088"/>
            <a:chOff x="971600" y="5661248"/>
            <a:chExt cx="936104" cy="792088"/>
          </a:xfrm>
        </p:grpSpPr>
        <p:cxnSp>
          <p:nvCxnSpPr>
            <p:cNvPr id="117" name="Connecteur droit avec flèche 116"/>
            <p:cNvCxnSpPr/>
            <p:nvPr/>
          </p:nvCxnSpPr>
          <p:spPr>
            <a:xfrm flipV="1">
              <a:off x="971600" y="5661248"/>
              <a:ext cx="864096" cy="5760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"/>
            <p:cNvSpPr>
              <a:spLocks noChangeArrowheads="1"/>
            </p:cNvSpPr>
            <p:nvPr/>
          </p:nvSpPr>
          <p:spPr bwMode="auto">
            <a:xfrm>
              <a:off x="1547664" y="5991671"/>
              <a:ext cx="3600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 flipV="1">
            <a:off x="2915816" y="4221088"/>
            <a:ext cx="648072" cy="122413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3203848" y="5559623"/>
            <a:ext cx="36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5364088" y="1772816"/>
            <a:ext cx="3600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72"/>
          <p:cNvGrpSpPr/>
          <p:nvPr/>
        </p:nvGrpSpPr>
        <p:grpSpPr>
          <a:xfrm>
            <a:off x="2771800" y="548681"/>
            <a:ext cx="4608512" cy="3528392"/>
            <a:chOff x="2771800" y="1411835"/>
            <a:chExt cx="3816424" cy="2665237"/>
          </a:xfrm>
        </p:grpSpPr>
        <p:sp>
          <p:nvSpPr>
            <p:cNvPr id="59" name="Oval 99"/>
            <p:cNvSpPr>
              <a:spLocks noChangeArrowheads="1"/>
            </p:cNvSpPr>
            <p:nvPr/>
          </p:nvSpPr>
          <p:spPr bwMode="auto">
            <a:xfrm>
              <a:off x="3563888" y="1411835"/>
              <a:ext cx="1511225" cy="14408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100"/>
            <p:cNvSpPr>
              <a:spLocks noChangeArrowheads="1"/>
            </p:cNvSpPr>
            <p:nvPr/>
          </p:nvSpPr>
          <p:spPr bwMode="auto">
            <a:xfrm>
              <a:off x="5076999" y="1412776"/>
              <a:ext cx="1511225" cy="14408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 dirty="0"/>
            </a:p>
          </p:txBody>
        </p:sp>
        <p:sp>
          <p:nvSpPr>
            <p:cNvPr id="61" name="Oval 103"/>
            <p:cNvSpPr>
              <a:spLocks noChangeArrowheads="1"/>
            </p:cNvSpPr>
            <p:nvPr/>
          </p:nvSpPr>
          <p:spPr bwMode="auto">
            <a:xfrm>
              <a:off x="2771800" y="2636193"/>
              <a:ext cx="1511225" cy="14408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104"/>
            <p:cNvSpPr>
              <a:spLocks noChangeArrowheads="1"/>
            </p:cNvSpPr>
            <p:nvPr/>
          </p:nvSpPr>
          <p:spPr bwMode="auto">
            <a:xfrm>
              <a:off x="4284909" y="2636193"/>
              <a:ext cx="1511227" cy="14408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64" name="Connecteur droit 63"/>
            <p:cNvCxnSpPr/>
            <p:nvPr/>
          </p:nvCxnSpPr>
          <p:spPr>
            <a:xfrm flipH="1" flipV="1">
              <a:off x="4283968" y="2060848"/>
              <a:ext cx="792088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3563888" y="2060848"/>
              <a:ext cx="720080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3563888" y="3356992"/>
              <a:ext cx="1512168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H="1">
              <a:off x="4283968" y="2060848"/>
              <a:ext cx="1512168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5076056" y="2060848"/>
              <a:ext cx="720080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804248" y="3327375"/>
            <a:ext cx="18002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a  =  2.R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804248" y="3801234"/>
            <a:ext cx="18002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dirty="0" smtClean="0">
                <a:latin typeface="Segoe Print" pitchFamily="2" charset="0"/>
              </a:rPr>
              <a:t>1</a:t>
            </a:r>
            <a:r>
              <a:rPr lang="fr-FR" baseline="30000" dirty="0" smtClean="0">
                <a:latin typeface="Segoe Print" pitchFamily="2" charset="0"/>
              </a:rPr>
              <a:t>ère</a:t>
            </a:r>
            <a:r>
              <a:rPr lang="fr-FR" dirty="0" smtClean="0">
                <a:latin typeface="Segoe Print" pitchFamily="2" charset="0"/>
              </a:rPr>
              <a:t> relation de tangence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37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36512" y="6351711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 flipH="1">
            <a:off x="251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orme libre 115"/>
          <p:cNvSpPr/>
          <p:nvPr/>
        </p:nvSpPr>
        <p:spPr>
          <a:xfrm>
            <a:off x="1115617" y="5661248"/>
            <a:ext cx="3168351" cy="576064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/>
          <p:cNvCxnSpPr/>
          <p:nvPr/>
        </p:nvCxnSpPr>
        <p:spPr>
          <a:xfrm>
            <a:off x="-252536" y="1412776"/>
            <a:ext cx="1" cy="0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 flipV="1">
            <a:off x="2123728" y="5661248"/>
            <a:ext cx="1512168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>
            <a:off x="1043608" y="5661248"/>
            <a:ext cx="1152128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H="1">
            <a:off x="3563888" y="5661248"/>
            <a:ext cx="720080" cy="576064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/>
          <p:cNvSpPr/>
          <p:nvPr/>
        </p:nvSpPr>
        <p:spPr>
          <a:xfrm>
            <a:off x="3959992" y="540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1871760" y="540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3311920" y="5949280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755576" y="5985344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11"/>
          <p:cNvGrpSpPr/>
          <p:nvPr/>
        </p:nvGrpSpPr>
        <p:grpSpPr>
          <a:xfrm>
            <a:off x="3563888" y="3284984"/>
            <a:ext cx="936104" cy="576064"/>
            <a:chOff x="1979416" y="6237312"/>
            <a:chExt cx="936104" cy="576064"/>
          </a:xfrm>
        </p:grpSpPr>
        <p:cxnSp>
          <p:nvCxnSpPr>
            <p:cNvPr id="110" name="Connecteur droit avec flèche 109"/>
            <p:cNvCxnSpPr/>
            <p:nvPr/>
          </p:nvCxnSpPr>
          <p:spPr>
            <a:xfrm>
              <a:off x="2087512" y="6237312"/>
              <a:ext cx="75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1979416" y="6351711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a/3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3" name="Groupe 113"/>
          <p:cNvGrpSpPr/>
          <p:nvPr/>
        </p:nvGrpSpPr>
        <p:grpSpPr>
          <a:xfrm>
            <a:off x="3419872" y="5661248"/>
            <a:ext cx="936104" cy="792088"/>
            <a:chOff x="971600" y="5661248"/>
            <a:chExt cx="936104" cy="792088"/>
          </a:xfrm>
        </p:grpSpPr>
        <p:cxnSp>
          <p:nvCxnSpPr>
            <p:cNvPr id="117" name="Connecteur droit avec flèche 116"/>
            <p:cNvCxnSpPr/>
            <p:nvPr/>
          </p:nvCxnSpPr>
          <p:spPr>
            <a:xfrm flipV="1">
              <a:off x="971600" y="5661248"/>
              <a:ext cx="864096" cy="5760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"/>
            <p:cNvSpPr>
              <a:spLocks noChangeArrowheads="1"/>
            </p:cNvSpPr>
            <p:nvPr/>
          </p:nvSpPr>
          <p:spPr bwMode="auto">
            <a:xfrm>
              <a:off x="1547664" y="5991671"/>
              <a:ext cx="3600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 flipV="1">
            <a:off x="2915816" y="4221088"/>
            <a:ext cx="648072" cy="122413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3203848" y="5559623"/>
            <a:ext cx="36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72"/>
          <p:cNvGrpSpPr/>
          <p:nvPr/>
        </p:nvGrpSpPr>
        <p:grpSpPr>
          <a:xfrm>
            <a:off x="3728282" y="764704"/>
            <a:ext cx="3291990" cy="2359087"/>
            <a:chOff x="3563888" y="2060848"/>
            <a:chExt cx="2232248" cy="1296144"/>
          </a:xfrm>
        </p:grpSpPr>
        <p:cxnSp>
          <p:nvCxnSpPr>
            <p:cNvPr id="64" name="Connecteur droit 63"/>
            <p:cNvCxnSpPr/>
            <p:nvPr/>
          </p:nvCxnSpPr>
          <p:spPr>
            <a:xfrm flipH="1" flipV="1">
              <a:off x="4283968" y="2060848"/>
              <a:ext cx="792088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3563888" y="2060848"/>
              <a:ext cx="720080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3563888" y="3356992"/>
              <a:ext cx="1512168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H="1">
              <a:off x="4283968" y="2060848"/>
              <a:ext cx="1512168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5076056" y="2060848"/>
              <a:ext cx="720080" cy="129614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0"/>
          <p:cNvGrpSpPr/>
          <p:nvPr/>
        </p:nvGrpSpPr>
        <p:grpSpPr>
          <a:xfrm>
            <a:off x="4067944" y="764704"/>
            <a:ext cx="2520280" cy="2359087"/>
            <a:chOff x="4067944" y="764704"/>
            <a:chExt cx="2520280" cy="2359087"/>
          </a:xfrm>
        </p:grpSpPr>
        <p:cxnSp>
          <p:nvCxnSpPr>
            <p:cNvPr id="32" name="Connecteur droit 31"/>
            <p:cNvCxnSpPr/>
            <p:nvPr/>
          </p:nvCxnSpPr>
          <p:spPr>
            <a:xfrm flipH="1">
              <a:off x="4358166" y="1628800"/>
              <a:ext cx="22300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067944" y="2348880"/>
              <a:ext cx="22300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518180" y="764704"/>
              <a:ext cx="1061932" cy="2359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166252" y="764704"/>
              <a:ext cx="1061932" cy="23590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11"/>
          <p:cNvGrpSpPr/>
          <p:nvPr/>
        </p:nvGrpSpPr>
        <p:grpSpPr>
          <a:xfrm>
            <a:off x="3203848" y="764704"/>
            <a:ext cx="1368152" cy="864096"/>
            <a:chOff x="1979416" y="6093296"/>
            <a:chExt cx="1368152" cy="864096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2987528" y="6093296"/>
              <a:ext cx="36004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1979416" y="6351711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a/3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cxnSp>
        <p:nvCxnSpPr>
          <p:cNvPr id="42" name="Connecteur droit avec flèche 41"/>
          <p:cNvCxnSpPr/>
          <p:nvPr/>
        </p:nvCxnSpPr>
        <p:spPr>
          <a:xfrm flipH="1" flipV="1">
            <a:off x="5940152" y="1772817"/>
            <a:ext cx="1656184" cy="187220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7164288" y="3140968"/>
            <a:ext cx="158417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x =1/3  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y =2/3</a:t>
            </a:r>
            <a:endParaRPr lang="fr-FR" b="1" dirty="0">
              <a:latin typeface="Segoe Print" pitchFamily="2" charset="0"/>
            </a:endParaRPr>
          </a:p>
        </p:txBody>
      </p:sp>
      <p:grpSp>
        <p:nvGrpSpPr>
          <p:cNvPr id="7" name="Groupe 111"/>
          <p:cNvGrpSpPr/>
          <p:nvPr/>
        </p:nvGrpSpPr>
        <p:grpSpPr>
          <a:xfrm>
            <a:off x="4716016" y="116632"/>
            <a:ext cx="1548096" cy="504056"/>
            <a:chOff x="1979416" y="5733256"/>
            <a:chExt cx="1548096" cy="504056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2087512" y="6237312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"/>
            <p:cNvSpPr>
              <a:spLocks noChangeArrowheads="1"/>
            </p:cNvSpPr>
            <p:nvPr/>
          </p:nvSpPr>
          <p:spPr bwMode="auto">
            <a:xfrm>
              <a:off x="1979416" y="5733256"/>
              <a:ext cx="129614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2a/3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5652120" y="1383159"/>
            <a:ext cx="3600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31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5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36512" y="6351711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100760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51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707904" y="5733256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25253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53955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4788024" y="428471"/>
            <a:ext cx="4283968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Les coordonnées réduites des atomes de la pseudo maille hexagonale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6012160" y="5733256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226774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111"/>
          <p:cNvGrpSpPr/>
          <p:nvPr/>
        </p:nvGrpSpPr>
        <p:grpSpPr>
          <a:xfrm>
            <a:off x="971600" y="6237312"/>
            <a:ext cx="2664000" cy="504056"/>
            <a:chOff x="971600" y="6237312"/>
            <a:chExt cx="2664000" cy="504056"/>
          </a:xfrm>
        </p:grpSpPr>
        <p:cxnSp>
          <p:nvCxnSpPr>
            <p:cNvPr id="110" name="Connecteur droit avec flèche 109"/>
            <p:cNvCxnSpPr/>
            <p:nvPr/>
          </p:nvCxnSpPr>
          <p:spPr>
            <a:xfrm>
              <a:off x="971600" y="6237312"/>
              <a:ext cx="2664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123728" y="6279703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b=a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5" name="Groupe 113"/>
          <p:cNvGrpSpPr/>
          <p:nvPr/>
        </p:nvGrpSpPr>
        <p:grpSpPr>
          <a:xfrm>
            <a:off x="3419872" y="5661248"/>
            <a:ext cx="936104" cy="792088"/>
            <a:chOff x="971600" y="5661248"/>
            <a:chExt cx="936104" cy="792088"/>
          </a:xfrm>
        </p:grpSpPr>
        <p:cxnSp>
          <p:nvCxnSpPr>
            <p:cNvPr id="117" name="Connecteur droit avec flèche 116"/>
            <p:cNvCxnSpPr/>
            <p:nvPr/>
          </p:nvCxnSpPr>
          <p:spPr>
            <a:xfrm flipV="1">
              <a:off x="971600" y="5661248"/>
              <a:ext cx="864096" cy="5760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"/>
            <p:cNvSpPr>
              <a:spLocks noChangeArrowheads="1"/>
            </p:cNvSpPr>
            <p:nvPr/>
          </p:nvSpPr>
          <p:spPr bwMode="auto">
            <a:xfrm>
              <a:off x="1547664" y="5991671"/>
              <a:ext cx="3600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smtClean="0">
                  <a:latin typeface="Segoe Print" pitchFamily="2" charset="0"/>
                </a:rPr>
                <a:t>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grpSp>
        <p:nvGrpSpPr>
          <p:cNvPr id="6" name="Groupe 145"/>
          <p:cNvGrpSpPr/>
          <p:nvPr/>
        </p:nvGrpSpPr>
        <p:grpSpPr>
          <a:xfrm>
            <a:off x="1115616" y="1412776"/>
            <a:ext cx="1008112" cy="4356000"/>
            <a:chOff x="35200" y="1988840"/>
            <a:chExt cx="1008112" cy="4356000"/>
          </a:xfrm>
        </p:grpSpPr>
        <p:cxnSp>
          <p:nvCxnSpPr>
            <p:cNvPr id="147" name="Connecteur droit avec flèche 146"/>
            <p:cNvCxnSpPr/>
            <p:nvPr/>
          </p:nvCxnSpPr>
          <p:spPr>
            <a:xfrm rot="5400000">
              <a:off x="-1134688" y="4166840"/>
              <a:ext cx="435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2"/>
            <p:cNvSpPr>
              <a:spLocks noChangeArrowheads="1"/>
            </p:cNvSpPr>
            <p:nvPr/>
          </p:nvSpPr>
          <p:spPr bwMode="auto">
            <a:xfrm>
              <a:off x="35200" y="3429000"/>
              <a:ext cx="93610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dirty="0" err="1" smtClean="0">
                  <a:latin typeface="Segoe Print" pitchFamily="2" charset="0"/>
                </a:rPr>
                <a:t>c≠a</a:t>
              </a:r>
              <a:endParaRPr lang="fr-FR" sz="2400" b="1" dirty="0">
                <a:latin typeface="Segoe Print" pitchFamily="2" charset="0"/>
              </a:endParaRPr>
            </a:p>
          </p:txBody>
        </p:sp>
      </p:grpSp>
      <p:sp>
        <p:nvSpPr>
          <p:cNvPr id="149" name="Rectangle 2"/>
          <p:cNvSpPr>
            <a:spLocks noChangeArrowheads="1"/>
          </p:cNvSpPr>
          <p:nvPr/>
        </p:nvSpPr>
        <p:spPr bwMode="auto">
          <a:xfrm>
            <a:off x="4788024" y="1629381"/>
            <a:ext cx="4283968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fr-FR" sz="2400" b="1" dirty="0" smtClean="0">
                <a:latin typeface="Segoe Print" pitchFamily="2" charset="0"/>
              </a:rPr>
              <a:t>Les sommets :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(0, 0, 0)</a:t>
            </a:r>
          </a:p>
          <a:p>
            <a:pPr algn="ctr"/>
            <a:endParaRPr lang="fr-FR" sz="2400" b="1" dirty="0" smtClean="0">
              <a:latin typeface="Segoe Print" pitchFamily="2" charset="0"/>
            </a:endParaRPr>
          </a:p>
          <a:p>
            <a:pPr algn="just"/>
            <a:r>
              <a:rPr lang="fr-FR" sz="2400" b="1" dirty="0" smtClean="0">
                <a:latin typeface="Segoe Print" pitchFamily="2" charset="0"/>
              </a:rPr>
              <a:t>L’atome interne,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    (1/3, </a:t>
            </a:r>
            <a:r>
              <a:rPr lang="fr-FR" sz="2800" b="1" dirty="0" smtClean="0">
                <a:latin typeface="Segoe Print" pitchFamily="2" charset="0"/>
              </a:rPr>
              <a:t>2/3,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1/2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)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0" name="Flèche courbée vers le haut 149"/>
          <p:cNvSpPr/>
          <p:nvPr/>
        </p:nvSpPr>
        <p:spPr>
          <a:xfrm rot="13520260">
            <a:off x="2039010" y="4954419"/>
            <a:ext cx="1008112" cy="38531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Rectangle 2"/>
          <p:cNvSpPr>
            <a:spLocks noChangeArrowheads="1"/>
          </p:cNvSpPr>
          <p:nvPr/>
        </p:nvSpPr>
        <p:spPr bwMode="auto">
          <a:xfrm>
            <a:off x="2339752" y="462351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α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6" name="Flèche courbée vers le haut 155"/>
          <p:cNvSpPr/>
          <p:nvPr/>
        </p:nvSpPr>
        <p:spPr>
          <a:xfrm rot="7964957">
            <a:off x="1167193" y="5249429"/>
            <a:ext cx="1008112" cy="385318"/>
          </a:xfrm>
          <a:prstGeom prst="curvedUp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115616" y="476753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β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8" name="Rectangle 2"/>
          <p:cNvSpPr>
            <a:spLocks noChangeArrowheads="1"/>
          </p:cNvSpPr>
          <p:nvPr/>
        </p:nvSpPr>
        <p:spPr bwMode="auto">
          <a:xfrm>
            <a:off x="2267744" y="580526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400" b="1" dirty="0" smtClean="0">
                <a:latin typeface="Segoe Print" pitchFamily="2" charset="0"/>
              </a:rPr>
              <a:t>γ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9" name="Flèche courbée vers le haut 158"/>
          <p:cNvSpPr/>
          <p:nvPr/>
        </p:nvSpPr>
        <p:spPr>
          <a:xfrm rot="20331425">
            <a:off x="1799249" y="5755160"/>
            <a:ext cx="1008112" cy="38531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Espace réservé du pied de page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57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3"/>
          <p:cNvGrpSpPr/>
          <p:nvPr/>
        </p:nvGrpSpPr>
        <p:grpSpPr>
          <a:xfrm>
            <a:off x="-180528" y="1052736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404083"/>
            <a:ext cx="547260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pseudo maille hexagonale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41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3"/>
          <p:cNvGrpSpPr/>
          <p:nvPr/>
        </p:nvGrpSpPr>
        <p:grpSpPr>
          <a:xfrm>
            <a:off x="-180528" y="1052736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404083"/>
            <a:ext cx="547260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pseudo maille hexagonale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724128" y="1772816"/>
            <a:ext cx="3203848" cy="1015663"/>
          </a:xfrm>
          <a:prstGeom prst="rect">
            <a:avLst/>
          </a:prstGeom>
          <a:solidFill>
            <a:srgbClr val="99FFCC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L’atome interne rouge appartient </a:t>
            </a:r>
            <a:b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</a:b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à  1 pseudo maille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3779912" y="2564904"/>
            <a:ext cx="1800200" cy="864096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43"/>
          <p:cNvGrpSpPr/>
          <p:nvPr/>
        </p:nvGrpSpPr>
        <p:grpSpPr>
          <a:xfrm>
            <a:off x="5148064" y="4545184"/>
            <a:ext cx="3744416" cy="1116064"/>
            <a:chOff x="5148064" y="4545184"/>
            <a:chExt cx="3744416" cy="1116064"/>
          </a:xfrm>
        </p:grpSpPr>
        <p:grpSp>
          <p:nvGrpSpPr>
            <p:cNvPr id="5" name="Groupe 103"/>
            <p:cNvGrpSpPr/>
            <p:nvPr/>
          </p:nvGrpSpPr>
          <p:grpSpPr>
            <a:xfrm>
              <a:off x="5148064" y="4545184"/>
              <a:ext cx="3744416" cy="1116064"/>
              <a:chOff x="5148064" y="3681088"/>
              <a:chExt cx="3744416" cy="1116064"/>
            </a:xfrm>
          </p:grpSpPr>
          <p:sp>
            <p:nvSpPr>
              <p:cNvPr id="90" name="Forme libre 89"/>
              <p:cNvSpPr/>
              <p:nvPr/>
            </p:nvSpPr>
            <p:spPr>
              <a:xfrm>
                <a:off x="5508105" y="3933056"/>
                <a:ext cx="3168351" cy="576064"/>
              </a:xfrm>
              <a:custGeom>
                <a:avLst/>
                <a:gdLst>
                  <a:gd name="connsiteX0" fmla="*/ 140677 w 1659987"/>
                  <a:gd name="connsiteY0" fmla="*/ 0 h 815926"/>
                  <a:gd name="connsiteX1" fmla="*/ 0 w 1659987"/>
                  <a:gd name="connsiteY1" fmla="*/ 787790 h 815926"/>
                  <a:gd name="connsiteX2" fmla="*/ 1603717 w 1659987"/>
                  <a:gd name="connsiteY2" fmla="*/ 815926 h 815926"/>
                  <a:gd name="connsiteX3" fmla="*/ 1659987 w 1659987"/>
                  <a:gd name="connsiteY3" fmla="*/ 112541 h 815926"/>
                  <a:gd name="connsiteX4" fmla="*/ 140677 w 1659987"/>
                  <a:gd name="connsiteY4" fmla="*/ 0 h 815926"/>
                  <a:gd name="connsiteX0" fmla="*/ 140677 w 2448272"/>
                  <a:gd name="connsiteY0" fmla="*/ 0 h 792088"/>
                  <a:gd name="connsiteX1" fmla="*/ 0 w 2448272"/>
                  <a:gd name="connsiteY1" fmla="*/ 787790 h 792088"/>
                  <a:gd name="connsiteX2" fmla="*/ 2448272 w 2448272"/>
                  <a:gd name="connsiteY2" fmla="*/ 792088 h 792088"/>
                  <a:gd name="connsiteX3" fmla="*/ 1659987 w 2448272"/>
                  <a:gd name="connsiteY3" fmla="*/ 112541 h 792088"/>
                  <a:gd name="connsiteX4" fmla="*/ 140677 w 2448272"/>
                  <a:gd name="connsiteY4" fmla="*/ 0 h 792088"/>
                  <a:gd name="connsiteX0" fmla="*/ 140677 w 3168351"/>
                  <a:gd name="connsiteY0" fmla="*/ 0 h 792088"/>
                  <a:gd name="connsiteX1" fmla="*/ 0 w 3168351"/>
                  <a:gd name="connsiteY1" fmla="*/ 787790 h 792088"/>
                  <a:gd name="connsiteX2" fmla="*/ 2448272 w 3168351"/>
                  <a:gd name="connsiteY2" fmla="*/ 792088 h 792088"/>
                  <a:gd name="connsiteX3" fmla="*/ 3168351 w 3168351"/>
                  <a:gd name="connsiteY3" fmla="*/ 216024 h 792088"/>
                  <a:gd name="connsiteX4" fmla="*/ 140677 w 3168351"/>
                  <a:gd name="connsiteY4" fmla="*/ 0 h 792088"/>
                  <a:gd name="connsiteX0" fmla="*/ 1008111 w 3168351"/>
                  <a:gd name="connsiteY0" fmla="*/ 0 h 648072"/>
                  <a:gd name="connsiteX1" fmla="*/ 0 w 3168351"/>
                  <a:gd name="connsiteY1" fmla="*/ 643774 h 648072"/>
                  <a:gd name="connsiteX2" fmla="*/ 2448272 w 3168351"/>
                  <a:gd name="connsiteY2" fmla="*/ 648072 h 648072"/>
                  <a:gd name="connsiteX3" fmla="*/ 3168351 w 3168351"/>
                  <a:gd name="connsiteY3" fmla="*/ 72008 h 648072"/>
                  <a:gd name="connsiteX4" fmla="*/ 1008111 w 3168351"/>
                  <a:gd name="connsiteY4" fmla="*/ 0 h 648072"/>
                  <a:gd name="connsiteX0" fmla="*/ 1008111 w 3168351"/>
                  <a:gd name="connsiteY0" fmla="*/ 0 h 576064"/>
                  <a:gd name="connsiteX1" fmla="*/ 0 w 3168351"/>
                  <a:gd name="connsiteY1" fmla="*/ 571766 h 576064"/>
                  <a:gd name="connsiteX2" fmla="*/ 2448272 w 3168351"/>
                  <a:gd name="connsiteY2" fmla="*/ 576064 h 576064"/>
                  <a:gd name="connsiteX3" fmla="*/ 3168351 w 3168351"/>
                  <a:gd name="connsiteY3" fmla="*/ 0 h 576064"/>
                  <a:gd name="connsiteX4" fmla="*/ 1008111 w 3168351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8351" h="576064">
                    <a:moveTo>
                      <a:pt x="1008111" y="0"/>
                    </a:moveTo>
                    <a:lnTo>
                      <a:pt x="0" y="571766"/>
                    </a:lnTo>
                    <a:lnTo>
                      <a:pt x="2448272" y="576064"/>
                    </a:lnTo>
                    <a:lnTo>
                      <a:pt x="3168351" y="0"/>
                    </a:lnTo>
                    <a:lnTo>
                      <a:pt x="1008111" y="0"/>
                    </a:lnTo>
                    <a:close/>
                  </a:path>
                </a:pathLst>
              </a:custGeom>
              <a:solidFill>
                <a:srgbClr val="66FFFF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8352480" y="3681088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5148064" y="4257152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1" name="Connecteur droit 40"/>
            <p:cNvCxnSpPr/>
            <p:nvPr/>
          </p:nvCxnSpPr>
          <p:spPr>
            <a:xfrm flipH="1" flipV="1">
              <a:off x="6516216" y="4797152"/>
              <a:ext cx="1512168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6264248" y="4545184"/>
              <a:ext cx="540000" cy="54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704408" y="5085184"/>
              <a:ext cx="540000" cy="54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09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rme libre 89"/>
          <p:cNvSpPr/>
          <p:nvPr/>
        </p:nvSpPr>
        <p:spPr>
          <a:xfrm>
            <a:off x="1619672" y="1916832"/>
            <a:ext cx="5400600" cy="2304000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rgbClr val="66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1403648" y="4005064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08104" y="3933056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6803800" y="1700808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131840" y="1700808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courbée vers le haut 55"/>
          <p:cNvSpPr/>
          <p:nvPr/>
        </p:nvSpPr>
        <p:spPr>
          <a:xfrm rot="14023112" flipV="1">
            <a:off x="5959002" y="2067689"/>
            <a:ext cx="775520" cy="43952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Flèche courbée vers le haut 56"/>
          <p:cNvSpPr/>
          <p:nvPr/>
        </p:nvSpPr>
        <p:spPr>
          <a:xfrm rot="19767461" flipV="1">
            <a:off x="4772378" y="3294835"/>
            <a:ext cx="1407209" cy="575466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23928" y="2452826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120°</a:t>
            </a:r>
          </a:p>
        </p:txBody>
      </p:sp>
      <p:sp>
        <p:nvSpPr>
          <p:cNvPr id="59" name="Flèche courbée vers le haut 58"/>
          <p:cNvSpPr/>
          <p:nvPr/>
        </p:nvSpPr>
        <p:spPr>
          <a:xfrm rot="20313908">
            <a:off x="3053523" y="2052444"/>
            <a:ext cx="1328813" cy="652254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Flèche courbée vers le haut 59"/>
          <p:cNvSpPr/>
          <p:nvPr/>
        </p:nvSpPr>
        <p:spPr>
          <a:xfrm rot="4233007" flipV="1">
            <a:off x="2081227" y="3575025"/>
            <a:ext cx="912159" cy="43952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55776" y="3460938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60°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51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 animBg="1"/>
      <p:bldP spid="60" grpId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osange 54"/>
          <p:cNvSpPr/>
          <p:nvPr/>
        </p:nvSpPr>
        <p:spPr>
          <a:xfrm>
            <a:off x="1259632" y="2889000"/>
            <a:ext cx="2376264" cy="2448272"/>
          </a:xfrm>
          <a:prstGeom prst="diamond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 flipV="1">
            <a:off x="2483768" y="2961008"/>
            <a:ext cx="3672408" cy="1152128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rgbClr val="FF99FF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404083"/>
            <a:ext cx="547260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pseudo maille hexagonale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Forme libre 89"/>
          <p:cNvSpPr/>
          <p:nvPr/>
        </p:nvSpPr>
        <p:spPr>
          <a:xfrm>
            <a:off x="2483768" y="4113136"/>
            <a:ext cx="3672408" cy="1152128"/>
          </a:xfrm>
          <a:custGeom>
            <a:avLst/>
            <a:gdLst>
              <a:gd name="connsiteX0" fmla="*/ 140677 w 1659987"/>
              <a:gd name="connsiteY0" fmla="*/ 0 h 815926"/>
              <a:gd name="connsiteX1" fmla="*/ 0 w 1659987"/>
              <a:gd name="connsiteY1" fmla="*/ 787790 h 815926"/>
              <a:gd name="connsiteX2" fmla="*/ 1603717 w 1659987"/>
              <a:gd name="connsiteY2" fmla="*/ 815926 h 815926"/>
              <a:gd name="connsiteX3" fmla="*/ 1659987 w 1659987"/>
              <a:gd name="connsiteY3" fmla="*/ 112541 h 815926"/>
              <a:gd name="connsiteX4" fmla="*/ 140677 w 1659987"/>
              <a:gd name="connsiteY4" fmla="*/ 0 h 815926"/>
              <a:gd name="connsiteX0" fmla="*/ 140677 w 2448272"/>
              <a:gd name="connsiteY0" fmla="*/ 0 h 792088"/>
              <a:gd name="connsiteX1" fmla="*/ 0 w 2448272"/>
              <a:gd name="connsiteY1" fmla="*/ 787790 h 792088"/>
              <a:gd name="connsiteX2" fmla="*/ 2448272 w 2448272"/>
              <a:gd name="connsiteY2" fmla="*/ 792088 h 792088"/>
              <a:gd name="connsiteX3" fmla="*/ 1659987 w 2448272"/>
              <a:gd name="connsiteY3" fmla="*/ 112541 h 792088"/>
              <a:gd name="connsiteX4" fmla="*/ 140677 w 2448272"/>
              <a:gd name="connsiteY4" fmla="*/ 0 h 792088"/>
              <a:gd name="connsiteX0" fmla="*/ 140677 w 3168351"/>
              <a:gd name="connsiteY0" fmla="*/ 0 h 792088"/>
              <a:gd name="connsiteX1" fmla="*/ 0 w 3168351"/>
              <a:gd name="connsiteY1" fmla="*/ 787790 h 792088"/>
              <a:gd name="connsiteX2" fmla="*/ 2448272 w 3168351"/>
              <a:gd name="connsiteY2" fmla="*/ 792088 h 792088"/>
              <a:gd name="connsiteX3" fmla="*/ 3168351 w 3168351"/>
              <a:gd name="connsiteY3" fmla="*/ 216024 h 792088"/>
              <a:gd name="connsiteX4" fmla="*/ 140677 w 3168351"/>
              <a:gd name="connsiteY4" fmla="*/ 0 h 792088"/>
              <a:gd name="connsiteX0" fmla="*/ 1008111 w 3168351"/>
              <a:gd name="connsiteY0" fmla="*/ 0 h 648072"/>
              <a:gd name="connsiteX1" fmla="*/ 0 w 3168351"/>
              <a:gd name="connsiteY1" fmla="*/ 643774 h 648072"/>
              <a:gd name="connsiteX2" fmla="*/ 2448272 w 3168351"/>
              <a:gd name="connsiteY2" fmla="*/ 648072 h 648072"/>
              <a:gd name="connsiteX3" fmla="*/ 3168351 w 3168351"/>
              <a:gd name="connsiteY3" fmla="*/ 72008 h 648072"/>
              <a:gd name="connsiteX4" fmla="*/ 1008111 w 3168351"/>
              <a:gd name="connsiteY4" fmla="*/ 0 h 648072"/>
              <a:gd name="connsiteX0" fmla="*/ 1008111 w 3168351"/>
              <a:gd name="connsiteY0" fmla="*/ 0 h 576064"/>
              <a:gd name="connsiteX1" fmla="*/ 0 w 3168351"/>
              <a:gd name="connsiteY1" fmla="*/ 571766 h 576064"/>
              <a:gd name="connsiteX2" fmla="*/ 2448272 w 3168351"/>
              <a:gd name="connsiteY2" fmla="*/ 576064 h 576064"/>
              <a:gd name="connsiteX3" fmla="*/ 3168351 w 3168351"/>
              <a:gd name="connsiteY3" fmla="*/ 0 h 576064"/>
              <a:gd name="connsiteX4" fmla="*/ 1008111 w 3168351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1" h="576064">
                <a:moveTo>
                  <a:pt x="1008111" y="0"/>
                </a:moveTo>
                <a:lnTo>
                  <a:pt x="0" y="571766"/>
                </a:lnTo>
                <a:lnTo>
                  <a:pt x="2448272" y="576064"/>
                </a:lnTo>
                <a:lnTo>
                  <a:pt x="3168351" y="0"/>
                </a:lnTo>
                <a:lnTo>
                  <a:pt x="1008111" y="0"/>
                </a:lnTo>
                <a:close/>
              </a:path>
            </a:pathLst>
          </a:custGeom>
          <a:solidFill>
            <a:srgbClr val="66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2267744" y="4977232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004048" y="4977232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5796136" y="3825104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339752" y="2744984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5076056" y="2744984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419872" y="3825104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971600" y="3825104"/>
            <a:ext cx="540000" cy="5400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5940152" y="1196752"/>
            <a:ext cx="3203848" cy="138499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Ces sommets jaunes </a:t>
            </a:r>
            <a:r>
              <a:rPr lang="fr-FR" b="1" dirty="0" smtClean="0">
                <a:latin typeface="Segoe Print" pitchFamily="2" charset="0"/>
              </a:rPr>
              <a:t>(120°C)</a:t>
            </a: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appartiennent </a:t>
            </a:r>
            <a:b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</a:b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à  </a:t>
            </a:r>
            <a:r>
              <a:rPr lang="fr-FR" sz="2400" b="1" dirty="0" smtClean="0">
                <a:latin typeface="Segoe Print" pitchFamily="2" charset="0"/>
              </a:rPr>
              <a:t>6</a:t>
            </a: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pseudo mailles </a:t>
            </a:r>
          </a:p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3 en bas + 3 en haut</a:t>
            </a: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3707904" y="1556792"/>
            <a:ext cx="2520280" cy="2592288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292080" y="1484784"/>
            <a:ext cx="1008112" cy="3744416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56176" y="2884874"/>
            <a:ext cx="272792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Donc  4 x 1/6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4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9" grpId="0" animBg="1"/>
      <p:bldP spid="50" grpId="0" animBg="1"/>
      <p:bldP spid="51" grpId="0" animBg="1"/>
      <p:bldP spid="54" grpId="0" animBg="1"/>
      <p:bldP spid="10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611188" y="1673513"/>
            <a:ext cx="7791450" cy="37856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r>
              <a:rPr lang="fr-FR" sz="4000" b="1" i="1" dirty="0" smtClean="0">
                <a:latin typeface="Times New Roman" pitchFamily="18" charset="0"/>
              </a:rPr>
              <a:t>Quelques rappels sur la maille </a:t>
            </a:r>
            <a:r>
              <a:rPr lang="fr-FR" sz="4000" b="1" i="1" dirty="0" smtClean="0">
                <a:solidFill>
                  <a:srgbClr val="FF0000"/>
                </a:solidFill>
                <a:latin typeface="Times New Roman" pitchFamily="18" charset="0"/>
              </a:rPr>
              <a:t>Hexagonale Compacte</a:t>
            </a:r>
          </a:p>
          <a:p>
            <a:pPr algn="ctr" defTabSz="762000" eaLnBrk="0" hangingPunct="0"/>
            <a:endParaRPr lang="fr-FR" sz="40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762000" eaLnBrk="0" hangingPunct="0"/>
            <a:endParaRPr lang="fr-FR" sz="4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r" defTabSz="762000" eaLnBrk="0" hangingPunct="0"/>
            <a:r>
              <a:rPr lang="fr-FR" dirty="0" smtClean="0">
                <a:latin typeface="Times New Roman" pitchFamily="18" charset="0"/>
              </a:rPr>
              <a:t>Pr. A. SAMDI</a:t>
            </a:r>
          </a:p>
          <a:p>
            <a:pPr algn="r" defTabSz="762000" eaLnBrk="0" hangingPunct="0"/>
            <a:r>
              <a:rPr lang="fr-FR" dirty="0" smtClean="0">
                <a:latin typeface="Times New Roman" pitchFamily="18" charset="0"/>
              </a:rPr>
              <a:t>Faculté des Sciences </a:t>
            </a:r>
            <a:r>
              <a:rPr lang="fr-FR" dirty="0" err="1" smtClean="0">
                <a:latin typeface="Times New Roman" pitchFamily="18" charset="0"/>
              </a:rPr>
              <a:t>Aïn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</a:rPr>
              <a:t>chock</a:t>
            </a:r>
            <a:endParaRPr lang="fr-FR" dirty="0" smtClean="0">
              <a:latin typeface="Times New Roman" pitchFamily="18" charset="0"/>
            </a:endParaRPr>
          </a:p>
          <a:p>
            <a:pPr algn="r" defTabSz="762000" eaLnBrk="0" hangingPunct="0"/>
            <a:r>
              <a:rPr lang="fr-FR" dirty="0" smtClean="0">
                <a:latin typeface="Times New Roman" pitchFamily="18" charset="0"/>
              </a:rPr>
              <a:t>Université Hassan II </a:t>
            </a:r>
          </a:p>
          <a:p>
            <a:pPr algn="r" defTabSz="762000" eaLnBrk="0" hangingPunct="0"/>
            <a:r>
              <a:rPr lang="fr-FR" dirty="0" smtClean="0">
                <a:latin typeface="Times New Roman" pitchFamily="18" charset="0"/>
              </a:rPr>
              <a:t>Casablanca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93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/>
          <p:nvPr/>
        </p:nvGrpSpPr>
        <p:grpSpPr>
          <a:xfrm>
            <a:off x="395536" y="2636912"/>
            <a:ext cx="2207879" cy="1728192"/>
            <a:chOff x="1907704" y="2636912"/>
            <a:chExt cx="2207879" cy="1728192"/>
          </a:xfrm>
        </p:grpSpPr>
        <p:sp>
          <p:nvSpPr>
            <p:cNvPr id="70" name="Line 81"/>
            <p:cNvSpPr>
              <a:spLocks noChangeShapeType="1"/>
            </p:cNvSpPr>
            <p:nvPr/>
          </p:nvSpPr>
          <p:spPr bwMode="auto">
            <a:xfrm>
              <a:off x="2483768" y="4353728"/>
              <a:ext cx="1128369" cy="11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e 60"/>
            <p:cNvGrpSpPr/>
            <p:nvPr/>
          </p:nvGrpSpPr>
          <p:grpSpPr>
            <a:xfrm flipV="1">
              <a:off x="1907704" y="2636912"/>
              <a:ext cx="2207879" cy="1728192"/>
              <a:chOff x="1368425" y="2506663"/>
              <a:chExt cx="3240087" cy="2773362"/>
            </a:xfrm>
          </p:grpSpPr>
          <p:sp>
            <p:nvSpPr>
              <p:cNvPr id="62" name="Line 74"/>
              <p:cNvSpPr>
                <a:spLocks noChangeShapeType="1"/>
              </p:cNvSpPr>
              <p:nvPr/>
            </p:nvSpPr>
            <p:spPr bwMode="auto">
              <a:xfrm flipH="1">
                <a:off x="1368425" y="2506663"/>
                <a:ext cx="827088" cy="1368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5"/>
              <p:cNvSpPr>
                <a:spLocks noChangeShapeType="1"/>
              </p:cNvSpPr>
              <p:nvPr/>
            </p:nvSpPr>
            <p:spPr bwMode="auto">
              <a:xfrm>
                <a:off x="1368425" y="3875088"/>
                <a:ext cx="900113" cy="1368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6"/>
              <p:cNvSpPr>
                <a:spLocks noChangeShapeType="1"/>
              </p:cNvSpPr>
              <p:nvPr/>
            </p:nvSpPr>
            <p:spPr bwMode="auto">
              <a:xfrm>
                <a:off x="2232025" y="5243513"/>
                <a:ext cx="16557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79"/>
              <p:cNvSpPr>
                <a:spLocks noChangeShapeType="1"/>
              </p:cNvSpPr>
              <p:nvPr/>
            </p:nvSpPr>
            <p:spPr bwMode="auto">
              <a:xfrm>
                <a:off x="2195513" y="2506663"/>
                <a:ext cx="757105" cy="13866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0"/>
              <p:cNvSpPr>
                <a:spLocks noChangeShapeType="1"/>
              </p:cNvSpPr>
              <p:nvPr/>
            </p:nvSpPr>
            <p:spPr bwMode="auto">
              <a:xfrm flipH="1">
                <a:off x="2232023" y="3893344"/>
                <a:ext cx="721489" cy="13866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1"/>
              <p:cNvSpPr>
                <a:spLocks noChangeShapeType="1"/>
              </p:cNvSpPr>
              <p:nvPr/>
            </p:nvSpPr>
            <p:spPr bwMode="auto">
              <a:xfrm flipV="1">
                <a:off x="2952618" y="3875088"/>
                <a:ext cx="1655894" cy="182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" name="Groupe 43"/>
          <p:cNvGrpSpPr/>
          <p:nvPr/>
        </p:nvGrpSpPr>
        <p:grpSpPr>
          <a:xfrm flipV="1">
            <a:off x="2123728" y="1772816"/>
            <a:ext cx="2231678" cy="1728192"/>
            <a:chOff x="1368425" y="2506663"/>
            <a:chExt cx="3275013" cy="2773362"/>
          </a:xfrm>
        </p:grpSpPr>
        <p:sp>
          <p:nvSpPr>
            <p:cNvPr id="47" name="Line 74"/>
            <p:cNvSpPr>
              <a:spLocks noChangeShapeType="1"/>
            </p:cNvSpPr>
            <p:nvPr/>
          </p:nvSpPr>
          <p:spPr bwMode="auto">
            <a:xfrm flipH="1">
              <a:off x="1368425" y="2506663"/>
              <a:ext cx="827088" cy="1368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75"/>
            <p:cNvSpPr>
              <a:spLocks noChangeShapeType="1"/>
            </p:cNvSpPr>
            <p:nvPr/>
          </p:nvSpPr>
          <p:spPr bwMode="auto">
            <a:xfrm>
              <a:off x="1368425" y="3875088"/>
              <a:ext cx="900113" cy="1368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2232025" y="5243513"/>
              <a:ext cx="16557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77"/>
            <p:cNvSpPr>
              <a:spLocks noChangeShapeType="1"/>
            </p:cNvSpPr>
            <p:nvPr/>
          </p:nvSpPr>
          <p:spPr bwMode="auto">
            <a:xfrm flipV="1">
              <a:off x="3887788" y="3838575"/>
              <a:ext cx="755650" cy="1404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 flipH="1" flipV="1">
              <a:off x="3851275" y="2506663"/>
              <a:ext cx="792163" cy="1368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79"/>
            <p:cNvSpPr>
              <a:spLocks noChangeShapeType="1"/>
            </p:cNvSpPr>
            <p:nvPr/>
          </p:nvSpPr>
          <p:spPr bwMode="auto">
            <a:xfrm>
              <a:off x="2195513" y="2506663"/>
              <a:ext cx="757105" cy="13866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80"/>
            <p:cNvSpPr>
              <a:spLocks noChangeShapeType="1"/>
            </p:cNvSpPr>
            <p:nvPr/>
          </p:nvSpPr>
          <p:spPr bwMode="auto">
            <a:xfrm flipH="1">
              <a:off x="2232023" y="3893344"/>
              <a:ext cx="721489" cy="13866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 flipV="1">
              <a:off x="2952618" y="3875088"/>
              <a:ext cx="1655894" cy="18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404083"/>
            <a:ext cx="547260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pseudo maille hexagonale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5" name="Groupe 14"/>
          <p:cNvGrpSpPr/>
          <p:nvPr/>
        </p:nvGrpSpPr>
        <p:grpSpPr>
          <a:xfrm>
            <a:off x="2052330" y="3501008"/>
            <a:ext cx="2231678" cy="1728192"/>
            <a:chOff x="1368425" y="2506663"/>
            <a:chExt cx="3275013" cy="2773362"/>
          </a:xfrm>
        </p:grpSpPr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195513" y="2506663"/>
              <a:ext cx="16557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74"/>
            <p:cNvSpPr>
              <a:spLocks noChangeShapeType="1"/>
            </p:cNvSpPr>
            <p:nvPr/>
          </p:nvSpPr>
          <p:spPr bwMode="auto">
            <a:xfrm flipH="1">
              <a:off x="1368425" y="2506663"/>
              <a:ext cx="827088" cy="1368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1368425" y="3875088"/>
              <a:ext cx="900113" cy="1368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76"/>
            <p:cNvSpPr>
              <a:spLocks noChangeShapeType="1"/>
            </p:cNvSpPr>
            <p:nvPr/>
          </p:nvSpPr>
          <p:spPr bwMode="auto">
            <a:xfrm>
              <a:off x="2232025" y="5243513"/>
              <a:ext cx="16557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77"/>
            <p:cNvSpPr>
              <a:spLocks noChangeShapeType="1"/>
            </p:cNvSpPr>
            <p:nvPr/>
          </p:nvSpPr>
          <p:spPr bwMode="auto">
            <a:xfrm flipV="1">
              <a:off x="3887788" y="3838575"/>
              <a:ext cx="755650" cy="1404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78"/>
            <p:cNvSpPr>
              <a:spLocks noChangeShapeType="1"/>
            </p:cNvSpPr>
            <p:nvPr/>
          </p:nvSpPr>
          <p:spPr bwMode="auto">
            <a:xfrm flipH="1" flipV="1">
              <a:off x="3851275" y="2506663"/>
              <a:ext cx="792163" cy="1368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79"/>
            <p:cNvSpPr>
              <a:spLocks noChangeShapeType="1"/>
            </p:cNvSpPr>
            <p:nvPr/>
          </p:nvSpPr>
          <p:spPr bwMode="auto">
            <a:xfrm>
              <a:off x="2195513" y="2506663"/>
              <a:ext cx="757105" cy="13866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80"/>
            <p:cNvSpPr>
              <a:spLocks noChangeShapeType="1"/>
            </p:cNvSpPr>
            <p:nvPr/>
          </p:nvSpPr>
          <p:spPr bwMode="auto">
            <a:xfrm flipH="1">
              <a:off x="2232023" y="3893344"/>
              <a:ext cx="720594" cy="13866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 flipV="1">
              <a:off x="2952618" y="3875088"/>
              <a:ext cx="1655894" cy="1825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" name="Oval 61"/>
          <p:cNvSpPr>
            <a:spLocks noChangeArrowheads="1"/>
          </p:cNvSpPr>
          <p:nvPr/>
        </p:nvSpPr>
        <p:spPr bwMode="auto">
          <a:xfrm>
            <a:off x="1943840" y="4149080"/>
            <a:ext cx="36000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Oval 61"/>
          <p:cNvSpPr>
            <a:spLocks noChangeArrowheads="1"/>
          </p:cNvSpPr>
          <p:nvPr/>
        </p:nvSpPr>
        <p:spPr bwMode="auto">
          <a:xfrm>
            <a:off x="3995976" y="4149080"/>
            <a:ext cx="360000" cy="36004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61"/>
          <p:cNvSpPr>
            <a:spLocks noChangeArrowheads="1"/>
          </p:cNvSpPr>
          <p:nvPr/>
        </p:nvSpPr>
        <p:spPr bwMode="auto">
          <a:xfrm>
            <a:off x="3491920" y="4941168"/>
            <a:ext cx="36000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2483808" y="4941168"/>
            <a:ext cx="360000" cy="36004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61"/>
          <p:cNvSpPr>
            <a:spLocks noChangeArrowheads="1"/>
          </p:cNvSpPr>
          <p:nvPr/>
        </p:nvSpPr>
        <p:spPr bwMode="auto">
          <a:xfrm>
            <a:off x="3491920" y="3284984"/>
            <a:ext cx="36000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2483808" y="3284984"/>
            <a:ext cx="360000" cy="36004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61"/>
          <p:cNvSpPr>
            <a:spLocks noChangeArrowheads="1"/>
          </p:cNvSpPr>
          <p:nvPr/>
        </p:nvSpPr>
        <p:spPr bwMode="auto">
          <a:xfrm>
            <a:off x="2987864" y="4149080"/>
            <a:ext cx="36000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40152" y="1196752"/>
            <a:ext cx="3203848" cy="2000548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Ces sommets bleus </a:t>
            </a:r>
            <a:r>
              <a:rPr lang="fr-FR" b="1" dirty="0" smtClean="0">
                <a:latin typeface="Segoe Print" pitchFamily="2" charset="0"/>
              </a:rPr>
              <a:t>(60°C)</a:t>
            </a: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appartiennent </a:t>
            </a:r>
            <a:b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</a:b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à  </a:t>
            </a:r>
            <a:r>
              <a:rPr lang="fr-FR" sz="2400" b="1" dirty="0" smtClean="0">
                <a:latin typeface="Segoe Print" pitchFamily="2" charset="0"/>
              </a:rPr>
              <a:t>12</a:t>
            </a: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pseudo mailles</a:t>
            </a:r>
          </a:p>
          <a:p>
            <a:pPr lvl="0" algn="ctr"/>
            <a:endParaRPr lang="fr-FR" b="1" dirty="0" smtClean="0">
              <a:latin typeface="Segoe Print" pitchFamily="2" charset="0"/>
            </a:endParaRPr>
          </a:p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6 en bas + 6 en haut</a:t>
            </a:r>
          </a:p>
          <a:p>
            <a:pPr lvl="0" algn="ctr"/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</a:p>
        </p:txBody>
      </p:sp>
      <p:cxnSp>
        <p:nvCxnSpPr>
          <p:cNvPr id="73" name="Connecteur droit avec flèche 72"/>
          <p:cNvCxnSpPr/>
          <p:nvPr/>
        </p:nvCxnSpPr>
        <p:spPr>
          <a:xfrm flipH="1">
            <a:off x="2843808" y="2348880"/>
            <a:ext cx="3024336" cy="108012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156176" y="3460938"/>
            <a:ext cx="272792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Donc  4 x 1/12</a:t>
            </a:r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49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7" grpId="0" animBg="1"/>
      <p:bldP spid="72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3"/>
          <p:cNvGrpSpPr/>
          <p:nvPr/>
        </p:nvGrpSpPr>
        <p:grpSpPr>
          <a:xfrm>
            <a:off x="-180528" y="621269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4211960" y="3429000"/>
                <a:ext cx="0" cy="2196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395536" y="-27384"/>
            <a:ext cx="547260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pseudo maille hexagonale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940152" y="477253"/>
            <a:ext cx="3203848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L’atome interne rouge appartient </a:t>
            </a:r>
            <a:b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</a:br>
            <a:r>
              <a:rPr lang="fr-FR" b="1" dirty="0" smtClean="0">
                <a:solidFill>
                  <a:srgbClr val="FF3300"/>
                </a:solidFill>
                <a:latin typeface="Segoe Print" pitchFamily="2" charset="0"/>
              </a:rPr>
              <a:t>à  1 pseudo maille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3779912" y="1413357"/>
            <a:ext cx="2088232" cy="158417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876528" y="4420850"/>
            <a:ext cx="326747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4 atomes aux </a:t>
            </a:r>
          </a:p>
          <a:p>
            <a:pPr lvl="0" algn="ctr"/>
            <a:r>
              <a:rPr lang="fr-FR" b="1" dirty="0" smtClean="0">
                <a:latin typeface="Segoe Print" pitchFamily="2" charset="0"/>
              </a:rPr>
              <a:t>sommets jaunes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(120°C) </a:t>
            </a:r>
            <a:r>
              <a:rPr lang="fr-FR" b="1" dirty="0" smtClean="0">
                <a:latin typeface="Segoe Print" pitchFamily="2" charset="0"/>
              </a:rPr>
              <a:t>appartiennent </a:t>
            </a:r>
            <a:br>
              <a:rPr lang="fr-FR" b="1" dirty="0" smtClean="0">
                <a:latin typeface="Segoe Print" pitchFamily="2" charset="0"/>
              </a:rPr>
            </a:br>
            <a:r>
              <a:rPr lang="fr-FR" b="1" dirty="0" smtClean="0">
                <a:latin typeface="Segoe Print" pitchFamily="2" charset="0"/>
              </a:rPr>
              <a:t>à  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6</a:t>
            </a:r>
            <a:r>
              <a:rPr lang="fr-FR" b="1" dirty="0" smtClean="0">
                <a:latin typeface="Segoe Print" pitchFamily="2" charset="0"/>
              </a:rPr>
              <a:t> pseudo mailles 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3707904" y="5517813"/>
            <a:ext cx="2160240" cy="21602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084168" y="2250158"/>
            <a:ext cx="3024336" cy="1323439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4 atomes aux sommets bleus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(60°C) </a:t>
            </a:r>
            <a:r>
              <a:rPr lang="fr-FR" b="1" dirty="0" smtClean="0">
                <a:latin typeface="Segoe Print" pitchFamily="2" charset="0"/>
              </a:rPr>
              <a:t>appartiennent </a:t>
            </a:r>
            <a:br>
              <a:rPr lang="fr-FR" b="1" dirty="0" smtClean="0">
                <a:latin typeface="Segoe Print" pitchFamily="2" charset="0"/>
              </a:rPr>
            </a:br>
            <a:r>
              <a:rPr lang="fr-FR" b="1" dirty="0" smtClean="0">
                <a:latin typeface="Segoe Print" pitchFamily="2" charset="0"/>
              </a:rPr>
              <a:t>à 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12</a:t>
            </a:r>
            <a:r>
              <a:rPr lang="fr-FR" b="1" dirty="0" smtClean="0">
                <a:latin typeface="Segoe Print" pitchFamily="2" charset="0"/>
              </a:rPr>
              <a:t> pseudo mailles 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4572000" y="3285565"/>
            <a:ext cx="1448544" cy="1583595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56176" y="5837783"/>
            <a:ext cx="272792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Donc  4 x 1/6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36568" y="3645605"/>
            <a:ext cx="2727920" cy="400110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Donc  4 x 1/12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28184" y="1557373"/>
            <a:ext cx="272792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latin typeface="Segoe Print" pitchFamily="2" charset="0"/>
              </a:rPr>
              <a:t>Donc  1 x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08520" y="6309320"/>
            <a:ext cx="925252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Au total :   </a:t>
            </a:r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fr-FR" sz="2400" b="1" dirty="0" smtClean="0">
                <a:latin typeface="Segoe Print" pitchFamily="2" charset="0"/>
              </a:rPr>
              <a:t> = </a:t>
            </a:r>
            <a:r>
              <a:rPr lang="fr-FR" sz="2400" dirty="0" smtClean="0">
                <a:latin typeface="Segoe Print" pitchFamily="2" charset="0"/>
              </a:rPr>
              <a:t>1 + (4 x 1/6) + (4 x 1/12) =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latin typeface="Segoe Print" pitchFamily="2" charset="0"/>
              </a:rPr>
              <a:t> </a:t>
            </a:r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58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4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9"/>
          <p:cNvGrpSpPr/>
          <p:nvPr/>
        </p:nvGrpSpPr>
        <p:grpSpPr>
          <a:xfrm>
            <a:off x="251520" y="260648"/>
            <a:ext cx="4320480" cy="4780528"/>
            <a:chOff x="2195736" y="548680"/>
            <a:chExt cx="4968560" cy="5867012"/>
          </a:xfrm>
        </p:grpSpPr>
        <p:sp>
          <p:nvSpPr>
            <p:cNvPr id="61" name="Rectangle 60"/>
            <p:cNvSpPr/>
            <p:nvPr/>
          </p:nvSpPr>
          <p:spPr>
            <a:xfrm>
              <a:off x="3456160" y="83671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680064" y="3509255"/>
              <a:ext cx="468000" cy="574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79912" y="191683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 flipV="1">
              <a:off x="3419872" y="836712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3779912" y="836712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2483768" y="1268760"/>
              <a:ext cx="1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2483768" y="836712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6300192" y="1340768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6012160" y="836712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 flipV="1">
              <a:off x="2483768" y="1340768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483768" y="1340768"/>
              <a:ext cx="4536000" cy="4212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 flipH="1" flipV="1">
              <a:off x="3419872" y="5013176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3779912" y="5013176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2483768" y="5013176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6012160" y="5013176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>
              <a:off x="6300192" y="5517232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 flipV="1">
              <a:off x="2483768" y="5517232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98"/>
            <p:cNvGrpSpPr/>
            <p:nvPr/>
          </p:nvGrpSpPr>
          <p:grpSpPr>
            <a:xfrm>
              <a:off x="2483768" y="2924944"/>
              <a:ext cx="4536504" cy="1080120"/>
              <a:chOff x="2483768" y="2924944"/>
              <a:chExt cx="4536504" cy="1080120"/>
            </a:xfrm>
          </p:grpSpPr>
          <p:cxnSp>
            <p:nvCxnSpPr>
              <p:cNvPr id="82" name="Connecteur droit 81"/>
              <p:cNvCxnSpPr/>
              <p:nvPr/>
            </p:nvCxnSpPr>
            <p:spPr>
              <a:xfrm flipH="1" flipV="1">
                <a:off x="3419872" y="2924944"/>
                <a:ext cx="295232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>
                <a:off x="3779912" y="2924944"/>
                <a:ext cx="223224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H="1">
                <a:off x="2483768" y="2924944"/>
                <a:ext cx="1008112" cy="50393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flipH="1" flipV="1">
                <a:off x="6012160" y="2924944"/>
                <a:ext cx="1008112" cy="50405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2483768" y="3429000"/>
                <a:ext cx="1296144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H="1">
                <a:off x="6300192" y="3429000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2483768" y="3429000"/>
                <a:ext cx="453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3492384" y="292494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3744192" y="400506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11"/>
            <p:cNvGrpSpPr/>
            <p:nvPr/>
          </p:nvGrpSpPr>
          <p:grpSpPr>
            <a:xfrm>
              <a:off x="2267744" y="548680"/>
              <a:ext cx="4896552" cy="1690548"/>
              <a:chOff x="1907704" y="836712"/>
              <a:chExt cx="4896552" cy="1690548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6336256" y="137683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4139952" y="1268760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807864" y="83671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400152" y="83671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688184" y="1952896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67904" y="1952896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1907704" y="137683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2"/>
            <p:cNvGrpSpPr/>
            <p:nvPr/>
          </p:nvGrpSpPr>
          <p:grpSpPr>
            <a:xfrm>
              <a:off x="2195736" y="4725144"/>
              <a:ext cx="4968560" cy="1690548"/>
              <a:chOff x="1655616" y="836712"/>
              <a:chExt cx="4968560" cy="1690548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156176" y="137683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067944" y="1376832"/>
                <a:ext cx="468000" cy="57436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655616" y="137683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699792" y="83671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20072" y="836712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508104" y="1916833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951760" y="1952896"/>
                <a:ext cx="468000" cy="5743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3203848" y="2934763"/>
              <a:ext cx="468000" cy="574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32200" y="2934763"/>
              <a:ext cx="468000" cy="574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12"/>
          <p:cNvGrpSpPr/>
          <p:nvPr/>
        </p:nvGrpSpPr>
        <p:grpSpPr>
          <a:xfrm>
            <a:off x="539552" y="5645246"/>
            <a:ext cx="3888432" cy="952106"/>
            <a:chOff x="611560" y="5357214"/>
            <a:chExt cx="4536504" cy="952106"/>
          </a:xfrm>
        </p:grpSpPr>
        <p:sp>
          <p:nvSpPr>
            <p:cNvPr id="95" name="Ellipse 94"/>
            <p:cNvSpPr/>
            <p:nvPr/>
          </p:nvSpPr>
          <p:spPr>
            <a:xfrm>
              <a:off x="2807856" y="5841320"/>
              <a:ext cx="468000" cy="46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9" name="Connecteur droit 98"/>
            <p:cNvCxnSpPr/>
            <p:nvPr/>
          </p:nvCxnSpPr>
          <p:spPr>
            <a:xfrm flipH="1" flipV="1">
              <a:off x="1547664" y="5357214"/>
              <a:ext cx="2952328" cy="880098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1907704" y="5357214"/>
              <a:ext cx="2232248" cy="880098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611560" y="5357214"/>
              <a:ext cx="1008112" cy="410615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 flipV="1">
              <a:off x="4139952" y="5357214"/>
              <a:ext cx="1008112" cy="410712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H="1" flipV="1">
              <a:off x="611560" y="5767926"/>
              <a:ext cx="1296144" cy="46938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4427984" y="5767926"/>
              <a:ext cx="720080" cy="46938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611560" y="5767926"/>
              <a:ext cx="453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1620176" y="5357214"/>
              <a:ext cx="255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1871984" y="6237312"/>
              <a:ext cx="2556000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lipse 110"/>
            <p:cNvSpPr/>
            <p:nvPr/>
          </p:nvSpPr>
          <p:spPr>
            <a:xfrm>
              <a:off x="1403648" y="5373216"/>
              <a:ext cx="468000" cy="46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959992" y="5373216"/>
              <a:ext cx="468000" cy="46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Freeform 5"/>
          <p:cNvSpPr>
            <a:spLocks/>
          </p:cNvSpPr>
          <p:nvPr/>
        </p:nvSpPr>
        <p:spPr bwMode="auto">
          <a:xfrm>
            <a:off x="4903911" y="3475186"/>
            <a:ext cx="3925888" cy="1336675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788" y="0"/>
              </a:cxn>
              <a:cxn ang="0">
                <a:pos x="1697" y="0"/>
              </a:cxn>
              <a:cxn ang="0">
                <a:pos x="2472" y="421"/>
              </a:cxn>
              <a:cxn ang="0">
                <a:pos x="1820" y="841"/>
              </a:cxn>
              <a:cxn ang="0">
                <a:pos x="652" y="841"/>
              </a:cxn>
              <a:cxn ang="0">
                <a:pos x="0" y="421"/>
              </a:cxn>
            </a:cxnLst>
            <a:rect l="0" t="0" r="r" b="b"/>
            <a:pathLst>
              <a:path w="2473" h="842">
                <a:moveTo>
                  <a:pt x="0" y="421"/>
                </a:moveTo>
                <a:lnTo>
                  <a:pt x="788" y="0"/>
                </a:lnTo>
                <a:lnTo>
                  <a:pt x="1697" y="0"/>
                </a:lnTo>
                <a:lnTo>
                  <a:pt x="2472" y="421"/>
                </a:lnTo>
                <a:lnTo>
                  <a:pt x="1820" y="841"/>
                </a:lnTo>
                <a:lnTo>
                  <a:pt x="652" y="841"/>
                </a:lnTo>
                <a:lnTo>
                  <a:pt x="0" y="421"/>
                </a:lnTo>
              </a:path>
            </a:pathLst>
          </a:custGeom>
          <a:noFill/>
          <a:ln w="12700" cap="rnd" cmpd="sng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4" name="Freeform 6"/>
          <p:cNvSpPr>
            <a:spLocks/>
          </p:cNvSpPr>
          <p:nvPr/>
        </p:nvSpPr>
        <p:spPr bwMode="auto">
          <a:xfrm>
            <a:off x="4903911" y="2810023"/>
            <a:ext cx="3925888" cy="1335088"/>
          </a:xfrm>
          <a:custGeom>
            <a:avLst/>
            <a:gdLst/>
            <a:ahLst/>
            <a:cxnLst>
              <a:cxn ang="0">
                <a:pos x="2472" y="840"/>
              </a:cxn>
              <a:cxn ang="0">
                <a:pos x="1955" y="0"/>
              </a:cxn>
              <a:cxn ang="0">
                <a:pos x="652" y="0"/>
              </a:cxn>
              <a:cxn ang="0">
                <a:pos x="0" y="840"/>
              </a:cxn>
            </a:cxnLst>
            <a:rect l="0" t="0" r="r" b="b"/>
            <a:pathLst>
              <a:path w="2473" h="841">
                <a:moveTo>
                  <a:pt x="2472" y="840"/>
                </a:moveTo>
                <a:lnTo>
                  <a:pt x="1955" y="0"/>
                </a:lnTo>
                <a:lnTo>
                  <a:pt x="652" y="0"/>
                </a:lnTo>
                <a:lnTo>
                  <a:pt x="0" y="840"/>
                </a:lnTo>
              </a:path>
            </a:pathLst>
          </a:custGeom>
          <a:noFill/>
          <a:ln w="12700" cap="rnd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" name="Freeform 7"/>
          <p:cNvSpPr>
            <a:spLocks/>
          </p:cNvSpPr>
          <p:nvPr/>
        </p:nvSpPr>
        <p:spPr bwMode="auto">
          <a:xfrm>
            <a:off x="4903911" y="4143523"/>
            <a:ext cx="3925888" cy="1665288"/>
          </a:xfrm>
          <a:custGeom>
            <a:avLst/>
            <a:gdLst/>
            <a:ahLst/>
            <a:cxnLst>
              <a:cxn ang="0">
                <a:pos x="2472" y="0"/>
              </a:cxn>
              <a:cxn ang="0">
                <a:pos x="1955" y="1048"/>
              </a:cxn>
              <a:cxn ang="0">
                <a:pos x="652" y="1048"/>
              </a:cxn>
              <a:cxn ang="0">
                <a:pos x="0" y="0"/>
              </a:cxn>
            </a:cxnLst>
            <a:rect l="0" t="0" r="r" b="b"/>
            <a:pathLst>
              <a:path w="2473" h="1049">
                <a:moveTo>
                  <a:pt x="2472" y="0"/>
                </a:moveTo>
                <a:lnTo>
                  <a:pt x="1955" y="1048"/>
                </a:lnTo>
                <a:lnTo>
                  <a:pt x="652" y="104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5918324" y="2810023"/>
            <a:ext cx="52387" cy="13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0"/>
              </a:cxn>
              <a:cxn ang="0">
                <a:pos x="32" y="86"/>
              </a:cxn>
              <a:cxn ang="0">
                <a:pos x="23" y="86"/>
              </a:cxn>
              <a:cxn ang="0">
                <a:pos x="0" y="0"/>
              </a:cxn>
            </a:cxnLst>
            <a:rect l="0" t="0" r="r" b="b"/>
            <a:pathLst>
              <a:path w="33" h="87">
                <a:moveTo>
                  <a:pt x="0" y="0"/>
                </a:moveTo>
                <a:lnTo>
                  <a:pt x="11" y="0"/>
                </a:lnTo>
                <a:lnTo>
                  <a:pt x="32" y="86"/>
                </a:lnTo>
                <a:lnTo>
                  <a:pt x="23" y="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6011986" y="3083073"/>
            <a:ext cx="57150" cy="13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35" y="86"/>
              </a:cxn>
              <a:cxn ang="0">
                <a:pos x="21" y="86"/>
              </a:cxn>
              <a:cxn ang="0">
                <a:pos x="0" y="0"/>
              </a:cxn>
            </a:cxnLst>
            <a:rect l="0" t="0" r="r" b="b"/>
            <a:pathLst>
              <a:path w="36" h="87">
                <a:moveTo>
                  <a:pt x="0" y="0"/>
                </a:moveTo>
                <a:lnTo>
                  <a:pt x="12" y="0"/>
                </a:lnTo>
                <a:lnTo>
                  <a:pt x="35" y="86"/>
                </a:lnTo>
                <a:lnTo>
                  <a:pt x="21" y="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0" name="Freeform 10"/>
          <p:cNvSpPr>
            <a:spLocks/>
          </p:cNvSpPr>
          <p:nvPr/>
        </p:nvSpPr>
        <p:spPr bwMode="auto">
          <a:xfrm>
            <a:off x="6102474" y="3356123"/>
            <a:ext cx="57150" cy="13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35" y="75"/>
              </a:cxn>
              <a:cxn ang="0">
                <a:pos x="22" y="86"/>
              </a:cxn>
              <a:cxn ang="0">
                <a:pos x="0" y="0"/>
              </a:cxn>
            </a:cxnLst>
            <a:rect l="0" t="0" r="r" b="b"/>
            <a:pathLst>
              <a:path w="36" h="87">
                <a:moveTo>
                  <a:pt x="0" y="0"/>
                </a:moveTo>
                <a:lnTo>
                  <a:pt x="12" y="0"/>
                </a:lnTo>
                <a:lnTo>
                  <a:pt x="35" y="75"/>
                </a:lnTo>
                <a:lnTo>
                  <a:pt x="22" y="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" name="Freeform 11"/>
          <p:cNvSpPr>
            <a:spLocks/>
          </p:cNvSpPr>
          <p:nvPr/>
        </p:nvSpPr>
        <p:spPr bwMode="auto">
          <a:xfrm>
            <a:off x="7934449" y="2810023"/>
            <a:ext cx="93662" cy="1381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6" y="0"/>
              </a:cxn>
              <a:cxn ang="0">
                <a:pos x="0" y="77"/>
              </a:cxn>
              <a:cxn ang="0">
                <a:pos x="12" y="86"/>
              </a:cxn>
              <a:cxn ang="0">
                <a:pos x="58" y="0"/>
              </a:cxn>
            </a:cxnLst>
            <a:rect l="0" t="0" r="r" b="b"/>
            <a:pathLst>
              <a:path w="59" h="87">
                <a:moveTo>
                  <a:pt x="58" y="0"/>
                </a:moveTo>
                <a:lnTo>
                  <a:pt x="46" y="0"/>
                </a:lnTo>
                <a:lnTo>
                  <a:pt x="0" y="77"/>
                </a:lnTo>
                <a:lnTo>
                  <a:pt x="12" y="86"/>
                </a:lnTo>
                <a:lnTo>
                  <a:pt x="5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" name="Freeform 12"/>
          <p:cNvSpPr>
            <a:spLocks/>
          </p:cNvSpPr>
          <p:nvPr/>
        </p:nvSpPr>
        <p:spPr bwMode="auto">
          <a:xfrm>
            <a:off x="7774111" y="3068786"/>
            <a:ext cx="92075" cy="138112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0" y="76"/>
              </a:cxn>
              <a:cxn ang="0">
                <a:pos x="12" y="86"/>
              </a:cxn>
              <a:cxn ang="0">
                <a:pos x="57" y="0"/>
              </a:cxn>
            </a:cxnLst>
            <a:rect l="0" t="0" r="r" b="b"/>
            <a:pathLst>
              <a:path w="58" h="87">
                <a:moveTo>
                  <a:pt x="57" y="0"/>
                </a:moveTo>
                <a:lnTo>
                  <a:pt x="46" y="0"/>
                </a:lnTo>
                <a:lnTo>
                  <a:pt x="0" y="76"/>
                </a:lnTo>
                <a:lnTo>
                  <a:pt x="12" y="86"/>
                </a:lnTo>
                <a:lnTo>
                  <a:pt x="57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4" name="Freeform 13"/>
          <p:cNvSpPr>
            <a:spLocks/>
          </p:cNvSpPr>
          <p:nvPr/>
        </p:nvSpPr>
        <p:spPr bwMode="auto">
          <a:xfrm>
            <a:off x="7631236" y="3311673"/>
            <a:ext cx="93663" cy="1381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6" y="0"/>
              </a:cxn>
              <a:cxn ang="0">
                <a:pos x="0" y="74"/>
              </a:cxn>
              <a:cxn ang="0">
                <a:pos x="10" y="86"/>
              </a:cxn>
              <a:cxn ang="0">
                <a:pos x="58" y="0"/>
              </a:cxn>
            </a:cxnLst>
            <a:rect l="0" t="0" r="r" b="b"/>
            <a:pathLst>
              <a:path w="59" h="87">
                <a:moveTo>
                  <a:pt x="58" y="0"/>
                </a:moveTo>
                <a:lnTo>
                  <a:pt x="46" y="0"/>
                </a:lnTo>
                <a:lnTo>
                  <a:pt x="0" y="74"/>
                </a:lnTo>
                <a:lnTo>
                  <a:pt x="10" y="86"/>
                </a:lnTo>
                <a:lnTo>
                  <a:pt x="5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>
            <a:off x="5938961" y="5807223"/>
            <a:ext cx="1033463" cy="50006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V="1">
            <a:off x="6972424" y="5807223"/>
            <a:ext cx="1031875" cy="50006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Freeform 16"/>
          <p:cNvSpPr>
            <a:spLocks/>
          </p:cNvSpPr>
          <p:nvPr/>
        </p:nvSpPr>
        <p:spPr bwMode="auto">
          <a:xfrm>
            <a:off x="6158036" y="5670698"/>
            <a:ext cx="52388" cy="138113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0" name="Freeform 17"/>
          <p:cNvSpPr>
            <a:spLocks/>
          </p:cNvSpPr>
          <p:nvPr/>
        </p:nvSpPr>
        <p:spPr bwMode="auto">
          <a:xfrm>
            <a:off x="6158036" y="5400823"/>
            <a:ext cx="52388" cy="138113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7" name="Freeform 18"/>
          <p:cNvSpPr>
            <a:spLocks/>
          </p:cNvSpPr>
          <p:nvPr/>
        </p:nvSpPr>
        <p:spPr bwMode="auto">
          <a:xfrm>
            <a:off x="6158036" y="5126186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8" name="Freeform 19"/>
          <p:cNvSpPr>
            <a:spLocks/>
          </p:cNvSpPr>
          <p:nvPr/>
        </p:nvSpPr>
        <p:spPr bwMode="auto">
          <a:xfrm>
            <a:off x="6158036" y="4853136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9" name="Freeform 20"/>
          <p:cNvSpPr>
            <a:spLocks/>
          </p:cNvSpPr>
          <p:nvPr/>
        </p:nvSpPr>
        <p:spPr bwMode="auto">
          <a:xfrm>
            <a:off x="6158036" y="4580086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" name="Freeform 21"/>
          <p:cNvSpPr>
            <a:spLocks/>
          </p:cNvSpPr>
          <p:nvPr/>
        </p:nvSpPr>
        <p:spPr bwMode="auto">
          <a:xfrm>
            <a:off x="6158036" y="4310211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" name="Freeform 22"/>
          <p:cNvSpPr>
            <a:spLocks/>
          </p:cNvSpPr>
          <p:nvPr/>
        </p:nvSpPr>
        <p:spPr bwMode="auto">
          <a:xfrm>
            <a:off x="6158036" y="4037161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5" name="Freeform 23"/>
          <p:cNvSpPr>
            <a:spLocks/>
          </p:cNvSpPr>
          <p:nvPr/>
        </p:nvSpPr>
        <p:spPr bwMode="auto">
          <a:xfrm>
            <a:off x="6158036" y="3764111"/>
            <a:ext cx="52388" cy="138112"/>
          </a:xfrm>
          <a:custGeom>
            <a:avLst/>
            <a:gdLst/>
            <a:ahLst/>
            <a:cxnLst>
              <a:cxn ang="0">
                <a:pos x="32" y="86"/>
              </a:cxn>
              <a:cxn ang="0">
                <a:pos x="0" y="86"/>
              </a:cxn>
              <a:cxn ang="0">
                <a:pos x="0" y="0"/>
              </a:cxn>
              <a:cxn ang="0">
                <a:pos x="32" y="0"/>
              </a:cxn>
              <a:cxn ang="0">
                <a:pos x="32" y="86"/>
              </a:cxn>
            </a:cxnLst>
            <a:rect l="0" t="0" r="r" b="b"/>
            <a:pathLst>
              <a:path w="33" h="87">
                <a:moveTo>
                  <a:pt x="32" y="86"/>
                </a:moveTo>
                <a:lnTo>
                  <a:pt x="0" y="86"/>
                </a:lnTo>
                <a:lnTo>
                  <a:pt x="0" y="0"/>
                </a:lnTo>
                <a:lnTo>
                  <a:pt x="32" y="0"/>
                </a:lnTo>
                <a:lnTo>
                  <a:pt x="32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>
            <a:off x="6158036" y="3492648"/>
            <a:ext cx="52388" cy="136525"/>
          </a:xfrm>
          <a:custGeom>
            <a:avLst/>
            <a:gdLst/>
            <a:ahLst/>
            <a:cxnLst>
              <a:cxn ang="0">
                <a:pos x="32" y="85"/>
              </a:cxn>
              <a:cxn ang="0">
                <a:pos x="0" y="85"/>
              </a:cxn>
              <a:cxn ang="0">
                <a:pos x="0" y="0"/>
              </a:cxn>
              <a:cxn ang="0">
                <a:pos x="32" y="0"/>
              </a:cxn>
              <a:cxn ang="0">
                <a:pos x="32" y="85"/>
              </a:cxn>
            </a:cxnLst>
            <a:rect l="0" t="0" r="r" b="b"/>
            <a:pathLst>
              <a:path w="33" h="86">
                <a:moveTo>
                  <a:pt x="32" y="85"/>
                </a:moveTo>
                <a:lnTo>
                  <a:pt x="0" y="85"/>
                </a:lnTo>
                <a:lnTo>
                  <a:pt x="0" y="0"/>
                </a:lnTo>
                <a:lnTo>
                  <a:pt x="32" y="0"/>
                </a:lnTo>
                <a:lnTo>
                  <a:pt x="32" y="8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" name="Freeform 25"/>
          <p:cNvSpPr>
            <a:spLocks/>
          </p:cNvSpPr>
          <p:nvPr/>
        </p:nvSpPr>
        <p:spPr bwMode="auto">
          <a:xfrm>
            <a:off x="7970961" y="5670698"/>
            <a:ext cx="53975" cy="138113"/>
          </a:xfrm>
          <a:custGeom>
            <a:avLst/>
            <a:gdLst/>
            <a:ahLst/>
            <a:cxnLst>
              <a:cxn ang="0">
                <a:pos x="20" y="86"/>
              </a:cxn>
              <a:cxn ang="0">
                <a:pos x="33" y="86"/>
              </a:cxn>
              <a:cxn ang="0">
                <a:pos x="20" y="0"/>
              </a:cxn>
              <a:cxn ang="0">
                <a:pos x="0" y="0"/>
              </a:cxn>
              <a:cxn ang="0">
                <a:pos x="20" y="86"/>
              </a:cxn>
            </a:cxnLst>
            <a:rect l="0" t="0" r="r" b="b"/>
            <a:pathLst>
              <a:path w="34" h="87">
                <a:moveTo>
                  <a:pt x="20" y="86"/>
                </a:moveTo>
                <a:lnTo>
                  <a:pt x="33" y="86"/>
                </a:lnTo>
                <a:lnTo>
                  <a:pt x="20" y="0"/>
                </a:lnTo>
                <a:lnTo>
                  <a:pt x="0" y="0"/>
                </a:lnTo>
                <a:lnTo>
                  <a:pt x="20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8" name="Freeform 26"/>
          <p:cNvSpPr>
            <a:spLocks/>
          </p:cNvSpPr>
          <p:nvPr/>
        </p:nvSpPr>
        <p:spPr bwMode="auto">
          <a:xfrm>
            <a:off x="7913811" y="5400823"/>
            <a:ext cx="53975" cy="138113"/>
          </a:xfrm>
          <a:custGeom>
            <a:avLst/>
            <a:gdLst/>
            <a:ahLst/>
            <a:cxnLst>
              <a:cxn ang="0">
                <a:pos x="17" y="86"/>
              </a:cxn>
              <a:cxn ang="0">
                <a:pos x="33" y="86"/>
              </a:cxn>
              <a:cxn ang="0">
                <a:pos x="17" y="0"/>
              </a:cxn>
              <a:cxn ang="0">
                <a:pos x="0" y="0"/>
              </a:cxn>
              <a:cxn ang="0">
                <a:pos x="17" y="86"/>
              </a:cxn>
            </a:cxnLst>
            <a:rect l="0" t="0" r="r" b="b"/>
            <a:pathLst>
              <a:path w="34" h="87">
                <a:moveTo>
                  <a:pt x="17" y="86"/>
                </a:moveTo>
                <a:lnTo>
                  <a:pt x="33" y="86"/>
                </a:lnTo>
                <a:lnTo>
                  <a:pt x="17" y="0"/>
                </a:lnTo>
                <a:lnTo>
                  <a:pt x="0" y="0"/>
                </a:lnTo>
                <a:lnTo>
                  <a:pt x="17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9" name="Freeform 27"/>
          <p:cNvSpPr>
            <a:spLocks/>
          </p:cNvSpPr>
          <p:nvPr/>
        </p:nvSpPr>
        <p:spPr bwMode="auto">
          <a:xfrm>
            <a:off x="7880474" y="5126186"/>
            <a:ext cx="53975" cy="138112"/>
          </a:xfrm>
          <a:custGeom>
            <a:avLst/>
            <a:gdLst/>
            <a:ahLst/>
            <a:cxnLst>
              <a:cxn ang="0">
                <a:pos x="19" y="86"/>
              </a:cxn>
              <a:cxn ang="0">
                <a:pos x="33" y="86"/>
              </a:cxn>
              <a:cxn ang="0">
                <a:pos x="19" y="0"/>
              </a:cxn>
              <a:cxn ang="0">
                <a:pos x="0" y="0"/>
              </a:cxn>
              <a:cxn ang="0">
                <a:pos x="19" y="86"/>
              </a:cxn>
            </a:cxnLst>
            <a:rect l="0" t="0" r="r" b="b"/>
            <a:pathLst>
              <a:path w="34" h="87">
                <a:moveTo>
                  <a:pt x="19" y="86"/>
                </a:moveTo>
                <a:lnTo>
                  <a:pt x="33" y="86"/>
                </a:lnTo>
                <a:lnTo>
                  <a:pt x="19" y="0"/>
                </a:lnTo>
                <a:lnTo>
                  <a:pt x="0" y="0"/>
                </a:lnTo>
                <a:lnTo>
                  <a:pt x="19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0" name="Freeform 28"/>
          <p:cNvSpPr>
            <a:spLocks/>
          </p:cNvSpPr>
          <p:nvPr/>
        </p:nvSpPr>
        <p:spPr bwMode="auto">
          <a:xfrm>
            <a:off x="7828086" y="4853136"/>
            <a:ext cx="53975" cy="138112"/>
          </a:xfrm>
          <a:custGeom>
            <a:avLst/>
            <a:gdLst/>
            <a:ahLst/>
            <a:cxnLst>
              <a:cxn ang="0">
                <a:pos x="16" y="86"/>
              </a:cxn>
              <a:cxn ang="0">
                <a:pos x="33" y="86"/>
              </a:cxn>
              <a:cxn ang="0">
                <a:pos x="16" y="0"/>
              </a:cxn>
              <a:cxn ang="0">
                <a:pos x="0" y="0"/>
              </a:cxn>
              <a:cxn ang="0">
                <a:pos x="16" y="86"/>
              </a:cxn>
            </a:cxnLst>
            <a:rect l="0" t="0" r="r" b="b"/>
            <a:pathLst>
              <a:path w="34" h="87">
                <a:moveTo>
                  <a:pt x="16" y="86"/>
                </a:moveTo>
                <a:lnTo>
                  <a:pt x="33" y="86"/>
                </a:lnTo>
                <a:lnTo>
                  <a:pt x="16" y="0"/>
                </a:lnTo>
                <a:lnTo>
                  <a:pt x="0" y="0"/>
                </a:lnTo>
                <a:lnTo>
                  <a:pt x="16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1" name="Freeform 29"/>
          <p:cNvSpPr>
            <a:spLocks/>
          </p:cNvSpPr>
          <p:nvPr/>
        </p:nvSpPr>
        <p:spPr bwMode="auto">
          <a:xfrm>
            <a:off x="7774111" y="4580086"/>
            <a:ext cx="53975" cy="138112"/>
          </a:xfrm>
          <a:custGeom>
            <a:avLst/>
            <a:gdLst/>
            <a:ahLst/>
            <a:cxnLst>
              <a:cxn ang="0">
                <a:pos x="19" y="86"/>
              </a:cxn>
              <a:cxn ang="0">
                <a:pos x="33" y="86"/>
              </a:cxn>
              <a:cxn ang="0">
                <a:pos x="19" y="0"/>
              </a:cxn>
              <a:cxn ang="0">
                <a:pos x="0" y="0"/>
              </a:cxn>
              <a:cxn ang="0">
                <a:pos x="19" y="86"/>
              </a:cxn>
            </a:cxnLst>
            <a:rect l="0" t="0" r="r" b="b"/>
            <a:pathLst>
              <a:path w="34" h="87">
                <a:moveTo>
                  <a:pt x="19" y="86"/>
                </a:moveTo>
                <a:lnTo>
                  <a:pt x="33" y="86"/>
                </a:lnTo>
                <a:lnTo>
                  <a:pt x="19" y="0"/>
                </a:lnTo>
                <a:lnTo>
                  <a:pt x="0" y="0"/>
                </a:lnTo>
                <a:lnTo>
                  <a:pt x="19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2" name="Freeform 30"/>
          <p:cNvSpPr>
            <a:spLocks/>
          </p:cNvSpPr>
          <p:nvPr/>
        </p:nvSpPr>
        <p:spPr bwMode="auto">
          <a:xfrm>
            <a:off x="7737599" y="4310211"/>
            <a:ext cx="53975" cy="138112"/>
          </a:xfrm>
          <a:custGeom>
            <a:avLst/>
            <a:gdLst/>
            <a:ahLst/>
            <a:cxnLst>
              <a:cxn ang="0">
                <a:pos x="19" y="86"/>
              </a:cxn>
              <a:cxn ang="0">
                <a:pos x="33" y="86"/>
              </a:cxn>
              <a:cxn ang="0">
                <a:pos x="19" y="0"/>
              </a:cxn>
              <a:cxn ang="0">
                <a:pos x="0" y="0"/>
              </a:cxn>
              <a:cxn ang="0">
                <a:pos x="19" y="86"/>
              </a:cxn>
            </a:cxnLst>
            <a:rect l="0" t="0" r="r" b="b"/>
            <a:pathLst>
              <a:path w="34" h="87">
                <a:moveTo>
                  <a:pt x="19" y="86"/>
                </a:moveTo>
                <a:lnTo>
                  <a:pt x="33" y="86"/>
                </a:lnTo>
                <a:lnTo>
                  <a:pt x="19" y="0"/>
                </a:lnTo>
                <a:lnTo>
                  <a:pt x="0" y="0"/>
                </a:lnTo>
                <a:lnTo>
                  <a:pt x="19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3" name="Freeform 31"/>
          <p:cNvSpPr>
            <a:spLocks/>
          </p:cNvSpPr>
          <p:nvPr/>
        </p:nvSpPr>
        <p:spPr bwMode="auto">
          <a:xfrm>
            <a:off x="7686799" y="4037161"/>
            <a:ext cx="52387" cy="138112"/>
          </a:xfrm>
          <a:custGeom>
            <a:avLst/>
            <a:gdLst/>
            <a:ahLst/>
            <a:cxnLst>
              <a:cxn ang="0">
                <a:pos x="15" y="86"/>
              </a:cxn>
              <a:cxn ang="0">
                <a:pos x="32" y="86"/>
              </a:cxn>
              <a:cxn ang="0">
                <a:pos x="15" y="0"/>
              </a:cxn>
              <a:cxn ang="0">
                <a:pos x="0" y="0"/>
              </a:cxn>
              <a:cxn ang="0">
                <a:pos x="15" y="86"/>
              </a:cxn>
            </a:cxnLst>
            <a:rect l="0" t="0" r="r" b="b"/>
            <a:pathLst>
              <a:path w="33" h="87">
                <a:moveTo>
                  <a:pt x="15" y="86"/>
                </a:moveTo>
                <a:lnTo>
                  <a:pt x="32" y="86"/>
                </a:lnTo>
                <a:lnTo>
                  <a:pt x="15" y="0"/>
                </a:lnTo>
                <a:lnTo>
                  <a:pt x="0" y="0"/>
                </a:lnTo>
                <a:lnTo>
                  <a:pt x="15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4" name="Freeform 32"/>
          <p:cNvSpPr>
            <a:spLocks/>
          </p:cNvSpPr>
          <p:nvPr/>
        </p:nvSpPr>
        <p:spPr bwMode="auto">
          <a:xfrm>
            <a:off x="7631236" y="3764111"/>
            <a:ext cx="53975" cy="138112"/>
          </a:xfrm>
          <a:custGeom>
            <a:avLst/>
            <a:gdLst/>
            <a:ahLst/>
            <a:cxnLst>
              <a:cxn ang="0">
                <a:pos x="15" y="86"/>
              </a:cxn>
              <a:cxn ang="0">
                <a:pos x="33" y="86"/>
              </a:cxn>
              <a:cxn ang="0">
                <a:pos x="15" y="0"/>
              </a:cxn>
              <a:cxn ang="0">
                <a:pos x="0" y="0"/>
              </a:cxn>
              <a:cxn ang="0">
                <a:pos x="15" y="86"/>
              </a:cxn>
            </a:cxnLst>
            <a:rect l="0" t="0" r="r" b="b"/>
            <a:pathLst>
              <a:path w="34" h="87">
                <a:moveTo>
                  <a:pt x="15" y="86"/>
                </a:moveTo>
                <a:lnTo>
                  <a:pt x="33" y="86"/>
                </a:lnTo>
                <a:lnTo>
                  <a:pt x="15" y="0"/>
                </a:lnTo>
                <a:lnTo>
                  <a:pt x="0" y="0"/>
                </a:lnTo>
                <a:lnTo>
                  <a:pt x="15" y="8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" name="Freeform 33"/>
          <p:cNvSpPr>
            <a:spLocks/>
          </p:cNvSpPr>
          <p:nvPr/>
        </p:nvSpPr>
        <p:spPr bwMode="auto">
          <a:xfrm>
            <a:off x="7577261" y="3492648"/>
            <a:ext cx="52388" cy="136525"/>
          </a:xfrm>
          <a:custGeom>
            <a:avLst/>
            <a:gdLst/>
            <a:ahLst/>
            <a:cxnLst>
              <a:cxn ang="0">
                <a:pos x="19" y="85"/>
              </a:cxn>
              <a:cxn ang="0">
                <a:pos x="32" y="85"/>
              </a:cxn>
              <a:cxn ang="0">
                <a:pos x="19" y="0"/>
              </a:cxn>
              <a:cxn ang="0">
                <a:pos x="0" y="0"/>
              </a:cxn>
              <a:cxn ang="0">
                <a:pos x="19" y="85"/>
              </a:cxn>
            </a:cxnLst>
            <a:rect l="0" t="0" r="r" b="b"/>
            <a:pathLst>
              <a:path w="33" h="86">
                <a:moveTo>
                  <a:pt x="19" y="85"/>
                </a:moveTo>
                <a:lnTo>
                  <a:pt x="32" y="85"/>
                </a:lnTo>
                <a:lnTo>
                  <a:pt x="19" y="0"/>
                </a:lnTo>
                <a:lnTo>
                  <a:pt x="0" y="0"/>
                </a:lnTo>
                <a:lnTo>
                  <a:pt x="19" y="8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" name="Oval 34"/>
          <p:cNvSpPr>
            <a:spLocks noChangeArrowheads="1"/>
          </p:cNvSpPr>
          <p:nvPr/>
        </p:nvSpPr>
        <p:spPr bwMode="auto">
          <a:xfrm>
            <a:off x="7850311" y="2743348"/>
            <a:ext cx="419100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Oval 35"/>
          <p:cNvSpPr>
            <a:spLocks noChangeArrowheads="1"/>
          </p:cNvSpPr>
          <p:nvPr/>
        </p:nvSpPr>
        <p:spPr bwMode="auto">
          <a:xfrm>
            <a:off x="5838949" y="2679848"/>
            <a:ext cx="419100" cy="3238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Oval 36"/>
          <p:cNvSpPr>
            <a:spLocks noChangeArrowheads="1"/>
          </p:cNvSpPr>
          <p:nvPr/>
        </p:nvSpPr>
        <p:spPr bwMode="auto">
          <a:xfrm>
            <a:off x="5927849" y="3405336"/>
            <a:ext cx="417512" cy="339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Oval 37"/>
          <p:cNvSpPr>
            <a:spLocks noChangeArrowheads="1"/>
          </p:cNvSpPr>
          <p:nvPr/>
        </p:nvSpPr>
        <p:spPr bwMode="auto">
          <a:xfrm>
            <a:off x="7477249" y="3332311"/>
            <a:ext cx="436562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Oval 38"/>
          <p:cNvSpPr>
            <a:spLocks noChangeArrowheads="1"/>
          </p:cNvSpPr>
          <p:nvPr/>
        </p:nvSpPr>
        <p:spPr bwMode="auto">
          <a:xfrm>
            <a:off x="5872286" y="5740548"/>
            <a:ext cx="419100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Oval 39"/>
          <p:cNvSpPr>
            <a:spLocks noChangeArrowheads="1"/>
          </p:cNvSpPr>
          <p:nvPr/>
        </p:nvSpPr>
        <p:spPr bwMode="auto">
          <a:xfrm>
            <a:off x="7799511" y="5740548"/>
            <a:ext cx="436563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Line 40"/>
          <p:cNvSpPr>
            <a:spLocks noChangeShapeType="1"/>
          </p:cNvSpPr>
          <p:nvPr/>
        </p:nvSpPr>
        <p:spPr bwMode="auto">
          <a:xfrm>
            <a:off x="6011986" y="2795736"/>
            <a:ext cx="960438" cy="54610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41"/>
          <p:cNvSpPr>
            <a:spLocks noChangeShapeType="1"/>
          </p:cNvSpPr>
          <p:nvPr/>
        </p:nvSpPr>
        <p:spPr bwMode="auto">
          <a:xfrm flipV="1">
            <a:off x="6975599" y="2932261"/>
            <a:ext cx="958850" cy="4095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Line 42"/>
          <p:cNvSpPr>
            <a:spLocks noChangeShapeType="1"/>
          </p:cNvSpPr>
          <p:nvPr/>
        </p:nvSpPr>
        <p:spPr bwMode="auto">
          <a:xfrm>
            <a:off x="6011986" y="4838848"/>
            <a:ext cx="960438" cy="13604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 flipV="1">
            <a:off x="6972424" y="4838848"/>
            <a:ext cx="801687" cy="13604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44"/>
          <p:cNvSpPr>
            <a:spLocks noChangeShapeType="1"/>
          </p:cNvSpPr>
          <p:nvPr/>
        </p:nvSpPr>
        <p:spPr bwMode="auto">
          <a:xfrm flipV="1">
            <a:off x="6008811" y="3205311"/>
            <a:ext cx="963613" cy="163353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Line 45"/>
          <p:cNvSpPr>
            <a:spLocks noChangeShapeType="1"/>
          </p:cNvSpPr>
          <p:nvPr/>
        </p:nvSpPr>
        <p:spPr bwMode="auto">
          <a:xfrm>
            <a:off x="6904161" y="3357711"/>
            <a:ext cx="869950" cy="148113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Oval 46"/>
          <p:cNvSpPr>
            <a:spLocks noChangeArrowheads="1"/>
          </p:cNvSpPr>
          <p:nvPr/>
        </p:nvSpPr>
        <p:spPr bwMode="auto">
          <a:xfrm>
            <a:off x="6710486" y="3119586"/>
            <a:ext cx="419100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Line 47"/>
          <p:cNvSpPr>
            <a:spLocks noChangeShapeType="1"/>
          </p:cNvSpPr>
          <p:nvPr/>
        </p:nvSpPr>
        <p:spPr bwMode="auto">
          <a:xfrm>
            <a:off x="6065961" y="4805511"/>
            <a:ext cx="1828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Oval 48"/>
          <p:cNvSpPr>
            <a:spLocks noChangeArrowheads="1"/>
          </p:cNvSpPr>
          <p:nvPr/>
        </p:nvSpPr>
        <p:spPr bwMode="auto">
          <a:xfrm>
            <a:off x="7620124" y="4662636"/>
            <a:ext cx="417512" cy="339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Oval 49"/>
          <p:cNvSpPr>
            <a:spLocks noChangeArrowheads="1"/>
          </p:cNvSpPr>
          <p:nvPr/>
        </p:nvSpPr>
        <p:spPr bwMode="auto">
          <a:xfrm>
            <a:off x="5784974" y="4662636"/>
            <a:ext cx="417512" cy="339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2" name="Line 50"/>
          <p:cNvSpPr>
            <a:spLocks noChangeShapeType="1"/>
          </p:cNvSpPr>
          <p:nvPr/>
        </p:nvSpPr>
        <p:spPr bwMode="auto">
          <a:xfrm flipH="1" flipV="1">
            <a:off x="4846761" y="4119711"/>
            <a:ext cx="914400" cy="6096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" name="Line 51"/>
          <p:cNvSpPr>
            <a:spLocks noChangeShapeType="1"/>
          </p:cNvSpPr>
          <p:nvPr/>
        </p:nvSpPr>
        <p:spPr bwMode="auto">
          <a:xfrm flipV="1">
            <a:off x="7894761" y="4195911"/>
            <a:ext cx="914400" cy="533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Oval 52"/>
          <p:cNvSpPr>
            <a:spLocks noChangeArrowheads="1"/>
          </p:cNvSpPr>
          <p:nvPr/>
        </p:nvSpPr>
        <p:spPr bwMode="auto">
          <a:xfrm>
            <a:off x="8674224" y="4043511"/>
            <a:ext cx="433387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Oval 53"/>
          <p:cNvSpPr>
            <a:spLocks noChangeArrowheads="1"/>
          </p:cNvSpPr>
          <p:nvPr/>
        </p:nvSpPr>
        <p:spPr bwMode="auto">
          <a:xfrm>
            <a:off x="4788024" y="4073673"/>
            <a:ext cx="415925" cy="339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Oval 54"/>
          <p:cNvSpPr>
            <a:spLocks noChangeArrowheads="1"/>
          </p:cNvSpPr>
          <p:nvPr/>
        </p:nvSpPr>
        <p:spPr bwMode="auto">
          <a:xfrm>
            <a:off x="6731124" y="3976836"/>
            <a:ext cx="509587" cy="4445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" name="Oval 55"/>
          <p:cNvSpPr>
            <a:spLocks noChangeArrowheads="1"/>
          </p:cNvSpPr>
          <p:nvPr/>
        </p:nvSpPr>
        <p:spPr bwMode="auto">
          <a:xfrm>
            <a:off x="6746999" y="6116786"/>
            <a:ext cx="419100" cy="3365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Text Box 2"/>
          <p:cNvSpPr txBox="1">
            <a:spLocks noChangeArrowheads="1"/>
          </p:cNvSpPr>
          <p:nvPr/>
        </p:nvSpPr>
        <p:spPr bwMode="auto">
          <a:xfrm>
            <a:off x="5076056" y="260648"/>
            <a:ext cx="4067944" cy="129266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 smtClean="0">
                <a:latin typeface="Segoe Print" pitchFamily="2" charset="0"/>
              </a:rPr>
              <a:t>chaque atome a </a:t>
            </a:r>
          </a:p>
          <a:p>
            <a:pPr algn="ctr">
              <a:spcBef>
                <a:spcPts val="600"/>
              </a:spcBef>
            </a:pP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12 voisins tangents </a:t>
            </a:r>
            <a:r>
              <a:rPr lang="fr-FR" b="1" dirty="0" smtClean="0">
                <a:latin typeface="Segoe Print" pitchFamily="2" charset="0"/>
              </a:rPr>
              <a:t>situés</a:t>
            </a:r>
          </a:p>
          <a:p>
            <a:pPr algn="ctr">
              <a:spcBef>
                <a:spcPts val="600"/>
              </a:spcBef>
            </a:pPr>
            <a:r>
              <a:rPr lang="fr-FR" b="1" dirty="0" smtClean="0">
                <a:latin typeface="Segoe Print" pitchFamily="2" charset="0"/>
              </a:rPr>
              <a:t>à la distance </a:t>
            </a:r>
            <a:r>
              <a:rPr lang="fr-FR" sz="2800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endParaRPr lang="fr-FR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5004049" y="1700808"/>
            <a:ext cx="413995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>
                <a:solidFill>
                  <a:srgbClr val="FF0000"/>
                </a:solidFill>
                <a:latin typeface="Segoe Print" pitchFamily="2" charset="0"/>
              </a:rPr>
              <a:t>Coord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(</a:t>
            </a:r>
            <a:r>
              <a:rPr lang="fr-FR" sz="2400" b="1" dirty="0" err="1" smtClean="0">
                <a:solidFill>
                  <a:srgbClr val="0000FF"/>
                </a:solidFill>
                <a:latin typeface="Segoe Print" pitchFamily="2" charset="0"/>
              </a:rPr>
              <a:t>Hex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. </a:t>
            </a:r>
            <a:r>
              <a:rPr lang="fr-FR" sz="2400" b="1" dirty="0" err="1" smtClean="0">
                <a:solidFill>
                  <a:srgbClr val="0000FF"/>
                </a:solidFill>
                <a:latin typeface="Segoe Print" pitchFamily="2" charset="0"/>
              </a:rPr>
              <a:t>Comp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.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) = 12</a:t>
            </a:r>
            <a:endParaRPr lang="fr-F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" name="Espace réservé du pied de page 149"/>
          <p:cNvSpPr>
            <a:spLocks noGrp="1"/>
          </p:cNvSpPr>
          <p:nvPr>
            <p:ph type="ftr" sz="quarter" idx="11"/>
          </p:nvPr>
        </p:nvSpPr>
        <p:spPr>
          <a:xfrm>
            <a:off x="4052664" y="6381750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82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9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1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90" grpId="0" animBg="1"/>
      <p:bldP spid="107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108520" y="6093296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64756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-108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347864" y="5733256"/>
            <a:ext cx="1296144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61257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17951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3563888" y="188640"/>
            <a:ext cx="367240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dirty="0" smtClean="0">
                <a:latin typeface="Segoe Print" pitchFamily="2" charset="0"/>
              </a:rPr>
              <a:t>Les </a:t>
            </a:r>
            <a:r>
              <a:rPr lang="fr-FR" dirty="0" err="1" smtClean="0">
                <a:latin typeface="Segoe Print" pitchFamily="2" charset="0"/>
              </a:rPr>
              <a:t>coord</a:t>
            </a:r>
            <a:r>
              <a:rPr lang="fr-FR" dirty="0" smtClean="0">
                <a:latin typeface="Segoe Print" pitchFamily="2" charset="0"/>
              </a:rPr>
              <a:t>. </a:t>
            </a:r>
            <a:r>
              <a:rPr lang="fr-FR" dirty="0" err="1" smtClean="0">
                <a:latin typeface="Segoe Print" pitchFamily="2" charset="0"/>
              </a:rPr>
              <a:t>réd</a:t>
            </a:r>
            <a:r>
              <a:rPr lang="fr-FR" dirty="0" smtClean="0">
                <a:latin typeface="Segoe Print" pitchFamily="2" charset="0"/>
              </a:rPr>
              <a:t>. des atomes </a:t>
            </a:r>
            <a:br>
              <a:rPr lang="fr-FR" dirty="0" smtClean="0">
                <a:latin typeface="Segoe Print" pitchFamily="2" charset="0"/>
              </a:rPr>
            </a:br>
            <a:r>
              <a:rPr lang="fr-FR" dirty="0" smtClean="0">
                <a:latin typeface="Segoe Print" pitchFamily="2" charset="0"/>
              </a:rPr>
              <a:t>de la </a:t>
            </a:r>
            <a:r>
              <a:rPr lang="fr-FR" dirty="0" err="1" smtClean="0">
                <a:latin typeface="Segoe Print" pitchFamily="2" charset="0"/>
              </a:rPr>
              <a:t>ps.maille</a:t>
            </a:r>
            <a:r>
              <a:rPr lang="fr-FR" dirty="0" smtClean="0">
                <a:latin typeface="Segoe Print" pitchFamily="2" charset="0"/>
              </a:rPr>
              <a:t> </a:t>
            </a:r>
            <a:r>
              <a:rPr lang="fr-FR" dirty="0" err="1" smtClean="0">
                <a:latin typeface="Segoe Print" pitchFamily="2" charset="0"/>
              </a:rPr>
              <a:t>hex</a:t>
            </a:r>
            <a:r>
              <a:rPr lang="fr-FR" dirty="0" smtClean="0">
                <a:latin typeface="Segoe Print" pitchFamily="2" charset="0"/>
              </a:rPr>
              <a:t>.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4139952" y="5157192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90770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1763688" y="6279703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b=a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48" name="Rectangle 2"/>
          <p:cNvSpPr>
            <a:spLocks noChangeArrowheads="1"/>
          </p:cNvSpPr>
          <p:nvPr/>
        </p:nvSpPr>
        <p:spPr bwMode="auto">
          <a:xfrm>
            <a:off x="755576" y="2852936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err="1" smtClean="0">
                <a:latin typeface="Segoe Print" pitchFamily="2" charset="0"/>
              </a:rPr>
              <a:t>c≠a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49" name="Rectangle 2"/>
          <p:cNvSpPr>
            <a:spLocks noChangeArrowheads="1"/>
          </p:cNvSpPr>
          <p:nvPr/>
        </p:nvSpPr>
        <p:spPr bwMode="auto">
          <a:xfrm>
            <a:off x="7236296" y="188640"/>
            <a:ext cx="2016224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(0, 0, 0)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(1/3,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2/3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, </a:t>
            </a:r>
            <a:r>
              <a:rPr lang="fr-FR" b="1" dirty="0" smtClean="0">
                <a:latin typeface="Segoe Print" pitchFamily="2" charset="0"/>
              </a:rPr>
              <a:t>½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)</a:t>
            </a:r>
            <a:endParaRPr lang="fr-FR" b="1" dirty="0">
              <a:latin typeface="Segoe Print" pitchFamily="2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211960" y="980728"/>
            <a:ext cx="5112568" cy="46166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Volume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Segoe Print" pitchFamily="2" charset="0"/>
              </a:rPr>
              <a:t>ps</a:t>
            </a:r>
            <a:r>
              <a:rPr lang="fr-FR" sz="2400" b="1" baseline="-25000" dirty="0" smtClean="0">
                <a:solidFill>
                  <a:srgbClr val="FF0000"/>
                </a:solidFill>
                <a:latin typeface="Segoe Print" pitchFamily="2" charset="0"/>
              </a:rPr>
              <a:t>. maille 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Segoe Print" pitchFamily="2" charset="0"/>
              </a:rPr>
              <a:t>hex</a:t>
            </a:r>
            <a:r>
              <a:rPr lang="fr-FR" sz="2400" b="1" baseline="-25000" dirty="0" smtClean="0">
                <a:latin typeface="Segoe Print" pitchFamily="2" charset="0"/>
              </a:rPr>
              <a:t>.</a:t>
            </a: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b="1" dirty="0" smtClean="0">
                <a:latin typeface="Segoe Print" pitchFamily="2" charset="0"/>
              </a:rPr>
              <a:t>= a</a:t>
            </a:r>
            <a:r>
              <a:rPr lang="fr-FR" sz="2400" b="1" baseline="30000" dirty="0" smtClean="0">
                <a:latin typeface="Segoe Print" pitchFamily="2" charset="0"/>
              </a:rPr>
              <a:t>2</a:t>
            </a:r>
            <a:r>
              <a:rPr lang="fr-FR" b="1" dirty="0" smtClean="0">
                <a:latin typeface="Segoe Print" pitchFamily="2" charset="0"/>
              </a:rPr>
              <a:t>. c . sin 120°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68"/>
          <p:cNvGrpSpPr/>
          <p:nvPr/>
        </p:nvGrpSpPr>
        <p:grpSpPr>
          <a:xfrm>
            <a:off x="1763688" y="3717032"/>
            <a:ext cx="1331904" cy="2196000"/>
            <a:chOff x="1763688" y="3717032"/>
            <a:chExt cx="1331904" cy="2196000"/>
          </a:xfrm>
        </p:grpSpPr>
        <p:cxnSp>
          <p:nvCxnSpPr>
            <p:cNvPr id="59" name="Connecteur droit 58"/>
            <p:cNvCxnSpPr/>
            <p:nvPr/>
          </p:nvCxnSpPr>
          <p:spPr>
            <a:xfrm flipH="1">
              <a:off x="1835696" y="3789040"/>
              <a:ext cx="1152128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763688" y="5733256"/>
              <a:ext cx="1331904" cy="14401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66"/>
            <p:cNvGrpSpPr/>
            <p:nvPr/>
          </p:nvGrpSpPr>
          <p:grpSpPr>
            <a:xfrm>
              <a:off x="2771800" y="5445224"/>
              <a:ext cx="288032" cy="432048"/>
              <a:chOff x="5940152" y="4725144"/>
              <a:chExt cx="216024" cy="216024"/>
            </a:xfrm>
          </p:grpSpPr>
          <p:cxnSp>
            <p:nvCxnSpPr>
              <p:cNvPr id="65" name="Connecteur droit 64"/>
              <p:cNvCxnSpPr/>
              <p:nvPr/>
            </p:nvCxnSpPr>
            <p:spPr>
              <a:xfrm>
                <a:off x="5940152" y="4725144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16200000">
                <a:off x="5832140" y="4833156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cteur droit 67"/>
            <p:cNvCxnSpPr/>
            <p:nvPr/>
          </p:nvCxnSpPr>
          <p:spPr>
            <a:xfrm>
              <a:off x="3059832" y="3717032"/>
              <a:ext cx="0" cy="21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555776" y="335699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2411760" y="54452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115616" y="52292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987824" y="6279703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3491880" y="54452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C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5228456" y="1628800"/>
            <a:ext cx="3015952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Exprimer   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 = f (a)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067944" y="2060848"/>
            <a:ext cx="507605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AH = BH = CH = AB = BC = CA =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fr-FR" b="1" dirty="0" smtClean="0"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860032" y="2564904"/>
            <a:ext cx="3952056" cy="150810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Le point</a:t>
            </a:r>
            <a:r>
              <a:rPr lang="fr-FR" sz="2400" b="1" dirty="0" smtClean="0">
                <a:latin typeface="Segoe Print" pitchFamily="2" charset="0"/>
              </a:rPr>
              <a:t>  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G</a:t>
            </a:r>
            <a:r>
              <a:rPr lang="fr-FR" b="1" dirty="0" smtClean="0">
                <a:latin typeface="Segoe Print" pitchFamily="2" charset="0"/>
              </a:rPr>
              <a:t>   est </a:t>
            </a:r>
          </a:p>
          <a:p>
            <a:pPr algn="ctr"/>
            <a:r>
              <a:rPr lang="fr-FR" b="1" dirty="0" smtClean="0">
                <a:latin typeface="Segoe Print" pitchFamily="2" charset="0"/>
              </a:rPr>
              <a:t>le centre de gravité du triangle équilatéral ABC</a:t>
            </a:r>
          </a:p>
          <a:p>
            <a:pPr algn="ctr"/>
            <a:r>
              <a:rPr lang="fr-FR" b="1" dirty="0" smtClean="0">
                <a:latin typeface="Segoe Print" pitchFamily="2" charset="0"/>
              </a:rPr>
              <a:t>AG =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a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/ 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√3 </a:t>
            </a:r>
            <a:r>
              <a:rPr lang="fr-FR" b="1" dirty="0" smtClean="0">
                <a:latin typeface="Segoe Print" pitchFamily="2" charset="0"/>
              </a:rPr>
              <a:t>= </a:t>
            </a:r>
            <a:r>
              <a:rPr lang="fr-FR" sz="2800" b="1" dirty="0" smtClean="0">
                <a:solidFill>
                  <a:srgbClr val="0000FF"/>
                </a:solidFill>
                <a:latin typeface="Segoe Print" pitchFamily="2" charset="0"/>
              </a:rPr>
              <a:t>a √3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/ 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3</a:t>
            </a:r>
            <a:r>
              <a:rPr lang="fr-FR" b="1" dirty="0" smtClean="0"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860032" y="4086944"/>
            <a:ext cx="3952056" cy="107721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Le triangle est rectangle AGH au point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G</a:t>
            </a:r>
            <a:endParaRPr lang="fr-FR" b="1" dirty="0" smtClean="0">
              <a:latin typeface="Segoe Print" pitchFamily="2" charset="0"/>
            </a:endParaRPr>
          </a:p>
          <a:p>
            <a:pPr algn="ctr"/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AG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 + GH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AH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5660504" y="5085184"/>
            <a:ext cx="243988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or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 GH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c /2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4860032" y="5517232"/>
            <a:ext cx="3952056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a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/3 + c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/4 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a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3" y="5949280"/>
            <a:ext cx="1872547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66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0" grpId="0"/>
      <p:bldP spid="71" grpId="0"/>
      <p:bldP spid="72" grpId="0"/>
      <p:bldP spid="73" grpId="0"/>
      <p:bldP spid="7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108520" y="6093296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64756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-108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347864" y="5733256"/>
            <a:ext cx="1296144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61257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17951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4139952" y="5157192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90770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1763688" y="6279703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b=a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48" name="Rectangle 2"/>
          <p:cNvSpPr>
            <a:spLocks noChangeArrowheads="1"/>
          </p:cNvSpPr>
          <p:nvPr/>
        </p:nvSpPr>
        <p:spPr bwMode="auto">
          <a:xfrm>
            <a:off x="755576" y="2852936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err="1" smtClean="0">
                <a:latin typeface="Segoe Print" pitchFamily="2" charset="0"/>
              </a:rPr>
              <a:t>c≠a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68"/>
          <p:cNvGrpSpPr/>
          <p:nvPr/>
        </p:nvGrpSpPr>
        <p:grpSpPr>
          <a:xfrm>
            <a:off x="1763688" y="3717032"/>
            <a:ext cx="1331904" cy="2196000"/>
            <a:chOff x="1763688" y="3717032"/>
            <a:chExt cx="1331904" cy="2196000"/>
          </a:xfrm>
        </p:grpSpPr>
        <p:cxnSp>
          <p:nvCxnSpPr>
            <p:cNvPr id="59" name="Connecteur droit 58"/>
            <p:cNvCxnSpPr/>
            <p:nvPr/>
          </p:nvCxnSpPr>
          <p:spPr>
            <a:xfrm flipH="1">
              <a:off x="1835696" y="3789040"/>
              <a:ext cx="1152128" cy="18722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763688" y="5733256"/>
              <a:ext cx="1331904" cy="14401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66"/>
            <p:cNvGrpSpPr/>
            <p:nvPr/>
          </p:nvGrpSpPr>
          <p:grpSpPr>
            <a:xfrm>
              <a:off x="2771800" y="5445224"/>
              <a:ext cx="288032" cy="432048"/>
              <a:chOff x="5940152" y="4725144"/>
              <a:chExt cx="216024" cy="216024"/>
            </a:xfrm>
          </p:grpSpPr>
          <p:cxnSp>
            <p:nvCxnSpPr>
              <p:cNvPr id="65" name="Connecteur droit 64"/>
              <p:cNvCxnSpPr/>
              <p:nvPr/>
            </p:nvCxnSpPr>
            <p:spPr>
              <a:xfrm>
                <a:off x="5940152" y="4725144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16200000">
                <a:off x="5832140" y="4833156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cteur droit 67"/>
            <p:cNvCxnSpPr/>
            <p:nvPr/>
          </p:nvCxnSpPr>
          <p:spPr>
            <a:xfrm>
              <a:off x="3059832" y="3717032"/>
              <a:ext cx="0" cy="21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555776" y="335699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2411760" y="54452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115616" y="52292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987824" y="6279703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3491880" y="54452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C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5228456" y="116632"/>
            <a:ext cx="3015952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Exprimer   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 = f (a)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067944" y="548680"/>
            <a:ext cx="507605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AH = BH = CH = AB = BC = CA =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fr-FR" b="1" dirty="0" smtClean="0"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860032" y="1263536"/>
            <a:ext cx="3952056" cy="107721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Le triangle est rectangle AGH au point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G</a:t>
            </a:r>
            <a:endParaRPr lang="fr-FR" b="1" dirty="0" smtClean="0">
              <a:latin typeface="Segoe Print" pitchFamily="2" charset="0"/>
            </a:endParaRPr>
          </a:p>
          <a:p>
            <a:pPr algn="ctr"/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AG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 + GH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AH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5660504" y="2261776"/>
            <a:ext cx="243988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or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 GH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c /2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4860032" y="2693824"/>
            <a:ext cx="3952056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a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/3 + c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/4 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= a</a:t>
            </a:r>
            <a:r>
              <a:rPr lang="fr-FR" sz="2400" b="1" baseline="30000" dirty="0" smtClean="0">
                <a:solidFill>
                  <a:srgbClr val="FF33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3300"/>
              </a:solidFill>
              <a:latin typeface="Segoe Print" pitchFamily="2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3" y="3163792"/>
            <a:ext cx="1872547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7921" name="Rectangle 1"/>
          <p:cNvSpPr>
            <a:spLocks noChangeArrowheads="1"/>
          </p:cNvSpPr>
          <p:nvPr/>
        </p:nvSpPr>
        <p:spPr bwMode="auto">
          <a:xfrm>
            <a:off x="4860032" y="4042807"/>
            <a:ext cx="4283968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Le rapport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Segoe Print" pitchFamily="2" charset="0"/>
                <a:ea typeface="Times New Roman" pitchFamily="18" charset="0"/>
              </a:rPr>
              <a:t>c/a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  de la maille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Segoe Print" pitchFamily="2" charset="0"/>
                <a:ea typeface="Times New Roman" pitchFamily="18" charset="0"/>
              </a:rPr>
              <a:t>hex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Segoe Print" pitchFamily="2" charset="0"/>
                <a:ea typeface="Times New Roman" pitchFamily="18" charset="0"/>
              </a:rPr>
              <a:t>.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Segoe Print" pitchFamily="2" charset="0"/>
                <a:ea typeface="Times New Roman" pitchFamily="18" charset="0"/>
              </a:rPr>
              <a:t>Comp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.  est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une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cte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 = c/a =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8/3 = 1,633,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 qui permet de savoir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Si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l’empilement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</a:rPr>
              <a:t>est compact ou non.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0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753114" y="4979229"/>
            <a:ext cx="132279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= </a:t>
            </a:r>
            <a:r>
              <a:rPr lang="fr-FR" sz="3200" b="1" dirty="0" smtClean="0">
                <a:solidFill>
                  <a:srgbClr val="FF0000"/>
                </a:solidFill>
                <a:latin typeface="Palatino Linotype" pitchFamily="18" charset="0"/>
              </a:rPr>
              <a:t>0,74</a:t>
            </a:r>
            <a:endParaRPr lang="fr-FR" sz="2800" b="1" baseline="30000" dirty="0">
              <a:solidFill>
                <a:srgbClr val="3333CC"/>
              </a:solidFill>
              <a:latin typeface="Palatino Linotype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4593" y="2668804"/>
            <a:ext cx="287290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99542" y="2616355"/>
            <a:ext cx="5432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800" dirty="0" smtClean="0">
                <a:solidFill>
                  <a:srgbClr val="FF0000"/>
                </a:solidFill>
                <a:latin typeface="Segoe Print" pitchFamily="2" charset="0"/>
              </a:rPr>
              <a:t>n</a:t>
            </a:r>
            <a:r>
              <a:rPr lang="fr-FR" sz="2800" dirty="0" smtClean="0">
                <a:latin typeface="Segoe Print" pitchFamily="2" charset="0"/>
              </a:rPr>
              <a:t> </a:t>
            </a:r>
            <a:r>
              <a:rPr lang="fr-FR" sz="2800" dirty="0">
                <a:latin typeface="Segoe Print" pitchFamily="2" charset="0"/>
              </a:rPr>
              <a:t>= </a:t>
            </a:r>
            <a:r>
              <a:rPr lang="fr-FR" sz="2800" dirty="0" smtClean="0">
                <a:latin typeface="Segoe Print" pitchFamily="2" charset="0"/>
              </a:rPr>
              <a:t>2 atomes/ pseudo maille</a:t>
            </a:r>
            <a:endParaRPr lang="fr-FR" sz="2800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63688" y="4191471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dirty="0">
                <a:latin typeface="Segoe Print" pitchFamily="2" charset="0"/>
              </a:rPr>
              <a:t>D’où la relation :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99592" y="3378478"/>
            <a:ext cx="583264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dirty="0" smtClean="0">
                <a:latin typeface="Segoe Print" pitchFamily="2" charset="0"/>
              </a:rPr>
              <a:t>Relation de tangence :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2R = a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6512" y="4841678"/>
            <a:ext cx="76174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sz="4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44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25798" y="4845085"/>
            <a:ext cx="258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2 . (4/3) </a:t>
            </a:r>
            <a:r>
              <a:rPr lang="el-GR" sz="2400" b="1" dirty="0" smtClean="0">
                <a:solidFill>
                  <a:srgbClr val="FF0000"/>
                </a:solidFill>
                <a:latin typeface="Segoe Print" pitchFamily="2" charset="0"/>
              </a:rPr>
              <a:t>π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R</a:t>
            </a:r>
            <a:r>
              <a:rPr lang="fr-FR" sz="2800" b="1" baseline="30000" dirty="0" smtClean="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856130" y="5318364"/>
            <a:ext cx="29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34634" y="5090727"/>
            <a:ext cx="441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=</a:t>
            </a:r>
            <a:endParaRPr lang="fr-FR" sz="2800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116749" y="5421149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latin typeface="Segoe Print" pitchFamily="2" charset="0"/>
              </a:rPr>
              <a:t>a</a:t>
            </a:r>
            <a:r>
              <a:rPr lang="fr-FR" sz="2800" b="1" baseline="30000" dirty="0" smtClean="0">
                <a:latin typeface="Segoe Print" pitchFamily="2" charset="0"/>
              </a:rPr>
              <a:t>2</a:t>
            </a:r>
            <a:r>
              <a:rPr lang="fr-FR" sz="2400" b="1" dirty="0" smtClean="0">
                <a:latin typeface="Segoe Print" pitchFamily="2" charset="0"/>
              </a:rPr>
              <a:t>. c . sin 120° 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206453" y="4792241"/>
            <a:ext cx="3315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0066FF"/>
                </a:solidFill>
                <a:latin typeface="Segoe Print" pitchFamily="2" charset="0"/>
              </a:rPr>
              <a:t>2 . (4/3) </a:t>
            </a:r>
            <a:r>
              <a:rPr lang="el-GR" sz="2400" b="1" dirty="0" smtClean="0">
                <a:solidFill>
                  <a:srgbClr val="0066FF"/>
                </a:solidFill>
                <a:latin typeface="Segoe Print" pitchFamily="2" charset="0"/>
              </a:rPr>
              <a:t>π</a:t>
            </a:r>
            <a:r>
              <a:rPr lang="fr-FR" sz="2400" b="1" dirty="0" smtClean="0">
                <a:solidFill>
                  <a:srgbClr val="0066FF"/>
                </a:solidFill>
                <a:latin typeface="Segoe Print" pitchFamily="2" charset="0"/>
              </a:rPr>
              <a:t> (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a /2)</a:t>
            </a:r>
            <a:r>
              <a:rPr lang="fr-FR" sz="2800" b="1" baseline="30000" dirty="0" smtClean="0">
                <a:solidFill>
                  <a:srgbClr val="0066FF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0066FF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168498" y="5265520"/>
            <a:ext cx="34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747002" y="5037883"/>
            <a:ext cx="441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3200" b="1" dirty="0" smtClean="0">
                <a:solidFill>
                  <a:srgbClr val="0066FF"/>
                </a:solidFill>
                <a:latin typeface="Segoe Print" pitchFamily="2" charset="0"/>
              </a:rPr>
              <a:t>=</a:t>
            </a:r>
            <a:endParaRPr lang="fr-FR" sz="2800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357109" y="5349141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latin typeface="Segoe Print" pitchFamily="2" charset="0"/>
              </a:rPr>
              <a:t>a</a:t>
            </a:r>
            <a:r>
              <a:rPr lang="fr-FR" sz="2800" b="1" baseline="30000" dirty="0" smtClean="0">
                <a:latin typeface="Segoe Print" pitchFamily="2" charset="0"/>
              </a:rPr>
              <a:t>2</a:t>
            </a:r>
            <a:r>
              <a:rPr lang="fr-FR" sz="2400" b="1" dirty="0" smtClean="0">
                <a:latin typeface="Segoe Print" pitchFamily="2" charset="0"/>
              </a:rPr>
              <a:t>. c . sin 120° </a:t>
            </a:r>
            <a:r>
              <a:rPr lang="fr-FR" sz="2400" b="1" dirty="0">
                <a:solidFill>
                  <a:srgbClr val="0066FF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086" y="5904656"/>
            <a:ext cx="1872547" cy="8367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5148064" y="5810806"/>
            <a:ext cx="1618249" cy="5225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79613" y="116632"/>
            <a:ext cx="606448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1" dirty="0">
                <a:latin typeface="Segoe Print" pitchFamily="2" charset="0"/>
              </a:rPr>
              <a:t>Compacité ou taux de remplissage </a:t>
            </a:r>
            <a:r>
              <a:rPr lang="el-GR" sz="3200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sz="2400" b="1" dirty="0">
                <a:latin typeface="Segoe Print" pitchFamily="2" charset="0"/>
              </a:rPr>
              <a:t> :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1908175" y="1839356"/>
            <a:ext cx="104775" cy="1905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Segoe Print" pitchFamily="2" charset="0"/>
            </a:endParaRPr>
          </a:p>
        </p:txBody>
      </p:sp>
      <p:grpSp>
        <p:nvGrpSpPr>
          <p:cNvPr id="33" name="Groupe 25"/>
          <p:cNvGrpSpPr/>
          <p:nvPr/>
        </p:nvGrpSpPr>
        <p:grpSpPr>
          <a:xfrm>
            <a:off x="323528" y="1272167"/>
            <a:ext cx="6120680" cy="965721"/>
            <a:chOff x="-1559808" y="4057908"/>
            <a:chExt cx="6120680" cy="965721"/>
          </a:xfrm>
        </p:grpSpPr>
        <p:sp>
          <p:nvSpPr>
            <p:cNvPr id="34" name="Rectangle 33"/>
            <p:cNvSpPr/>
            <p:nvPr/>
          </p:nvSpPr>
          <p:spPr>
            <a:xfrm>
              <a:off x="-1559808" y="4126509"/>
              <a:ext cx="2629246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Segoe Print" pitchFamily="2" charset="0"/>
                </a:rPr>
                <a:t>Compacité</a:t>
              </a:r>
              <a:r>
                <a:rPr lang="fr-FR" sz="2400" b="1" dirty="0" smtClean="0">
                  <a:solidFill>
                    <a:srgbClr val="FF0000"/>
                  </a:solidFill>
                  <a:latin typeface="Segoe Print" pitchFamily="2" charset="0"/>
                </a:rPr>
                <a:t>  </a:t>
              </a:r>
              <a:r>
                <a:rPr lang="el-GR" sz="4400" b="1" dirty="0" smtClean="0">
                  <a:solidFill>
                    <a:srgbClr val="FF0000"/>
                  </a:solidFill>
                  <a:latin typeface="Segoe Print" pitchFamily="2" charset="0"/>
                </a:rPr>
                <a:t>τ</a:t>
              </a:r>
              <a:r>
                <a:rPr lang="fr-FR" sz="4400" b="1" dirty="0" smtClean="0">
                  <a:solidFill>
                    <a:srgbClr val="FF0000"/>
                  </a:solidFill>
                  <a:latin typeface="Segoe Print" pitchFamily="2" charset="0"/>
                </a:rPr>
                <a:t> </a:t>
              </a:r>
              <a:endParaRPr lang="fr-FR" sz="4400" dirty="0"/>
            </a:p>
          </p:txBody>
        </p:sp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1168597" y="4057908"/>
              <a:ext cx="33922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Low"/>
              <a:r>
                <a:rPr lang="fr-FR" sz="2400" b="1" dirty="0" smtClean="0">
                  <a:solidFill>
                    <a:srgbClr val="FF0000"/>
                  </a:solidFill>
                  <a:latin typeface="Segoe Print" pitchFamily="2" charset="0"/>
                </a:rPr>
                <a:t>n . </a:t>
              </a:r>
              <a:r>
                <a:rPr lang="fr-FR" sz="2400" b="1" dirty="0" smtClean="0">
                  <a:solidFill>
                    <a:srgbClr val="0066FF"/>
                  </a:solidFill>
                  <a:latin typeface="Segoe Print" pitchFamily="2" charset="0"/>
                </a:rPr>
                <a:t>Volume(1atome)</a:t>
              </a:r>
              <a:r>
                <a:rPr lang="fr-FR" sz="2400" b="1" dirty="0">
                  <a:solidFill>
                    <a:srgbClr val="FF0000"/>
                  </a:solidFill>
                  <a:latin typeface="Segoe Print" pitchFamily="2" charset="0"/>
                </a:rPr>
                <a:t> </a:t>
              </a:r>
              <a:endParaRPr lang="fr-FR" b="1" baseline="30000" dirty="0">
                <a:solidFill>
                  <a:srgbClr val="3333CC"/>
                </a:solidFill>
                <a:latin typeface="Segoe Print" pitchFamily="2" charset="0"/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140816" y="4531187"/>
              <a:ext cx="291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666965" y="4270525"/>
              <a:ext cx="6535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justLow"/>
              <a:r>
                <a:rPr lang="fr-FR" sz="3200" b="1" dirty="0" smtClean="0">
                  <a:solidFill>
                    <a:srgbClr val="FF0000"/>
                  </a:solidFill>
                  <a:latin typeface="Segoe Print" pitchFamily="2" charset="0"/>
                </a:rPr>
                <a:t>=</a:t>
              </a:r>
              <a:endParaRPr lang="fr-FR" sz="2800" b="1" baseline="30000" dirty="0">
                <a:solidFill>
                  <a:srgbClr val="3333CC"/>
                </a:solidFill>
                <a:latin typeface="Segoe Print" pitchFamily="2" charset="0"/>
              </a:endParaRPr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1388844" y="4561964"/>
              <a:ext cx="28119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Low"/>
              <a:r>
                <a:rPr lang="fr-FR" sz="2400" b="1" dirty="0" smtClean="0">
                  <a:latin typeface="Segoe Print" pitchFamily="2" charset="0"/>
                </a:rPr>
                <a:t>Volume(1 maille)</a:t>
              </a:r>
              <a:endParaRPr lang="fr-FR" b="1" baseline="30000" dirty="0">
                <a:latin typeface="Segoe Print" pitchFamily="2" charset="0"/>
              </a:endParaRPr>
            </a:p>
          </p:txBody>
        </p:sp>
      </p:grp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805381" y="1319054"/>
            <a:ext cx="243083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fr-FR" sz="1600" dirty="0" smtClean="0">
                <a:latin typeface="Segoe Print" pitchFamily="2" charset="0"/>
              </a:rPr>
              <a:t>Avec </a:t>
            </a:r>
            <a:r>
              <a:rPr lang="fr-FR" sz="2800" b="1" dirty="0" smtClean="0">
                <a:solidFill>
                  <a:srgbClr val="FF0000"/>
                </a:solidFill>
                <a:latin typeface="Palatino Linotype" pitchFamily="18" charset="0"/>
              </a:rPr>
              <a:t>n</a:t>
            </a:r>
            <a:r>
              <a:rPr lang="fr-FR" sz="1600" dirty="0">
                <a:latin typeface="Segoe Print" pitchFamily="2" charset="0"/>
              </a:rPr>
              <a:t> </a:t>
            </a:r>
            <a:r>
              <a:rPr lang="fr-FR" sz="1600" dirty="0" smtClean="0">
                <a:latin typeface="Segoe Print" pitchFamily="2" charset="0"/>
              </a:rPr>
              <a:t>atomes/maille</a:t>
            </a:r>
            <a:endParaRPr lang="fr-FR" sz="1600" dirty="0">
              <a:latin typeface="Segoe Print" pitchFamily="2" charset="0"/>
            </a:endParaRPr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>
          <a:xfrm>
            <a:off x="1043608" y="6237312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4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386" grpId="0" animBg="1"/>
      <p:bldP spid="16387" grpId="0"/>
      <p:bldP spid="16389" grpId="0"/>
      <p:bldP spid="18" grpId="0" animBg="1"/>
      <p:bldP spid="20" grpId="0" animBg="1"/>
      <p:bldP spid="22" grpId="0"/>
      <p:bldP spid="25" grpId="0"/>
      <p:bldP spid="26" grpId="0"/>
      <p:bldP spid="27" grpId="0"/>
      <p:bldP spid="29" grpId="0"/>
      <p:bldP spid="30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108520" y="5517232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V="1">
            <a:off x="1331640" y="44624"/>
            <a:ext cx="1" cy="792088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0" y="5373216"/>
            <a:ext cx="1403648" cy="1008112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059832" y="5373216"/>
            <a:ext cx="720080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612576" y="476672"/>
            <a:ext cx="3960440" cy="5832648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4139952" y="40466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3419872" y="476753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475656" y="44624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" name="Groupe 151"/>
          <p:cNvGrpSpPr/>
          <p:nvPr/>
        </p:nvGrpSpPr>
        <p:grpSpPr>
          <a:xfrm>
            <a:off x="4283968" y="2276872"/>
            <a:ext cx="4542270" cy="3053953"/>
            <a:chOff x="4283968" y="2276872"/>
            <a:chExt cx="4542270" cy="3053953"/>
          </a:xfrm>
        </p:grpSpPr>
        <p:grpSp>
          <p:nvGrpSpPr>
            <p:cNvPr id="5" name="Groupe 35"/>
            <p:cNvGrpSpPr/>
            <p:nvPr/>
          </p:nvGrpSpPr>
          <p:grpSpPr>
            <a:xfrm>
              <a:off x="4283968" y="2852936"/>
              <a:ext cx="1440160" cy="2477889"/>
              <a:chOff x="683568" y="4941168"/>
              <a:chExt cx="1440160" cy="2477889"/>
            </a:xfrm>
          </p:grpSpPr>
          <p:cxnSp>
            <p:nvCxnSpPr>
              <p:cNvPr id="64" name="Connecteur droit 63"/>
              <p:cNvCxnSpPr/>
              <p:nvPr/>
            </p:nvCxnSpPr>
            <p:spPr>
              <a:xfrm flipH="1">
                <a:off x="683568" y="4941168"/>
                <a:ext cx="1440160" cy="2160240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899592" y="6957392"/>
                <a:ext cx="34977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fr-FR" sz="2400" b="1" dirty="0" smtClean="0">
                    <a:solidFill>
                      <a:srgbClr val="0000FF"/>
                    </a:solidFill>
                    <a:latin typeface="Segoe Print" pitchFamily="2" charset="0"/>
                  </a:rPr>
                  <a:t>x</a:t>
                </a:r>
              </a:p>
            </p:txBody>
          </p:sp>
        </p:grpSp>
        <p:grpSp>
          <p:nvGrpSpPr>
            <p:cNvPr id="6" name="Groupe 39"/>
            <p:cNvGrpSpPr/>
            <p:nvPr/>
          </p:nvGrpSpPr>
          <p:grpSpPr>
            <a:xfrm>
              <a:off x="5724128" y="2276872"/>
              <a:ext cx="3102110" cy="595242"/>
              <a:chOff x="2123728" y="4365104"/>
              <a:chExt cx="3102110" cy="595242"/>
            </a:xfrm>
          </p:grpSpPr>
          <p:cxnSp>
            <p:nvCxnSpPr>
              <p:cNvPr id="75" name="Connecteur droit 74"/>
              <p:cNvCxnSpPr/>
              <p:nvPr/>
            </p:nvCxnSpPr>
            <p:spPr>
              <a:xfrm flipV="1">
                <a:off x="2123728" y="4944854"/>
                <a:ext cx="3024336" cy="15492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4860032" y="4365104"/>
                <a:ext cx="36580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fr-FR" sz="2400" b="1" dirty="0" smtClean="0">
                    <a:solidFill>
                      <a:srgbClr val="0000FF"/>
                    </a:solidFill>
                    <a:latin typeface="Segoe Print" pitchFamily="2" charset="0"/>
                  </a:rPr>
                  <a:t>y</a:t>
                </a:r>
              </a:p>
            </p:txBody>
          </p:sp>
        </p:grpSp>
      </p:grpSp>
      <p:grpSp>
        <p:nvGrpSpPr>
          <p:cNvPr id="7" name="Groupe 152"/>
          <p:cNvGrpSpPr/>
          <p:nvPr/>
        </p:nvGrpSpPr>
        <p:grpSpPr>
          <a:xfrm>
            <a:off x="5471144" y="2492896"/>
            <a:ext cx="1555911" cy="958815"/>
            <a:chOff x="5471144" y="2492896"/>
            <a:chExt cx="1555911" cy="958815"/>
          </a:xfrm>
        </p:grpSpPr>
        <p:sp>
          <p:nvSpPr>
            <p:cNvPr id="103" name="Flèche courbée vers le haut 102"/>
            <p:cNvSpPr/>
            <p:nvPr/>
          </p:nvSpPr>
          <p:spPr>
            <a:xfrm rot="20313908">
              <a:off x="5471144" y="3063648"/>
              <a:ext cx="1036902" cy="388063"/>
            </a:xfrm>
            <a:prstGeom prst="curvedUpArrow">
              <a:avLst>
                <a:gd name="adj1" fmla="val 25000"/>
                <a:gd name="adj2" fmla="val 50000"/>
                <a:gd name="adj3" fmla="val 9604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084168" y="2492896"/>
              <a:ext cx="94288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1800" b="1" dirty="0" smtClean="0">
                  <a:latin typeface="Segoe Print" pitchFamily="2" charset="0"/>
                </a:rPr>
                <a:t>120°C</a:t>
              </a:r>
            </a:p>
          </p:txBody>
        </p:sp>
      </p:grpSp>
      <p:grpSp>
        <p:nvGrpSpPr>
          <p:cNvPr id="8" name="Groupe 153"/>
          <p:cNvGrpSpPr/>
          <p:nvPr/>
        </p:nvGrpSpPr>
        <p:grpSpPr>
          <a:xfrm>
            <a:off x="4716016" y="2852936"/>
            <a:ext cx="3096344" cy="1512168"/>
            <a:chOff x="4716016" y="2852936"/>
            <a:chExt cx="3096344" cy="1512168"/>
          </a:xfrm>
        </p:grpSpPr>
        <p:cxnSp>
          <p:nvCxnSpPr>
            <p:cNvPr id="117" name="Connecteur droit 116"/>
            <p:cNvCxnSpPr/>
            <p:nvPr/>
          </p:nvCxnSpPr>
          <p:spPr>
            <a:xfrm flipH="1" flipV="1">
              <a:off x="5724128" y="2852937"/>
              <a:ext cx="1152128" cy="1512167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4716016" y="4365104"/>
              <a:ext cx="216000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flipV="1">
              <a:off x="6876256" y="2852936"/>
              <a:ext cx="936104" cy="151216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Connecteur droit 154"/>
          <p:cNvCxnSpPr/>
          <p:nvPr/>
        </p:nvCxnSpPr>
        <p:spPr>
          <a:xfrm>
            <a:off x="2411760" y="3284984"/>
            <a:ext cx="0" cy="2340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2"/>
          <p:cNvSpPr>
            <a:spLocks noChangeArrowheads="1"/>
          </p:cNvSpPr>
          <p:nvPr/>
        </p:nvSpPr>
        <p:spPr bwMode="auto">
          <a:xfrm>
            <a:off x="1907704" y="263691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763688" y="534359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840312" y="5697312"/>
            <a:ext cx="540000" cy="54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7524328" y="5733256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0</a:t>
            </a:r>
          </a:p>
        </p:txBody>
      </p:sp>
      <p:cxnSp>
        <p:nvCxnSpPr>
          <p:cNvPr id="160" name="Connecteur droit 159"/>
          <p:cNvCxnSpPr/>
          <p:nvPr/>
        </p:nvCxnSpPr>
        <p:spPr>
          <a:xfrm flipV="1">
            <a:off x="3059832" y="4365104"/>
            <a:ext cx="1368152" cy="9180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4"/>
          <p:cNvGrpSpPr/>
          <p:nvPr/>
        </p:nvGrpSpPr>
        <p:grpSpPr>
          <a:xfrm>
            <a:off x="4499992" y="2636912"/>
            <a:ext cx="3636344" cy="2016224"/>
            <a:chOff x="4499992" y="2636912"/>
            <a:chExt cx="3636344" cy="2016224"/>
          </a:xfrm>
        </p:grpSpPr>
        <p:grpSp>
          <p:nvGrpSpPr>
            <p:cNvPr id="10" name="Groupe 45"/>
            <p:cNvGrpSpPr/>
            <p:nvPr/>
          </p:nvGrpSpPr>
          <p:grpSpPr>
            <a:xfrm>
              <a:off x="4499992" y="2636912"/>
              <a:ext cx="3636344" cy="1980160"/>
              <a:chOff x="3707904" y="2708920"/>
              <a:chExt cx="3636344" cy="1980160"/>
            </a:xfrm>
          </p:grpSpPr>
          <p:sp>
            <p:nvSpPr>
              <p:cNvPr id="164" name="Ellipse 163"/>
              <p:cNvSpPr/>
              <p:nvPr/>
            </p:nvSpPr>
            <p:spPr>
              <a:xfrm>
                <a:off x="4680072" y="2708920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68"/>
              <p:cNvGrpSpPr/>
              <p:nvPr/>
            </p:nvGrpSpPr>
            <p:grpSpPr>
              <a:xfrm>
                <a:off x="3707904" y="2708920"/>
                <a:ext cx="3636344" cy="1980160"/>
                <a:chOff x="3707904" y="2708920"/>
                <a:chExt cx="3636344" cy="1980160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3707904" y="414908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6804248" y="270892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63" name="Ellipse 162"/>
            <p:cNvSpPr/>
            <p:nvPr/>
          </p:nvSpPr>
          <p:spPr>
            <a:xfrm>
              <a:off x="6552280" y="4113136"/>
              <a:ext cx="540000" cy="5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1" name="Rectangle 2"/>
          <p:cNvSpPr>
            <a:spLocks noChangeArrowheads="1"/>
          </p:cNvSpPr>
          <p:nvPr/>
        </p:nvSpPr>
        <p:spPr bwMode="auto">
          <a:xfrm>
            <a:off x="6372200" y="32129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66" name="Espace réservé du pied de page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74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108520" y="5517232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V="1">
            <a:off x="1331640" y="44624"/>
            <a:ext cx="1" cy="792088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0" y="5373216"/>
            <a:ext cx="1403648" cy="1008112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059832" y="5373216"/>
            <a:ext cx="720080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612576" y="787747"/>
            <a:ext cx="4045635" cy="5521573"/>
            <a:chOff x="539552" y="1124744"/>
            <a:chExt cx="4854762" cy="5112568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1124744"/>
              <a:ext cx="4854762" cy="5112568"/>
              <a:chOff x="539552" y="1124744"/>
              <a:chExt cx="4854762" cy="5112568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Ellipse 135"/>
              <p:cNvSpPr/>
              <p:nvPr/>
            </p:nvSpPr>
            <p:spPr>
              <a:xfrm>
                <a:off x="4694474" y="5121248"/>
                <a:ext cx="69984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06242" y="5121248"/>
                <a:ext cx="69984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046402" y="5661248"/>
                <a:ext cx="69984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490058" y="5697312"/>
                <a:ext cx="69984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4139952" y="829161"/>
            <a:ext cx="417646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Projection de la Pseudo maille HC sur le plan 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3419872" y="476753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475656" y="44624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" name="Groupe 151"/>
          <p:cNvGrpSpPr/>
          <p:nvPr/>
        </p:nvGrpSpPr>
        <p:grpSpPr>
          <a:xfrm>
            <a:off x="4283968" y="2276872"/>
            <a:ext cx="4542270" cy="3053953"/>
            <a:chOff x="4283968" y="2276872"/>
            <a:chExt cx="4542270" cy="3053953"/>
          </a:xfrm>
        </p:grpSpPr>
        <p:grpSp>
          <p:nvGrpSpPr>
            <p:cNvPr id="5" name="Groupe 35"/>
            <p:cNvGrpSpPr/>
            <p:nvPr/>
          </p:nvGrpSpPr>
          <p:grpSpPr>
            <a:xfrm>
              <a:off x="4283968" y="2852936"/>
              <a:ext cx="1440160" cy="2477889"/>
              <a:chOff x="683568" y="4941168"/>
              <a:chExt cx="1440160" cy="2477889"/>
            </a:xfrm>
          </p:grpSpPr>
          <p:cxnSp>
            <p:nvCxnSpPr>
              <p:cNvPr id="64" name="Connecteur droit 63"/>
              <p:cNvCxnSpPr/>
              <p:nvPr/>
            </p:nvCxnSpPr>
            <p:spPr>
              <a:xfrm flipH="1">
                <a:off x="683568" y="4941168"/>
                <a:ext cx="1440160" cy="2160240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899592" y="6957392"/>
                <a:ext cx="34977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fr-FR" sz="2400" b="1" dirty="0" smtClean="0">
                    <a:solidFill>
                      <a:srgbClr val="0000FF"/>
                    </a:solidFill>
                    <a:latin typeface="Segoe Print" pitchFamily="2" charset="0"/>
                  </a:rPr>
                  <a:t>x</a:t>
                </a:r>
              </a:p>
            </p:txBody>
          </p:sp>
        </p:grpSp>
        <p:grpSp>
          <p:nvGrpSpPr>
            <p:cNvPr id="6" name="Groupe 39"/>
            <p:cNvGrpSpPr/>
            <p:nvPr/>
          </p:nvGrpSpPr>
          <p:grpSpPr>
            <a:xfrm>
              <a:off x="5724128" y="2276872"/>
              <a:ext cx="3102110" cy="595242"/>
              <a:chOff x="2123728" y="4365104"/>
              <a:chExt cx="3102110" cy="595242"/>
            </a:xfrm>
          </p:grpSpPr>
          <p:cxnSp>
            <p:nvCxnSpPr>
              <p:cNvPr id="75" name="Connecteur droit 74"/>
              <p:cNvCxnSpPr/>
              <p:nvPr/>
            </p:nvCxnSpPr>
            <p:spPr>
              <a:xfrm flipV="1">
                <a:off x="2123728" y="4944854"/>
                <a:ext cx="3024336" cy="15492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4860032" y="4365104"/>
                <a:ext cx="36580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fr-FR" sz="2400" b="1" dirty="0" smtClean="0">
                    <a:solidFill>
                      <a:srgbClr val="0000FF"/>
                    </a:solidFill>
                    <a:latin typeface="Segoe Print" pitchFamily="2" charset="0"/>
                  </a:rPr>
                  <a:t>y</a:t>
                </a:r>
              </a:p>
            </p:txBody>
          </p:sp>
        </p:grpSp>
      </p:grpSp>
      <p:grpSp>
        <p:nvGrpSpPr>
          <p:cNvPr id="7" name="Groupe 152"/>
          <p:cNvGrpSpPr/>
          <p:nvPr/>
        </p:nvGrpSpPr>
        <p:grpSpPr>
          <a:xfrm>
            <a:off x="5471144" y="2492896"/>
            <a:ext cx="1555911" cy="958815"/>
            <a:chOff x="5471144" y="2492896"/>
            <a:chExt cx="1555911" cy="958815"/>
          </a:xfrm>
        </p:grpSpPr>
        <p:sp>
          <p:nvSpPr>
            <p:cNvPr id="103" name="Flèche courbée vers le haut 102"/>
            <p:cNvSpPr/>
            <p:nvPr/>
          </p:nvSpPr>
          <p:spPr>
            <a:xfrm rot="20313908">
              <a:off x="5471144" y="3063648"/>
              <a:ext cx="1036902" cy="388063"/>
            </a:xfrm>
            <a:prstGeom prst="curvedUpArrow">
              <a:avLst>
                <a:gd name="adj1" fmla="val 25000"/>
                <a:gd name="adj2" fmla="val 50000"/>
                <a:gd name="adj3" fmla="val 9604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084168" y="2492896"/>
              <a:ext cx="94288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1800" b="1" dirty="0" smtClean="0">
                  <a:latin typeface="Segoe Print" pitchFamily="2" charset="0"/>
                </a:rPr>
                <a:t>120°C</a:t>
              </a:r>
            </a:p>
          </p:txBody>
        </p:sp>
      </p:grpSp>
      <p:grpSp>
        <p:nvGrpSpPr>
          <p:cNvPr id="8" name="Groupe 153"/>
          <p:cNvGrpSpPr/>
          <p:nvPr/>
        </p:nvGrpSpPr>
        <p:grpSpPr>
          <a:xfrm>
            <a:off x="4716016" y="2852936"/>
            <a:ext cx="3096344" cy="1512168"/>
            <a:chOff x="4716016" y="2852936"/>
            <a:chExt cx="3096344" cy="1512168"/>
          </a:xfrm>
        </p:grpSpPr>
        <p:cxnSp>
          <p:nvCxnSpPr>
            <p:cNvPr id="117" name="Connecteur droit 116"/>
            <p:cNvCxnSpPr/>
            <p:nvPr/>
          </p:nvCxnSpPr>
          <p:spPr>
            <a:xfrm flipH="1" flipV="1">
              <a:off x="5724128" y="2852937"/>
              <a:ext cx="1152128" cy="1512167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4716016" y="4365104"/>
              <a:ext cx="216000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flipV="1">
              <a:off x="6876256" y="2852936"/>
              <a:ext cx="936104" cy="151216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Connecteur droit 154"/>
          <p:cNvCxnSpPr/>
          <p:nvPr/>
        </p:nvCxnSpPr>
        <p:spPr>
          <a:xfrm>
            <a:off x="2411760" y="3284984"/>
            <a:ext cx="0" cy="2340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2"/>
          <p:cNvSpPr>
            <a:spLocks noChangeArrowheads="1"/>
          </p:cNvSpPr>
          <p:nvPr/>
        </p:nvSpPr>
        <p:spPr bwMode="auto">
          <a:xfrm>
            <a:off x="1907704" y="263691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763688" y="534359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840312" y="5013176"/>
            <a:ext cx="540000" cy="54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7524328" y="5049120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0</a:t>
            </a:r>
          </a:p>
        </p:txBody>
      </p:sp>
      <p:cxnSp>
        <p:nvCxnSpPr>
          <p:cNvPr id="160" name="Connecteur droit 159"/>
          <p:cNvCxnSpPr/>
          <p:nvPr/>
        </p:nvCxnSpPr>
        <p:spPr>
          <a:xfrm flipV="1">
            <a:off x="3059832" y="4365104"/>
            <a:ext cx="1368152" cy="9180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4"/>
          <p:cNvGrpSpPr/>
          <p:nvPr/>
        </p:nvGrpSpPr>
        <p:grpSpPr>
          <a:xfrm>
            <a:off x="4499992" y="2636912"/>
            <a:ext cx="3636344" cy="2016224"/>
            <a:chOff x="4499992" y="2636912"/>
            <a:chExt cx="3636344" cy="2016224"/>
          </a:xfrm>
        </p:grpSpPr>
        <p:grpSp>
          <p:nvGrpSpPr>
            <p:cNvPr id="10" name="Groupe 45"/>
            <p:cNvGrpSpPr/>
            <p:nvPr/>
          </p:nvGrpSpPr>
          <p:grpSpPr>
            <a:xfrm>
              <a:off x="4499992" y="2636912"/>
              <a:ext cx="3636344" cy="1980160"/>
              <a:chOff x="3707904" y="2708920"/>
              <a:chExt cx="3636344" cy="1980160"/>
            </a:xfrm>
          </p:grpSpPr>
          <p:sp>
            <p:nvSpPr>
              <p:cNvPr id="164" name="Ellipse 163"/>
              <p:cNvSpPr/>
              <p:nvPr/>
            </p:nvSpPr>
            <p:spPr>
              <a:xfrm>
                <a:off x="4680072" y="2708920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68"/>
              <p:cNvGrpSpPr/>
              <p:nvPr/>
            </p:nvGrpSpPr>
            <p:grpSpPr>
              <a:xfrm>
                <a:off x="3707904" y="2708920"/>
                <a:ext cx="3636344" cy="1980160"/>
                <a:chOff x="3707904" y="2708920"/>
                <a:chExt cx="3636344" cy="1980160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3707904" y="414908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6804248" y="270892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63" name="Ellipse 162"/>
            <p:cNvSpPr/>
            <p:nvPr/>
          </p:nvSpPr>
          <p:spPr>
            <a:xfrm>
              <a:off x="6552280" y="4113136"/>
              <a:ext cx="540000" cy="5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1" name="Rectangle 2"/>
          <p:cNvSpPr>
            <a:spLocks noChangeArrowheads="1"/>
          </p:cNvSpPr>
          <p:nvPr/>
        </p:nvSpPr>
        <p:spPr bwMode="auto">
          <a:xfrm>
            <a:off x="6372200" y="32129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195736" y="3068960"/>
            <a:ext cx="450000" cy="444442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toile à 5 branches 68"/>
          <p:cNvSpPr/>
          <p:nvPr/>
        </p:nvSpPr>
        <p:spPr>
          <a:xfrm>
            <a:off x="6912232" y="5780319"/>
            <a:ext cx="324000" cy="324000"/>
          </a:xfrm>
          <a:prstGeom prst="star5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613217" y="5733256"/>
            <a:ext cx="113524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Z =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 ½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71" name="Étoile à 5 branches 70"/>
          <p:cNvSpPr/>
          <p:nvPr/>
        </p:nvSpPr>
        <p:spPr>
          <a:xfrm>
            <a:off x="6696272" y="3212976"/>
            <a:ext cx="324000" cy="324000"/>
          </a:xfrm>
          <a:prstGeom prst="star5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1097664" y="620688"/>
            <a:ext cx="583200" cy="5832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843808" y="620688"/>
            <a:ext cx="583200" cy="5832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79512" y="1256366"/>
            <a:ext cx="583200" cy="5832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2321800" y="1256366"/>
            <a:ext cx="583200" cy="583200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6984296" y="6417360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7488264" y="6237312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1</a:t>
            </a:r>
          </a:p>
        </p:txBody>
      </p:sp>
      <p:sp>
        <p:nvSpPr>
          <p:cNvPr id="79" name="Ellipse 78"/>
          <p:cNvSpPr/>
          <p:nvPr/>
        </p:nvSpPr>
        <p:spPr>
          <a:xfrm>
            <a:off x="5624560" y="2780896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7668344" y="2780896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4652392" y="4221056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6704680" y="4257120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pied de page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12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057 L -0.00625 0.659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09249E-7 L -0.00677 0.63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09249E-7 L -0.00677 0.638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09249E-7 L -0.00677 0.6388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77" grpId="0" animBg="1"/>
      <p:bldP spid="86" grpId="0" animBg="1"/>
      <p:bldP spid="87" grpId="0" animBg="1"/>
      <p:bldP spid="79" grpId="0" animBg="1"/>
      <p:bldP spid="88" grpId="0" animBg="1"/>
      <p:bldP spid="89" grpId="0" animBg="1"/>
      <p:bldP spid="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llipse 97"/>
          <p:cNvSpPr/>
          <p:nvPr/>
        </p:nvSpPr>
        <p:spPr>
          <a:xfrm>
            <a:off x="5515668" y="5500702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-108520" y="6093296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x</a:t>
            </a:r>
            <a:endParaRPr lang="fr-FR" sz="2400" b="1" dirty="0">
              <a:latin typeface="Segoe Print" pitchFamily="2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rot="16200000">
            <a:off x="647565" y="1736812"/>
            <a:ext cx="2232248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-108520" y="5733256"/>
            <a:ext cx="1800200" cy="936104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347864" y="5733256"/>
            <a:ext cx="1296144" cy="0"/>
          </a:xfrm>
          <a:prstGeom prst="straightConnector1">
            <a:avLst/>
          </a:prstGeom>
          <a:ln w="57150">
            <a:solidFill>
              <a:srgbClr val="33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13"/>
          <p:cNvGrpSpPr/>
          <p:nvPr/>
        </p:nvGrpSpPr>
        <p:grpSpPr>
          <a:xfrm>
            <a:off x="-612576" y="1124744"/>
            <a:ext cx="4752528" cy="5400600"/>
            <a:chOff x="539552" y="836712"/>
            <a:chExt cx="4752528" cy="5400600"/>
          </a:xfrm>
        </p:grpSpPr>
        <p:sp>
          <p:nvSpPr>
            <p:cNvPr id="115" name="Forme libre 114"/>
            <p:cNvSpPr/>
            <p:nvPr/>
          </p:nvSpPr>
          <p:spPr>
            <a:xfrm>
              <a:off x="1907705" y="1196752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907705" y="5373216"/>
              <a:ext cx="3168351" cy="576064"/>
            </a:xfrm>
            <a:custGeom>
              <a:avLst/>
              <a:gdLst>
                <a:gd name="connsiteX0" fmla="*/ 140677 w 1659987"/>
                <a:gd name="connsiteY0" fmla="*/ 0 h 815926"/>
                <a:gd name="connsiteX1" fmla="*/ 0 w 1659987"/>
                <a:gd name="connsiteY1" fmla="*/ 787790 h 815926"/>
                <a:gd name="connsiteX2" fmla="*/ 1603717 w 1659987"/>
                <a:gd name="connsiteY2" fmla="*/ 815926 h 815926"/>
                <a:gd name="connsiteX3" fmla="*/ 1659987 w 1659987"/>
                <a:gd name="connsiteY3" fmla="*/ 112541 h 815926"/>
                <a:gd name="connsiteX4" fmla="*/ 140677 w 1659987"/>
                <a:gd name="connsiteY4" fmla="*/ 0 h 815926"/>
                <a:gd name="connsiteX0" fmla="*/ 140677 w 2448272"/>
                <a:gd name="connsiteY0" fmla="*/ 0 h 792088"/>
                <a:gd name="connsiteX1" fmla="*/ 0 w 2448272"/>
                <a:gd name="connsiteY1" fmla="*/ 787790 h 792088"/>
                <a:gd name="connsiteX2" fmla="*/ 2448272 w 2448272"/>
                <a:gd name="connsiteY2" fmla="*/ 792088 h 792088"/>
                <a:gd name="connsiteX3" fmla="*/ 1659987 w 2448272"/>
                <a:gd name="connsiteY3" fmla="*/ 112541 h 792088"/>
                <a:gd name="connsiteX4" fmla="*/ 140677 w 2448272"/>
                <a:gd name="connsiteY4" fmla="*/ 0 h 792088"/>
                <a:gd name="connsiteX0" fmla="*/ 140677 w 3168351"/>
                <a:gd name="connsiteY0" fmla="*/ 0 h 792088"/>
                <a:gd name="connsiteX1" fmla="*/ 0 w 3168351"/>
                <a:gd name="connsiteY1" fmla="*/ 787790 h 792088"/>
                <a:gd name="connsiteX2" fmla="*/ 2448272 w 3168351"/>
                <a:gd name="connsiteY2" fmla="*/ 792088 h 792088"/>
                <a:gd name="connsiteX3" fmla="*/ 3168351 w 3168351"/>
                <a:gd name="connsiteY3" fmla="*/ 216024 h 792088"/>
                <a:gd name="connsiteX4" fmla="*/ 140677 w 3168351"/>
                <a:gd name="connsiteY4" fmla="*/ 0 h 792088"/>
                <a:gd name="connsiteX0" fmla="*/ 1008111 w 3168351"/>
                <a:gd name="connsiteY0" fmla="*/ 0 h 648072"/>
                <a:gd name="connsiteX1" fmla="*/ 0 w 3168351"/>
                <a:gd name="connsiteY1" fmla="*/ 643774 h 648072"/>
                <a:gd name="connsiteX2" fmla="*/ 2448272 w 3168351"/>
                <a:gd name="connsiteY2" fmla="*/ 648072 h 648072"/>
                <a:gd name="connsiteX3" fmla="*/ 3168351 w 3168351"/>
                <a:gd name="connsiteY3" fmla="*/ 72008 h 648072"/>
                <a:gd name="connsiteX4" fmla="*/ 1008111 w 3168351"/>
                <a:gd name="connsiteY4" fmla="*/ 0 h 648072"/>
                <a:gd name="connsiteX0" fmla="*/ 1008111 w 3168351"/>
                <a:gd name="connsiteY0" fmla="*/ 0 h 576064"/>
                <a:gd name="connsiteX1" fmla="*/ 0 w 3168351"/>
                <a:gd name="connsiteY1" fmla="*/ 571766 h 576064"/>
                <a:gd name="connsiteX2" fmla="*/ 2448272 w 3168351"/>
                <a:gd name="connsiteY2" fmla="*/ 576064 h 576064"/>
                <a:gd name="connsiteX3" fmla="*/ 3168351 w 3168351"/>
                <a:gd name="connsiteY3" fmla="*/ 0 h 576064"/>
                <a:gd name="connsiteX4" fmla="*/ 1008111 w 3168351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51" h="576064">
                  <a:moveTo>
                    <a:pt x="1008111" y="0"/>
                  </a:moveTo>
                  <a:lnTo>
                    <a:pt x="0" y="571766"/>
                  </a:lnTo>
                  <a:lnTo>
                    <a:pt x="2448272" y="576064"/>
                  </a:lnTo>
                  <a:lnTo>
                    <a:pt x="3168351" y="0"/>
                  </a:lnTo>
                  <a:lnTo>
                    <a:pt x="100811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8"/>
            <p:cNvGrpSpPr/>
            <p:nvPr/>
          </p:nvGrpSpPr>
          <p:grpSpPr>
            <a:xfrm>
              <a:off x="539552" y="836712"/>
              <a:ext cx="4752528" cy="5400600"/>
              <a:chOff x="539552" y="836712"/>
              <a:chExt cx="4752528" cy="54006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835696" y="1772816"/>
                <a:ext cx="2556000" cy="4176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 flipH="1" flipV="1">
                <a:off x="2915816" y="1196752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>
                <a:off x="1835696" y="1196752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539552" y="1124744"/>
                <a:ext cx="1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flipH="1">
                <a:off x="4355976" y="1196752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>
              <a:xfrm>
                <a:off x="2916056" y="1196752"/>
                <a:ext cx="2160000" cy="4212000"/>
              </a:xfrm>
              <a:prstGeom prst="rect">
                <a:avLst/>
              </a:prstGeom>
              <a:noFill/>
              <a:ln w="57150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2915816" y="5373216"/>
                <a:ext cx="151216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H="1">
                <a:off x="1835696" y="5373216"/>
                <a:ext cx="1152128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4355976" y="5373216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endCxn id="123" idx="1"/>
              </p:cNvCxnSpPr>
              <p:nvPr/>
            </p:nvCxnSpPr>
            <p:spPr>
              <a:xfrm flipH="1" flipV="1">
                <a:off x="2916056" y="3302752"/>
                <a:ext cx="1511928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stCxn id="123" idx="1"/>
              </p:cNvCxnSpPr>
              <p:nvPr/>
            </p:nvCxnSpPr>
            <p:spPr>
              <a:xfrm flipH="1">
                <a:off x="1835696" y="3302752"/>
                <a:ext cx="1080360" cy="55829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4355976" y="3284984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stCxn id="123" idx="1"/>
              </p:cNvCxnSpPr>
              <p:nvPr/>
            </p:nvCxnSpPr>
            <p:spPr>
              <a:xfrm flipV="1">
                <a:off x="2916056" y="3284984"/>
                <a:ext cx="2159496" cy="17768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>
                <a:off x="1799976" y="3861048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4"/>
              <p:cNvSpPr/>
              <p:nvPr/>
            </p:nvSpPr>
            <p:spPr>
              <a:xfrm>
                <a:off x="4752080" y="944784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2555776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10400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1583728" y="15208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4752080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2663848" y="512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104008" y="5661248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547664" y="56973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3887984" y="3175173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179512" y="44624"/>
            <a:ext cx="37079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Pseudo maille HC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4139952" y="5157192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y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907704" y="620688"/>
            <a:ext cx="43204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z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1763688" y="6279703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b=a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148" name="Rectangle 2"/>
          <p:cNvSpPr>
            <a:spLocks noChangeArrowheads="1"/>
          </p:cNvSpPr>
          <p:nvPr/>
        </p:nvSpPr>
        <p:spPr bwMode="auto">
          <a:xfrm>
            <a:off x="755576" y="2852936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err="1" smtClean="0">
                <a:latin typeface="Segoe Print" pitchFamily="2" charset="0"/>
              </a:rPr>
              <a:t>c≠a</a:t>
            </a:r>
            <a:endParaRPr lang="fr-FR" sz="2400" b="1" dirty="0">
              <a:latin typeface="Segoe Print" pitchFamily="2" charset="0"/>
            </a:endParaRPr>
          </a:p>
        </p:txBody>
      </p:sp>
      <p:grpSp>
        <p:nvGrpSpPr>
          <p:cNvPr id="4" name="Groupe 68"/>
          <p:cNvGrpSpPr/>
          <p:nvPr/>
        </p:nvGrpSpPr>
        <p:grpSpPr>
          <a:xfrm>
            <a:off x="1763688" y="3714752"/>
            <a:ext cx="1331904" cy="2198280"/>
            <a:chOff x="1763688" y="3714752"/>
            <a:chExt cx="1331904" cy="2198280"/>
          </a:xfrm>
        </p:grpSpPr>
        <p:cxnSp>
          <p:nvCxnSpPr>
            <p:cNvPr id="59" name="Connecteur droit 58"/>
            <p:cNvCxnSpPr/>
            <p:nvPr/>
          </p:nvCxnSpPr>
          <p:spPr>
            <a:xfrm rot="5400000">
              <a:off x="1428728" y="4071942"/>
              <a:ext cx="2000264" cy="128588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763688" y="5733256"/>
              <a:ext cx="1331904" cy="14401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66"/>
            <p:cNvGrpSpPr/>
            <p:nvPr/>
          </p:nvGrpSpPr>
          <p:grpSpPr>
            <a:xfrm>
              <a:off x="2771800" y="5445224"/>
              <a:ext cx="288032" cy="432048"/>
              <a:chOff x="5940152" y="4725144"/>
              <a:chExt cx="216024" cy="216024"/>
            </a:xfrm>
          </p:grpSpPr>
          <p:cxnSp>
            <p:nvCxnSpPr>
              <p:cNvPr id="65" name="Connecteur droit 64"/>
              <p:cNvCxnSpPr/>
              <p:nvPr/>
            </p:nvCxnSpPr>
            <p:spPr>
              <a:xfrm>
                <a:off x="5940152" y="4725144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16200000">
                <a:off x="5832140" y="4833156"/>
                <a:ext cx="216024" cy="0"/>
              </a:xfrm>
              <a:prstGeom prst="line">
                <a:avLst/>
              </a:prstGeom>
              <a:ln w="190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necteur droit 67"/>
            <p:cNvCxnSpPr/>
            <p:nvPr/>
          </p:nvCxnSpPr>
          <p:spPr>
            <a:xfrm>
              <a:off x="3059832" y="3717032"/>
              <a:ext cx="0" cy="21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555776" y="335699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2411760" y="54452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115616" y="52292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A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987824" y="6279703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B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3491880" y="5539103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C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 rot="16200000" flipH="1">
            <a:off x="2500298" y="4286256"/>
            <a:ext cx="1928826" cy="785818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16200000" flipH="1">
            <a:off x="1893075" y="4893479"/>
            <a:ext cx="2500330" cy="142876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68"/>
          <p:cNvGrpSpPr/>
          <p:nvPr/>
        </p:nvGrpSpPr>
        <p:grpSpPr>
          <a:xfrm>
            <a:off x="5786446" y="3867152"/>
            <a:ext cx="1237666" cy="2198280"/>
            <a:chOff x="1857926" y="3714752"/>
            <a:chExt cx="1237666" cy="2198280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1857926" y="5634054"/>
              <a:ext cx="1237666" cy="24321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3059832" y="3717032"/>
              <a:ext cx="0" cy="21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1505213" y="4067465"/>
              <a:ext cx="1919302" cy="121387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2"/>
          <p:cNvSpPr>
            <a:spLocks noChangeArrowheads="1"/>
          </p:cNvSpPr>
          <p:nvPr/>
        </p:nvSpPr>
        <p:spPr bwMode="auto">
          <a:xfrm>
            <a:off x="6340280" y="559762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G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7603900" y="5500702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6955828" y="6040702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" name="Connecteur droit 102"/>
          <p:cNvCxnSpPr/>
          <p:nvPr/>
        </p:nvCxnSpPr>
        <p:spPr>
          <a:xfrm>
            <a:off x="5786446" y="5786454"/>
            <a:ext cx="208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5786446" y="5786454"/>
            <a:ext cx="1428760" cy="50006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7215206" y="5788042"/>
            <a:ext cx="714380" cy="4984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16200000" flipH="1">
            <a:off x="5898080" y="4969394"/>
            <a:ext cx="2419368" cy="214884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16200000" flipH="1">
            <a:off x="6505303" y="4362171"/>
            <a:ext cx="1919302" cy="929264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150"/>
          <p:cNvSpPr/>
          <p:nvPr/>
        </p:nvSpPr>
        <p:spPr>
          <a:xfrm>
            <a:off x="6746644" y="3615605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6484296" y="350939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latin typeface="Segoe Print" pitchFamily="2" charset="0"/>
              </a:rPr>
              <a:t>H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69" name="Espace réservé du pied de page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35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fr-FR" sz="2800" i="1">
                <a:solidFill>
                  <a:schemeClr val="accent2"/>
                </a:solidFill>
              </a:rPr>
              <a:t>Empilement de sphères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2060575"/>
          <a:ext cx="4356100" cy="3484563"/>
        </p:xfrm>
        <a:graphic>
          <a:graphicData uri="http://schemas.openxmlformats.org/presentationml/2006/ole">
            <p:oleObj spid="_x0000_s1120" name="Image" r:id="rId3" imgW="5400635" imgH="4320508" progId="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356100" y="2060575"/>
          <a:ext cx="4787900" cy="3479800"/>
        </p:xfrm>
        <a:graphic>
          <a:graphicData uri="http://schemas.openxmlformats.org/presentationml/2006/ole">
            <p:oleObj spid="_x0000_s1121" name="Image" r:id="rId4" imgW="5400635" imgH="392658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355976" y="1052736"/>
            <a:ext cx="4788024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4897387" y="2327126"/>
            <a:ext cx="3275013" cy="2686050"/>
            <a:chOff x="4897387" y="1922463"/>
            <a:chExt cx="3275013" cy="2686050"/>
          </a:xfrm>
        </p:grpSpPr>
        <p:sp>
          <p:nvSpPr>
            <p:cNvPr id="6" name="Oval 91"/>
            <p:cNvSpPr>
              <a:spLocks noChangeArrowheads="1"/>
            </p:cNvSpPr>
            <p:nvPr/>
          </p:nvSpPr>
          <p:spPr bwMode="auto">
            <a:xfrm>
              <a:off x="4897387" y="2592388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92"/>
            <p:cNvSpPr>
              <a:spLocks noChangeArrowheads="1"/>
            </p:cNvSpPr>
            <p:nvPr/>
          </p:nvSpPr>
          <p:spPr bwMode="auto">
            <a:xfrm>
              <a:off x="5618112" y="2592388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6</a:t>
              </a:r>
            </a:p>
          </p:txBody>
        </p:sp>
        <p:sp>
          <p:nvSpPr>
            <p:cNvPr id="8" name="Oval 93"/>
            <p:cNvSpPr>
              <a:spLocks noChangeArrowheads="1"/>
            </p:cNvSpPr>
            <p:nvPr/>
          </p:nvSpPr>
          <p:spPr bwMode="auto">
            <a:xfrm>
              <a:off x="6337250" y="2592388"/>
              <a:ext cx="719137" cy="719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94"/>
            <p:cNvSpPr>
              <a:spLocks noChangeArrowheads="1"/>
            </p:cNvSpPr>
            <p:nvPr/>
          </p:nvSpPr>
          <p:spPr bwMode="auto">
            <a:xfrm>
              <a:off x="7059562" y="2571750"/>
              <a:ext cx="719138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3</a:t>
              </a:r>
            </a:p>
          </p:txBody>
        </p:sp>
        <p:sp>
          <p:nvSpPr>
            <p:cNvPr id="10" name="Oval 95"/>
            <p:cNvSpPr>
              <a:spLocks noChangeArrowheads="1"/>
            </p:cNvSpPr>
            <p:nvPr/>
          </p:nvSpPr>
          <p:spPr bwMode="auto">
            <a:xfrm>
              <a:off x="5294262" y="1944688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96"/>
            <p:cNvSpPr>
              <a:spLocks noChangeArrowheads="1"/>
            </p:cNvSpPr>
            <p:nvPr/>
          </p:nvSpPr>
          <p:spPr bwMode="auto">
            <a:xfrm>
              <a:off x="6049912" y="1944688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1</a:t>
              </a: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>
              <a:off x="6700787" y="1922463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2</a:t>
              </a:r>
            </a:p>
          </p:txBody>
        </p:sp>
        <p:sp>
          <p:nvSpPr>
            <p:cNvPr id="13" name="Oval 98"/>
            <p:cNvSpPr>
              <a:spLocks noChangeArrowheads="1"/>
            </p:cNvSpPr>
            <p:nvPr/>
          </p:nvSpPr>
          <p:spPr bwMode="auto">
            <a:xfrm>
              <a:off x="7453262" y="1944688"/>
              <a:ext cx="719138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99"/>
            <p:cNvSpPr>
              <a:spLocks noChangeArrowheads="1"/>
            </p:cNvSpPr>
            <p:nvPr/>
          </p:nvSpPr>
          <p:spPr bwMode="auto">
            <a:xfrm>
              <a:off x="5257750" y="3240088"/>
              <a:ext cx="719137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00"/>
            <p:cNvSpPr>
              <a:spLocks noChangeArrowheads="1"/>
            </p:cNvSpPr>
            <p:nvPr/>
          </p:nvSpPr>
          <p:spPr bwMode="auto">
            <a:xfrm>
              <a:off x="5978475" y="3238500"/>
              <a:ext cx="719137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5</a:t>
              </a:r>
            </a:p>
          </p:txBody>
        </p:sp>
        <p:sp>
          <p:nvSpPr>
            <p:cNvPr id="16" name="Oval 101"/>
            <p:cNvSpPr>
              <a:spLocks noChangeArrowheads="1"/>
            </p:cNvSpPr>
            <p:nvPr/>
          </p:nvSpPr>
          <p:spPr bwMode="auto">
            <a:xfrm>
              <a:off x="6699200" y="3217863"/>
              <a:ext cx="719137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800"/>
                <a:t>4</a:t>
              </a:r>
            </a:p>
          </p:txBody>
        </p:sp>
        <p:sp>
          <p:nvSpPr>
            <p:cNvPr id="17" name="Oval 102"/>
            <p:cNvSpPr>
              <a:spLocks noChangeArrowheads="1"/>
            </p:cNvSpPr>
            <p:nvPr/>
          </p:nvSpPr>
          <p:spPr bwMode="auto">
            <a:xfrm>
              <a:off x="7451675" y="3241675"/>
              <a:ext cx="719137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03"/>
            <p:cNvSpPr>
              <a:spLocks noChangeArrowheads="1"/>
            </p:cNvSpPr>
            <p:nvPr/>
          </p:nvSpPr>
          <p:spPr bwMode="auto">
            <a:xfrm>
              <a:off x="4968825" y="3889375"/>
              <a:ext cx="719137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04"/>
            <p:cNvSpPr>
              <a:spLocks noChangeArrowheads="1"/>
            </p:cNvSpPr>
            <p:nvPr/>
          </p:nvSpPr>
          <p:spPr bwMode="auto">
            <a:xfrm>
              <a:off x="5687962" y="3889375"/>
              <a:ext cx="719138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105"/>
            <p:cNvSpPr>
              <a:spLocks noChangeArrowheads="1"/>
            </p:cNvSpPr>
            <p:nvPr/>
          </p:nvSpPr>
          <p:spPr bwMode="auto">
            <a:xfrm>
              <a:off x="6408687" y="3889375"/>
              <a:ext cx="719138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106"/>
            <p:cNvSpPr>
              <a:spLocks noChangeArrowheads="1"/>
            </p:cNvSpPr>
            <p:nvPr/>
          </p:nvSpPr>
          <p:spPr bwMode="auto">
            <a:xfrm>
              <a:off x="7127825" y="3889375"/>
              <a:ext cx="719137" cy="719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fr-FR" sz="2800" i="1">
                <a:solidFill>
                  <a:schemeClr val="accent2"/>
                </a:solidFill>
              </a:rPr>
              <a:t>Empilement de sphères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0" y="2060575"/>
          <a:ext cx="4356100" cy="3484563"/>
        </p:xfrm>
        <a:graphic>
          <a:graphicData uri="http://schemas.openxmlformats.org/presentationml/2006/ole">
            <p:oleObj spid="_x0000_s2144" name="Image" r:id="rId3" imgW="5400635" imgH="4320508" progId="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356100" y="2060575"/>
          <a:ext cx="4787900" cy="3479800"/>
        </p:xfrm>
        <a:graphic>
          <a:graphicData uri="http://schemas.openxmlformats.org/presentationml/2006/ole">
            <p:oleObj spid="_x0000_s2145" name="Image" r:id="rId4" imgW="5400635" imgH="392658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36512" y="1124744"/>
            <a:ext cx="4788024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64"/>
          <p:cNvSpPr>
            <a:spLocks noChangeArrowheads="1"/>
          </p:cNvSpPr>
          <p:nvPr/>
        </p:nvSpPr>
        <p:spPr bwMode="auto">
          <a:xfrm rot="-10800000">
            <a:off x="611560" y="2205138"/>
            <a:ext cx="1600200" cy="160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-10800000">
            <a:off x="2195885" y="2205138"/>
            <a:ext cx="1600200" cy="1600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66"/>
          <p:cNvSpPr>
            <a:spLocks noChangeArrowheads="1"/>
          </p:cNvSpPr>
          <p:nvPr/>
        </p:nvSpPr>
        <p:spPr bwMode="auto">
          <a:xfrm rot="-10800000">
            <a:off x="1403722" y="836713"/>
            <a:ext cx="1600200" cy="1600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7"/>
          <p:cNvSpPr>
            <a:spLocks noChangeArrowheads="1"/>
          </p:cNvSpPr>
          <p:nvPr/>
        </p:nvSpPr>
        <p:spPr bwMode="auto">
          <a:xfrm rot="-10800000">
            <a:off x="1403722" y="1700313"/>
            <a:ext cx="1600200" cy="16002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58"/>
          <p:cNvSpPr>
            <a:spLocks noChangeArrowheads="1"/>
          </p:cNvSpPr>
          <p:nvPr/>
        </p:nvSpPr>
        <p:spPr bwMode="auto">
          <a:xfrm>
            <a:off x="1258119" y="5112022"/>
            <a:ext cx="1485900" cy="148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59"/>
          <p:cNvSpPr>
            <a:spLocks noChangeArrowheads="1"/>
          </p:cNvSpPr>
          <p:nvPr/>
        </p:nvSpPr>
        <p:spPr bwMode="auto">
          <a:xfrm>
            <a:off x="1978844" y="5183460"/>
            <a:ext cx="1485900" cy="14859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60"/>
          <p:cNvSpPr>
            <a:spLocks noChangeArrowheads="1"/>
          </p:cNvSpPr>
          <p:nvPr/>
        </p:nvSpPr>
        <p:spPr bwMode="auto">
          <a:xfrm>
            <a:off x="467544" y="5183460"/>
            <a:ext cx="1485900" cy="148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61"/>
          <p:cNvSpPr>
            <a:spLocks noChangeArrowheads="1"/>
          </p:cNvSpPr>
          <p:nvPr/>
        </p:nvSpPr>
        <p:spPr bwMode="auto">
          <a:xfrm>
            <a:off x="1258119" y="3959497"/>
            <a:ext cx="1485900" cy="1485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178460" y="1610500"/>
            <a:ext cx="4840179" cy="4412894"/>
            <a:chOff x="178460" y="1610500"/>
            <a:chExt cx="4840179" cy="4412894"/>
          </a:xfrm>
        </p:grpSpPr>
        <p:sp>
          <p:nvSpPr>
            <p:cNvPr id="32971" name="Oval 203"/>
            <p:cNvSpPr>
              <a:spLocks noChangeArrowheads="1"/>
            </p:cNvSpPr>
            <p:nvPr/>
          </p:nvSpPr>
          <p:spPr bwMode="auto">
            <a:xfrm rot="1720975">
              <a:off x="2540804" y="1610500"/>
              <a:ext cx="1600200" cy="16049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74" name="Oval 206"/>
            <p:cNvSpPr>
              <a:spLocks noChangeArrowheads="1"/>
            </p:cNvSpPr>
            <p:nvPr/>
          </p:nvSpPr>
          <p:spPr bwMode="auto">
            <a:xfrm rot="1720975">
              <a:off x="3418439" y="2997200"/>
              <a:ext cx="1600200" cy="16033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75" name="Oval 207"/>
            <p:cNvSpPr>
              <a:spLocks noChangeArrowheads="1"/>
            </p:cNvSpPr>
            <p:nvPr/>
          </p:nvSpPr>
          <p:spPr bwMode="auto">
            <a:xfrm rot="1720975">
              <a:off x="178460" y="2994465"/>
              <a:ext cx="1600200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76" name="Oval 208"/>
            <p:cNvSpPr>
              <a:spLocks noChangeArrowheads="1"/>
            </p:cNvSpPr>
            <p:nvPr/>
          </p:nvSpPr>
          <p:spPr bwMode="auto">
            <a:xfrm rot="1720975">
              <a:off x="2611322" y="4362998"/>
              <a:ext cx="1601787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46" name="Oval 208"/>
            <p:cNvSpPr>
              <a:spLocks noChangeArrowheads="1"/>
            </p:cNvSpPr>
            <p:nvPr/>
          </p:nvSpPr>
          <p:spPr bwMode="auto">
            <a:xfrm rot="1720975">
              <a:off x="970451" y="4418432"/>
              <a:ext cx="1601787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47" name="Oval 207"/>
            <p:cNvSpPr>
              <a:spLocks noChangeArrowheads="1"/>
            </p:cNvSpPr>
            <p:nvPr/>
          </p:nvSpPr>
          <p:spPr bwMode="auto">
            <a:xfrm rot="1720975">
              <a:off x="956628" y="1610501"/>
              <a:ext cx="1600200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sp>
        <p:nvSpPr>
          <p:cNvPr id="32967" name="Text Box 199"/>
          <p:cNvSpPr txBox="1">
            <a:spLocks noChangeArrowheads="1"/>
          </p:cNvSpPr>
          <p:nvPr/>
        </p:nvSpPr>
        <p:spPr bwMode="auto">
          <a:xfrm>
            <a:off x="250825" y="115888"/>
            <a:ext cx="8461375" cy="134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Succession 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 deux premiers Plans compacts   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et    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32968" name="Text Box 200"/>
          <p:cNvSpPr txBox="1">
            <a:spLocks noChangeArrowheads="1"/>
          </p:cNvSpPr>
          <p:nvPr/>
        </p:nvSpPr>
        <p:spPr bwMode="auto">
          <a:xfrm>
            <a:off x="7380287" y="1679575"/>
            <a:ext cx="1800225" cy="5794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FF0000"/>
                </a:solidFill>
              </a:rPr>
              <a:t>Plan A</a:t>
            </a:r>
          </a:p>
        </p:txBody>
      </p:sp>
      <p:sp>
        <p:nvSpPr>
          <p:cNvPr id="32972" name="Oval 204"/>
          <p:cNvSpPr>
            <a:spLocks noChangeArrowheads="1"/>
          </p:cNvSpPr>
          <p:nvPr/>
        </p:nvSpPr>
        <p:spPr bwMode="auto">
          <a:xfrm rot="1720975">
            <a:off x="1762539" y="2994846"/>
            <a:ext cx="1601787" cy="16049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grpSp>
        <p:nvGrpSpPr>
          <p:cNvPr id="49" name="Groupe 48"/>
          <p:cNvGrpSpPr/>
          <p:nvPr/>
        </p:nvGrpSpPr>
        <p:grpSpPr>
          <a:xfrm>
            <a:off x="4138803" y="1482678"/>
            <a:ext cx="3257971" cy="4540716"/>
            <a:chOff x="4138803" y="1482678"/>
            <a:chExt cx="3257971" cy="4540716"/>
          </a:xfrm>
        </p:grpSpPr>
        <p:sp>
          <p:nvSpPr>
            <p:cNvPr id="32973" name="Oval 205"/>
            <p:cNvSpPr>
              <a:spLocks noChangeArrowheads="1"/>
            </p:cNvSpPr>
            <p:nvPr/>
          </p:nvSpPr>
          <p:spPr bwMode="auto">
            <a:xfrm rot="1720975">
              <a:off x="4138803" y="1610119"/>
              <a:ext cx="1601788" cy="16049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77" name="Oval 209"/>
            <p:cNvSpPr>
              <a:spLocks noChangeArrowheads="1"/>
            </p:cNvSpPr>
            <p:nvPr/>
          </p:nvSpPr>
          <p:spPr bwMode="auto">
            <a:xfrm rot="1720975">
              <a:off x="4196988" y="4362617"/>
              <a:ext cx="1600200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84" name="Oval 216"/>
            <p:cNvSpPr>
              <a:spLocks noChangeArrowheads="1"/>
            </p:cNvSpPr>
            <p:nvPr/>
          </p:nvSpPr>
          <p:spPr bwMode="auto">
            <a:xfrm rot="1720975">
              <a:off x="5794987" y="4418431"/>
              <a:ext cx="1601787" cy="16049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85" name="Oval 217"/>
            <p:cNvSpPr>
              <a:spLocks noChangeArrowheads="1"/>
            </p:cNvSpPr>
            <p:nvPr/>
          </p:nvSpPr>
          <p:spPr bwMode="auto">
            <a:xfrm rot="1720975">
              <a:off x="5002899" y="2922838"/>
              <a:ext cx="1601788" cy="16049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2986" name="Oval 218"/>
            <p:cNvSpPr>
              <a:spLocks noChangeArrowheads="1"/>
            </p:cNvSpPr>
            <p:nvPr/>
          </p:nvSpPr>
          <p:spPr bwMode="auto">
            <a:xfrm rot="1720975">
              <a:off x="5722979" y="1482678"/>
              <a:ext cx="1601787" cy="1604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grpSp>
        <p:nvGrpSpPr>
          <p:cNvPr id="33021" name="Group 253"/>
          <p:cNvGrpSpPr>
            <a:grpSpLocks/>
          </p:cNvGrpSpPr>
          <p:nvPr/>
        </p:nvGrpSpPr>
        <p:grpSpPr bwMode="auto">
          <a:xfrm>
            <a:off x="5795953" y="2565399"/>
            <a:ext cx="3563931" cy="1584325"/>
            <a:chOff x="3629" y="1389"/>
            <a:chExt cx="2245" cy="998"/>
          </a:xfrm>
        </p:grpSpPr>
        <p:sp>
          <p:nvSpPr>
            <p:cNvPr id="33022" name="Text Box 254"/>
            <p:cNvSpPr txBox="1">
              <a:spLocks noChangeArrowheads="1"/>
            </p:cNvSpPr>
            <p:nvPr/>
          </p:nvSpPr>
          <p:spPr bwMode="auto">
            <a:xfrm>
              <a:off x="4740" y="1888"/>
              <a:ext cx="11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 b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 B</a:t>
              </a:r>
            </a:p>
          </p:txBody>
        </p:sp>
        <p:sp>
          <p:nvSpPr>
            <p:cNvPr id="33023" name="Line 255"/>
            <p:cNvSpPr>
              <a:spLocks noChangeShapeType="1"/>
            </p:cNvSpPr>
            <p:nvPr/>
          </p:nvSpPr>
          <p:spPr bwMode="auto">
            <a:xfrm flipH="1" flipV="1">
              <a:off x="4128" y="1389"/>
              <a:ext cx="645" cy="5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3024" name="Line 256"/>
            <p:cNvSpPr>
              <a:spLocks noChangeShapeType="1"/>
            </p:cNvSpPr>
            <p:nvPr/>
          </p:nvSpPr>
          <p:spPr bwMode="auto">
            <a:xfrm flipH="1">
              <a:off x="3629" y="2137"/>
              <a:ext cx="1144" cy="2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sp>
        <p:nvSpPr>
          <p:cNvPr id="33063" name="Oval 295"/>
          <p:cNvSpPr>
            <a:spLocks noChangeArrowheads="1"/>
          </p:cNvSpPr>
          <p:nvPr/>
        </p:nvSpPr>
        <p:spPr bwMode="auto">
          <a:xfrm rot="1720975">
            <a:off x="1779472" y="2058458"/>
            <a:ext cx="1600200" cy="16033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3064" name="Oval 296"/>
          <p:cNvSpPr>
            <a:spLocks noChangeArrowheads="1"/>
          </p:cNvSpPr>
          <p:nvPr/>
        </p:nvSpPr>
        <p:spPr bwMode="auto">
          <a:xfrm rot="1720975">
            <a:off x="1026997" y="3498321"/>
            <a:ext cx="1600200" cy="1604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3065" name="Oval 297"/>
          <p:cNvSpPr>
            <a:spLocks noChangeArrowheads="1"/>
          </p:cNvSpPr>
          <p:nvPr/>
        </p:nvSpPr>
        <p:spPr bwMode="auto">
          <a:xfrm rot="1720975">
            <a:off x="2611322" y="3403071"/>
            <a:ext cx="1601787" cy="1604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grpSp>
        <p:nvGrpSpPr>
          <p:cNvPr id="33069" name="Group 301"/>
          <p:cNvGrpSpPr>
            <a:grpSpLocks/>
          </p:cNvGrpSpPr>
          <p:nvPr/>
        </p:nvGrpSpPr>
        <p:grpSpPr bwMode="auto">
          <a:xfrm>
            <a:off x="3403699" y="1988840"/>
            <a:ext cx="3184525" cy="2973388"/>
            <a:chOff x="2492" y="1434"/>
            <a:chExt cx="2006" cy="1873"/>
          </a:xfrm>
        </p:grpSpPr>
        <p:sp>
          <p:nvSpPr>
            <p:cNvPr id="33066" name="Oval 298"/>
            <p:cNvSpPr>
              <a:spLocks noChangeArrowheads="1"/>
            </p:cNvSpPr>
            <p:nvPr/>
          </p:nvSpPr>
          <p:spPr bwMode="auto">
            <a:xfrm rot="1720975">
              <a:off x="3490" y="1434"/>
              <a:ext cx="1008" cy="101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3067" name="Oval 299"/>
            <p:cNvSpPr>
              <a:spLocks noChangeArrowheads="1"/>
            </p:cNvSpPr>
            <p:nvPr/>
          </p:nvSpPr>
          <p:spPr bwMode="auto">
            <a:xfrm rot="1720975">
              <a:off x="3016" y="2296"/>
              <a:ext cx="1008" cy="10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3068" name="Oval 300"/>
            <p:cNvSpPr>
              <a:spLocks noChangeArrowheads="1"/>
            </p:cNvSpPr>
            <p:nvPr/>
          </p:nvSpPr>
          <p:spPr bwMode="auto">
            <a:xfrm rot="1720975">
              <a:off x="2492" y="1434"/>
              <a:ext cx="1009" cy="10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899592" y="2420888"/>
            <a:ext cx="3275013" cy="2773362"/>
            <a:chOff x="990796" y="2506663"/>
            <a:chExt cx="3275013" cy="2773362"/>
          </a:xfrm>
        </p:grpSpPr>
        <p:sp>
          <p:nvSpPr>
            <p:cNvPr id="60" name="Line 227"/>
            <p:cNvSpPr>
              <a:spLocks noChangeShapeType="1"/>
            </p:cNvSpPr>
            <p:nvPr/>
          </p:nvSpPr>
          <p:spPr bwMode="auto">
            <a:xfrm>
              <a:off x="1817884" y="2506663"/>
              <a:ext cx="1655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228"/>
            <p:cNvSpPr>
              <a:spLocks noChangeShapeType="1"/>
            </p:cNvSpPr>
            <p:nvPr/>
          </p:nvSpPr>
          <p:spPr bwMode="auto">
            <a:xfrm flipH="1">
              <a:off x="990796" y="2506663"/>
              <a:ext cx="827088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229"/>
            <p:cNvSpPr>
              <a:spLocks noChangeShapeType="1"/>
            </p:cNvSpPr>
            <p:nvPr/>
          </p:nvSpPr>
          <p:spPr bwMode="auto">
            <a:xfrm>
              <a:off x="990796" y="3875088"/>
              <a:ext cx="90011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230"/>
            <p:cNvSpPr>
              <a:spLocks noChangeShapeType="1"/>
            </p:cNvSpPr>
            <p:nvPr/>
          </p:nvSpPr>
          <p:spPr bwMode="auto">
            <a:xfrm>
              <a:off x="1854396" y="5243513"/>
              <a:ext cx="1655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231"/>
            <p:cNvSpPr>
              <a:spLocks noChangeShapeType="1"/>
            </p:cNvSpPr>
            <p:nvPr/>
          </p:nvSpPr>
          <p:spPr bwMode="auto">
            <a:xfrm flipV="1">
              <a:off x="3510159" y="3838575"/>
              <a:ext cx="755650" cy="140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232"/>
            <p:cNvSpPr>
              <a:spLocks noChangeShapeType="1"/>
            </p:cNvSpPr>
            <p:nvPr/>
          </p:nvSpPr>
          <p:spPr bwMode="auto">
            <a:xfrm flipH="1" flipV="1">
              <a:off x="3473646" y="2506663"/>
              <a:ext cx="79216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33"/>
            <p:cNvSpPr>
              <a:spLocks noChangeShapeType="1"/>
            </p:cNvSpPr>
            <p:nvPr/>
          </p:nvSpPr>
          <p:spPr bwMode="auto">
            <a:xfrm>
              <a:off x="1817884" y="2506663"/>
              <a:ext cx="1655762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234"/>
            <p:cNvSpPr>
              <a:spLocks noChangeShapeType="1"/>
            </p:cNvSpPr>
            <p:nvPr/>
          </p:nvSpPr>
          <p:spPr bwMode="auto">
            <a:xfrm flipH="1">
              <a:off x="1854396" y="2506663"/>
              <a:ext cx="1584325" cy="2773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235"/>
            <p:cNvSpPr>
              <a:spLocks noChangeShapeType="1"/>
            </p:cNvSpPr>
            <p:nvPr/>
          </p:nvSpPr>
          <p:spPr bwMode="auto">
            <a:xfrm>
              <a:off x="990796" y="3875088"/>
              <a:ext cx="3240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1583978" y="2628850"/>
            <a:ext cx="2182904" cy="1880270"/>
            <a:chOff x="1583978" y="2628850"/>
            <a:chExt cx="2182904" cy="1880270"/>
          </a:xfrm>
        </p:grpSpPr>
        <p:sp>
          <p:nvSpPr>
            <p:cNvPr id="51" name="Text Box 210"/>
            <p:cNvSpPr txBox="1">
              <a:spLocks noChangeArrowheads="1"/>
            </p:cNvSpPr>
            <p:nvPr/>
          </p:nvSpPr>
          <p:spPr bwMode="auto">
            <a:xfrm rot="21385497">
              <a:off x="2362336" y="262885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69" name="Text Box 215"/>
            <p:cNvSpPr txBox="1">
              <a:spLocks noChangeArrowheads="1"/>
            </p:cNvSpPr>
            <p:nvPr/>
          </p:nvSpPr>
          <p:spPr bwMode="auto">
            <a:xfrm>
              <a:off x="1583978" y="405192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70" name="Text Box 214"/>
            <p:cNvSpPr txBox="1">
              <a:spLocks noChangeArrowheads="1"/>
            </p:cNvSpPr>
            <p:nvPr/>
          </p:nvSpPr>
          <p:spPr bwMode="auto">
            <a:xfrm rot="21396855">
              <a:off x="3227132" y="3948596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3923780" y="2564904"/>
            <a:ext cx="2268090" cy="2401416"/>
            <a:chOff x="3923780" y="2564904"/>
            <a:chExt cx="2268090" cy="2401416"/>
          </a:xfrm>
        </p:grpSpPr>
        <p:sp>
          <p:nvSpPr>
            <p:cNvPr id="32993" name="Text Box 225"/>
            <p:cNvSpPr txBox="1">
              <a:spLocks noChangeArrowheads="1"/>
            </p:cNvSpPr>
            <p:nvPr/>
          </p:nvSpPr>
          <p:spPr bwMode="auto">
            <a:xfrm>
              <a:off x="4788024" y="2996952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2</a:t>
              </a:r>
            </a:p>
          </p:txBody>
        </p:sp>
        <p:sp>
          <p:nvSpPr>
            <p:cNvPr id="32994" name="Text Box 226"/>
            <p:cNvSpPr txBox="1">
              <a:spLocks noChangeArrowheads="1"/>
            </p:cNvSpPr>
            <p:nvPr/>
          </p:nvSpPr>
          <p:spPr bwMode="auto">
            <a:xfrm>
              <a:off x="3995936" y="450912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2</a:t>
              </a:r>
            </a:p>
          </p:txBody>
        </p:sp>
        <p:sp>
          <p:nvSpPr>
            <p:cNvPr id="33004" name="Text Box 236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503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005" name="Text Box 237"/>
            <p:cNvSpPr txBox="1">
              <a:spLocks noChangeArrowheads="1"/>
            </p:cNvSpPr>
            <p:nvPr/>
          </p:nvSpPr>
          <p:spPr bwMode="auto">
            <a:xfrm>
              <a:off x="5652120" y="4483968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2</a:t>
              </a:r>
            </a:p>
          </p:txBody>
        </p:sp>
        <p:sp>
          <p:nvSpPr>
            <p:cNvPr id="52" name="Text Box 223"/>
            <p:cNvSpPr txBox="1">
              <a:spLocks noChangeArrowheads="1"/>
            </p:cNvSpPr>
            <p:nvPr/>
          </p:nvSpPr>
          <p:spPr bwMode="auto">
            <a:xfrm>
              <a:off x="3923780" y="2636788"/>
              <a:ext cx="503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1" name="Text Box 224"/>
            <p:cNvSpPr txBox="1">
              <a:spLocks noChangeArrowheads="1"/>
            </p:cNvSpPr>
            <p:nvPr/>
          </p:nvSpPr>
          <p:spPr bwMode="auto">
            <a:xfrm>
              <a:off x="4842071" y="4005064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1601267" y="3068960"/>
            <a:ext cx="2141538" cy="1944216"/>
            <a:chOff x="1601267" y="3068960"/>
            <a:chExt cx="2141538" cy="1944216"/>
          </a:xfrm>
        </p:grpSpPr>
        <p:sp>
          <p:nvSpPr>
            <p:cNvPr id="81" name="Text Box 211"/>
            <p:cNvSpPr txBox="1">
              <a:spLocks noChangeArrowheads="1"/>
            </p:cNvSpPr>
            <p:nvPr/>
          </p:nvSpPr>
          <p:spPr bwMode="auto">
            <a:xfrm>
              <a:off x="3203055" y="306896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82" name="Text Box 212"/>
            <p:cNvSpPr txBox="1">
              <a:spLocks noChangeArrowheads="1"/>
            </p:cNvSpPr>
            <p:nvPr/>
          </p:nvSpPr>
          <p:spPr bwMode="auto">
            <a:xfrm>
              <a:off x="2410892" y="4555976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83" name="Text Box 213"/>
            <p:cNvSpPr txBox="1">
              <a:spLocks noChangeArrowheads="1"/>
            </p:cNvSpPr>
            <p:nvPr/>
          </p:nvSpPr>
          <p:spPr bwMode="auto">
            <a:xfrm rot="21385497">
              <a:off x="1601267" y="3099432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</p:grp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13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68" grpId="0" animBg="1"/>
      <p:bldP spid="32972" grpId="0" animBg="1"/>
      <p:bldP spid="33063" grpId="0" animBg="1"/>
      <p:bldP spid="33064" grpId="0" animBg="1"/>
      <p:bldP spid="33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461375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Troisième plan compact     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deux possibilités :            </a:t>
            </a:r>
            <a:r>
              <a:rPr lang="fr-FR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première est</a:t>
            </a: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>
            <a:off x="6300788" y="16795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chemeClr val="bg1"/>
                </a:solidFill>
              </a:rPr>
              <a:t>Plan A</a:t>
            </a:r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 rot="1720975">
            <a:off x="1371600" y="1679575"/>
            <a:ext cx="1600200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 rot="1720975">
            <a:off x="2211388" y="3032125"/>
            <a:ext cx="1601787" cy="16049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 rot="1720975">
            <a:off x="2987675" y="1606550"/>
            <a:ext cx="1601788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 rot="1720975">
            <a:off x="3779838" y="2997200"/>
            <a:ext cx="1600200" cy="1603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 rot="1720975">
            <a:off x="611188" y="3068638"/>
            <a:ext cx="1600200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 rot="1720975">
            <a:off x="1592263" y="4437063"/>
            <a:ext cx="1601787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 rot="1720975">
            <a:off x="3175000" y="4487863"/>
            <a:ext cx="1600200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 rot="-214503">
            <a:off x="2781300" y="27146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 rot="-203145">
            <a:off x="3563938" y="41275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1995488" y="40782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 rot="1720975">
            <a:off x="4716463" y="4292600"/>
            <a:ext cx="1601787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 rot="1720975">
            <a:off x="5508625" y="2924175"/>
            <a:ext cx="1601788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 rot="1720975">
            <a:off x="4602163" y="1649413"/>
            <a:ext cx="1601787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4392613" y="2636912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292898" y="3933056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2195513" y="2506663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 flipH="1">
            <a:off x="1368425" y="2506663"/>
            <a:ext cx="8270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1" name="Line 75"/>
          <p:cNvSpPr>
            <a:spLocks noChangeShapeType="1"/>
          </p:cNvSpPr>
          <p:nvPr/>
        </p:nvSpPr>
        <p:spPr bwMode="auto">
          <a:xfrm>
            <a:off x="1368425" y="3875088"/>
            <a:ext cx="90011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2" name="Line 76"/>
          <p:cNvSpPr>
            <a:spLocks noChangeShapeType="1"/>
          </p:cNvSpPr>
          <p:nvPr/>
        </p:nvSpPr>
        <p:spPr bwMode="auto">
          <a:xfrm>
            <a:off x="2232025" y="5243513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3" name="Line 77"/>
          <p:cNvSpPr>
            <a:spLocks noChangeShapeType="1"/>
          </p:cNvSpPr>
          <p:nvPr/>
        </p:nvSpPr>
        <p:spPr bwMode="auto">
          <a:xfrm flipV="1">
            <a:off x="3887788" y="3838575"/>
            <a:ext cx="755650" cy="140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4" name="Line 78"/>
          <p:cNvSpPr>
            <a:spLocks noChangeShapeType="1"/>
          </p:cNvSpPr>
          <p:nvPr/>
        </p:nvSpPr>
        <p:spPr bwMode="auto">
          <a:xfrm flipH="1" flipV="1">
            <a:off x="3851275" y="2506663"/>
            <a:ext cx="7921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5" name="Line 79"/>
          <p:cNvSpPr>
            <a:spLocks noChangeShapeType="1"/>
          </p:cNvSpPr>
          <p:nvPr/>
        </p:nvSpPr>
        <p:spPr bwMode="auto">
          <a:xfrm>
            <a:off x="2195513" y="2506663"/>
            <a:ext cx="1655762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6" name="Line 80"/>
          <p:cNvSpPr>
            <a:spLocks noChangeShapeType="1"/>
          </p:cNvSpPr>
          <p:nvPr/>
        </p:nvSpPr>
        <p:spPr bwMode="auto">
          <a:xfrm flipH="1">
            <a:off x="2232025" y="2506663"/>
            <a:ext cx="1584325" cy="277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7" name="Line 81"/>
          <p:cNvSpPr>
            <a:spLocks noChangeShapeType="1"/>
          </p:cNvSpPr>
          <p:nvPr/>
        </p:nvSpPr>
        <p:spPr bwMode="auto">
          <a:xfrm>
            <a:off x="1368425" y="3875088"/>
            <a:ext cx="3240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8" name="Text Box 82"/>
          <p:cNvSpPr txBox="1">
            <a:spLocks noChangeArrowheads="1"/>
          </p:cNvSpPr>
          <p:nvPr/>
        </p:nvSpPr>
        <p:spPr bwMode="auto">
          <a:xfrm>
            <a:off x="6084888" y="256490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66FF33"/>
                </a:solidFill>
              </a:rPr>
              <a:t>1</a:t>
            </a:r>
          </a:p>
        </p:txBody>
      </p:sp>
      <p:grpSp>
        <p:nvGrpSpPr>
          <p:cNvPr id="34900" name="Group 84"/>
          <p:cNvGrpSpPr>
            <a:grpSpLocks/>
          </p:cNvGrpSpPr>
          <p:nvPr/>
        </p:nvGrpSpPr>
        <p:grpSpPr bwMode="auto">
          <a:xfrm>
            <a:off x="7164388" y="3068638"/>
            <a:ext cx="2195512" cy="1584325"/>
            <a:chOff x="4491" y="1706"/>
            <a:chExt cx="1383" cy="998"/>
          </a:xfrm>
        </p:grpSpPr>
        <p:sp>
          <p:nvSpPr>
            <p:cNvPr id="34901" name="Text Box 85"/>
            <p:cNvSpPr txBox="1">
              <a:spLocks noChangeArrowheads="1"/>
            </p:cNvSpPr>
            <p:nvPr/>
          </p:nvSpPr>
          <p:spPr bwMode="auto">
            <a:xfrm>
              <a:off x="4740" y="1888"/>
              <a:ext cx="11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 b="1">
                  <a:solidFill>
                    <a:srgbClr val="66FF3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 B</a:t>
              </a:r>
            </a:p>
          </p:txBody>
        </p:sp>
        <p:sp>
          <p:nvSpPr>
            <p:cNvPr id="34902" name="Line 86"/>
            <p:cNvSpPr>
              <a:spLocks noChangeShapeType="1"/>
            </p:cNvSpPr>
            <p:nvPr/>
          </p:nvSpPr>
          <p:spPr bwMode="auto">
            <a:xfrm flipH="1">
              <a:off x="4491" y="1706"/>
              <a:ext cx="59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903" name="Line 87"/>
            <p:cNvSpPr>
              <a:spLocks noChangeShapeType="1"/>
            </p:cNvSpPr>
            <p:nvPr/>
          </p:nvSpPr>
          <p:spPr bwMode="auto">
            <a:xfrm flipH="1">
              <a:off x="4536" y="2704"/>
              <a:ext cx="59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904" name="Text Box 88"/>
          <p:cNvSpPr txBox="1">
            <a:spLocks noChangeArrowheads="1"/>
          </p:cNvSpPr>
          <p:nvPr/>
        </p:nvSpPr>
        <p:spPr bwMode="auto">
          <a:xfrm>
            <a:off x="6372225" y="5445125"/>
            <a:ext cx="1800225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C</a:t>
            </a:r>
          </a:p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plan A</a:t>
            </a:r>
          </a:p>
        </p:txBody>
      </p:sp>
      <p:sp>
        <p:nvSpPr>
          <p:cNvPr id="34920" name="Oval 104"/>
          <p:cNvSpPr>
            <a:spLocks noChangeArrowheads="1"/>
          </p:cNvSpPr>
          <p:nvPr/>
        </p:nvSpPr>
        <p:spPr bwMode="auto">
          <a:xfrm rot="1720975">
            <a:off x="2268538" y="2349500"/>
            <a:ext cx="1600200" cy="16033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921" name="Oval 105"/>
          <p:cNvSpPr>
            <a:spLocks noChangeArrowheads="1"/>
          </p:cNvSpPr>
          <p:nvPr/>
        </p:nvSpPr>
        <p:spPr bwMode="auto">
          <a:xfrm rot="1720975">
            <a:off x="1547813" y="3811588"/>
            <a:ext cx="1600200" cy="1604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922" name="Oval 106"/>
          <p:cNvSpPr>
            <a:spLocks noChangeArrowheads="1"/>
          </p:cNvSpPr>
          <p:nvPr/>
        </p:nvSpPr>
        <p:spPr bwMode="auto">
          <a:xfrm rot="1720975">
            <a:off x="3132138" y="3716338"/>
            <a:ext cx="1601787" cy="1604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grpSp>
        <p:nvGrpSpPr>
          <p:cNvPr id="34919" name="Group 103"/>
          <p:cNvGrpSpPr>
            <a:grpSpLocks/>
          </p:cNvGrpSpPr>
          <p:nvPr/>
        </p:nvGrpSpPr>
        <p:grpSpPr bwMode="auto">
          <a:xfrm>
            <a:off x="2014538" y="3141663"/>
            <a:ext cx="4765675" cy="1973262"/>
            <a:chOff x="1269" y="1979"/>
            <a:chExt cx="3002" cy="1243"/>
          </a:xfrm>
        </p:grpSpPr>
        <p:sp>
          <p:nvSpPr>
            <p:cNvPr id="34877" name="Text Box 61"/>
            <p:cNvSpPr txBox="1">
              <a:spLocks noChangeArrowheads="1"/>
            </p:cNvSpPr>
            <p:nvPr/>
          </p:nvSpPr>
          <p:spPr bwMode="auto">
            <a:xfrm>
              <a:off x="2290" y="1979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rgbClr val="3366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78" name="Text Box 62"/>
            <p:cNvSpPr txBox="1">
              <a:spLocks noChangeArrowheads="1"/>
            </p:cNvSpPr>
            <p:nvPr/>
          </p:nvSpPr>
          <p:spPr bwMode="auto">
            <a:xfrm>
              <a:off x="1957" y="28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rgbClr val="3366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79" name="Text Box 63"/>
            <p:cNvSpPr txBox="1">
              <a:spLocks noChangeArrowheads="1"/>
            </p:cNvSpPr>
            <p:nvPr/>
          </p:nvSpPr>
          <p:spPr bwMode="auto">
            <a:xfrm rot="-214503">
              <a:off x="1269" y="202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rgbClr val="3366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87" name="Text Box 71"/>
            <p:cNvSpPr txBox="1">
              <a:spLocks noChangeArrowheads="1"/>
            </p:cNvSpPr>
            <p:nvPr/>
          </p:nvSpPr>
          <p:spPr bwMode="auto">
            <a:xfrm>
              <a:off x="3334" y="202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2910" y="28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rgbClr val="3366FF"/>
                  </a:solidFill>
                </a:rPr>
                <a:t>2</a:t>
              </a:r>
            </a:p>
          </p:txBody>
        </p:sp>
        <p:sp>
          <p:nvSpPr>
            <p:cNvPr id="34899" name="Text Box 83"/>
            <p:cNvSpPr txBox="1">
              <a:spLocks noChangeArrowheads="1"/>
            </p:cNvSpPr>
            <p:nvPr/>
          </p:nvSpPr>
          <p:spPr bwMode="auto">
            <a:xfrm>
              <a:off x="3931" y="2895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b="1">
                  <a:solidFill>
                    <a:srgbClr val="3366FF"/>
                  </a:solidFill>
                </a:rPr>
                <a:t>2</a:t>
              </a:r>
            </a:p>
          </p:txBody>
        </p:sp>
      </p:grpSp>
      <p:grpSp>
        <p:nvGrpSpPr>
          <p:cNvPr id="55" name="Group 107"/>
          <p:cNvGrpSpPr>
            <a:grpSpLocks/>
          </p:cNvGrpSpPr>
          <p:nvPr/>
        </p:nvGrpSpPr>
        <p:grpSpPr bwMode="auto">
          <a:xfrm>
            <a:off x="611188" y="1628775"/>
            <a:ext cx="6499225" cy="4486275"/>
            <a:chOff x="521" y="1148"/>
            <a:chExt cx="4094" cy="2826"/>
          </a:xfrm>
        </p:grpSpPr>
        <p:sp>
          <p:nvSpPr>
            <p:cNvPr id="56" name="Oval 108"/>
            <p:cNvSpPr>
              <a:spLocks noChangeArrowheads="1"/>
            </p:cNvSpPr>
            <p:nvPr/>
          </p:nvSpPr>
          <p:spPr bwMode="auto">
            <a:xfrm rot="1720975">
              <a:off x="1000" y="1194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57" name="Oval 109"/>
            <p:cNvSpPr>
              <a:spLocks noChangeArrowheads="1"/>
            </p:cNvSpPr>
            <p:nvPr/>
          </p:nvSpPr>
          <p:spPr bwMode="auto">
            <a:xfrm rot="1720975">
              <a:off x="1529" y="2046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58" name="Oval 110"/>
            <p:cNvSpPr>
              <a:spLocks noChangeArrowheads="1"/>
            </p:cNvSpPr>
            <p:nvPr/>
          </p:nvSpPr>
          <p:spPr bwMode="auto">
            <a:xfrm rot="1720975">
              <a:off x="2018" y="1148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59" name="Oval 111"/>
            <p:cNvSpPr>
              <a:spLocks noChangeArrowheads="1"/>
            </p:cNvSpPr>
            <p:nvPr/>
          </p:nvSpPr>
          <p:spPr bwMode="auto">
            <a:xfrm rot="1720975">
              <a:off x="2517" y="2024"/>
              <a:ext cx="1008" cy="1010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0" name="Oval 112"/>
            <p:cNvSpPr>
              <a:spLocks noChangeArrowheads="1"/>
            </p:cNvSpPr>
            <p:nvPr/>
          </p:nvSpPr>
          <p:spPr bwMode="auto">
            <a:xfrm rot="1720975">
              <a:off x="521" y="2069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1" name="Oval 113"/>
            <p:cNvSpPr>
              <a:spLocks noChangeArrowheads="1"/>
            </p:cNvSpPr>
            <p:nvPr/>
          </p:nvSpPr>
          <p:spPr bwMode="auto">
            <a:xfrm rot="1720975">
              <a:off x="1139" y="2931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2" name="Oval 114"/>
            <p:cNvSpPr>
              <a:spLocks noChangeArrowheads="1"/>
            </p:cNvSpPr>
            <p:nvPr/>
          </p:nvSpPr>
          <p:spPr bwMode="auto">
            <a:xfrm rot="1720975">
              <a:off x="2145" y="2963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3" name="Oval 115"/>
            <p:cNvSpPr>
              <a:spLocks noChangeArrowheads="1"/>
            </p:cNvSpPr>
            <p:nvPr/>
          </p:nvSpPr>
          <p:spPr bwMode="auto">
            <a:xfrm rot="1720975">
              <a:off x="3187" y="2840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4" name="Oval 116"/>
            <p:cNvSpPr>
              <a:spLocks noChangeArrowheads="1"/>
            </p:cNvSpPr>
            <p:nvPr/>
          </p:nvSpPr>
          <p:spPr bwMode="auto">
            <a:xfrm rot="1720975">
              <a:off x="3606" y="1978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65" name="Oval 117"/>
            <p:cNvSpPr>
              <a:spLocks noChangeArrowheads="1"/>
            </p:cNvSpPr>
            <p:nvPr/>
          </p:nvSpPr>
          <p:spPr bwMode="auto">
            <a:xfrm rot="1720975">
              <a:off x="3035" y="1175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sp>
        <p:nvSpPr>
          <p:cNvPr id="66" name="Espace réservé du pied de page 65"/>
          <p:cNvSpPr>
            <a:spLocks noGrp="1"/>
          </p:cNvSpPr>
          <p:nvPr>
            <p:ph type="ftr" sz="quarter" idx="11"/>
          </p:nvPr>
        </p:nvSpPr>
        <p:spPr>
          <a:xfrm>
            <a:off x="899592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80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1619672" y="-27384"/>
            <a:ext cx="59023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Maille hexagonale compacte    HC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1763688" y="3068960"/>
            <a:ext cx="2592288" cy="1379210"/>
            <a:chOff x="3203848" y="3645024"/>
            <a:chExt cx="2592288" cy="1379210"/>
          </a:xfrm>
        </p:grpSpPr>
        <p:sp>
          <p:nvSpPr>
            <p:cNvPr id="9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2231740" y="1844824"/>
            <a:ext cx="1656184" cy="1188040"/>
            <a:chOff x="3555504" y="3825136"/>
            <a:chExt cx="1656184" cy="1188040"/>
          </a:xfrm>
        </p:grpSpPr>
        <p:sp>
          <p:nvSpPr>
            <p:cNvPr id="17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21"/>
          <p:cNvGrpSpPr/>
          <p:nvPr/>
        </p:nvGrpSpPr>
        <p:grpSpPr>
          <a:xfrm>
            <a:off x="1763688" y="476672"/>
            <a:ext cx="2592288" cy="1379210"/>
            <a:chOff x="3203848" y="3645024"/>
            <a:chExt cx="2592288" cy="1379210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266555" y="3632517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251520" y="2492896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85482" y="796642"/>
            <a:ext cx="159062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C = A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" name="Groupe 12"/>
          <p:cNvGrpSpPr/>
          <p:nvPr/>
        </p:nvGrpSpPr>
        <p:grpSpPr>
          <a:xfrm>
            <a:off x="5940152" y="3008010"/>
            <a:ext cx="2592288" cy="1379210"/>
            <a:chOff x="3203848" y="3645024"/>
            <a:chExt cx="2592288" cy="1379210"/>
          </a:xfrm>
        </p:grpSpPr>
        <p:sp>
          <p:nvSpPr>
            <p:cNvPr id="34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" name="Groupe 13"/>
          <p:cNvGrpSpPr/>
          <p:nvPr/>
        </p:nvGrpSpPr>
        <p:grpSpPr>
          <a:xfrm>
            <a:off x="6408204" y="2468042"/>
            <a:ext cx="1656184" cy="1188040"/>
            <a:chOff x="3555504" y="3825136"/>
            <a:chExt cx="1656184" cy="1188040"/>
          </a:xfrm>
        </p:grpSpPr>
        <p:sp>
          <p:nvSpPr>
            <p:cNvPr id="42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e 21"/>
          <p:cNvGrpSpPr/>
          <p:nvPr/>
        </p:nvGrpSpPr>
        <p:grpSpPr>
          <a:xfrm>
            <a:off x="5940152" y="1772816"/>
            <a:ext cx="2592288" cy="1379210"/>
            <a:chOff x="3203848" y="3645024"/>
            <a:chExt cx="2592288" cy="1379210"/>
          </a:xfrm>
        </p:grpSpPr>
        <p:sp>
          <p:nvSpPr>
            <p:cNvPr id="46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e 13"/>
          <p:cNvGrpSpPr/>
          <p:nvPr/>
        </p:nvGrpSpPr>
        <p:grpSpPr>
          <a:xfrm>
            <a:off x="6444208" y="1268760"/>
            <a:ext cx="1656184" cy="1188040"/>
            <a:chOff x="3555504" y="3825136"/>
            <a:chExt cx="1656184" cy="1188040"/>
          </a:xfrm>
        </p:grpSpPr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e 12"/>
          <p:cNvGrpSpPr/>
          <p:nvPr/>
        </p:nvGrpSpPr>
        <p:grpSpPr>
          <a:xfrm>
            <a:off x="5940152" y="476672"/>
            <a:ext cx="2592288" cy="1379210"/>
            <a:chOff x="3203848" y="3645024"/>
            <a:chExt cx="2592288" cy="1379210"/>
          </a:xfrm>
        </p:grpSpPr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508104" y="4970473"/>
            <a:ext cx="3456384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/>
              <a:t>Succession des plans </a:t>
            </a:r>
            <a:r>
              <a:rPr lang="fr-FR" sz="2800" b="1" dirty="0"/>
              <a:t>A </a:t>
            </a:r>
            <a:r>
              <a:rPr lang="fr-FR" sz="2800" b="1" dirty="0">
                <a:solidFill>
                  <a:srgbClr val="0000FF"/>
                </a:solidFill>
              </a:rPr>
              <a:t>B</a:t>
            </a:r>
            <a:r>
              <a:rPr lang="fr-FR" sz="2800" b="1" dirty="0"/>
              <a:t> A </a:t>
            </a:r>
            <a:r>
              <a:rPr lang="fr-FR" sz="2800" b="1" dirty="0">
                <a:solidFill>
                  <a:srgbClr val="0000FF"/>
                </a:solidFill>
              </a:rPr>
              <a:t>B</a:t>
            </a:r>
            <a:r>
              <a:rPr lang="fr-FR" sz="2800" b="1" dirty="0"/>
              <a:t> </a:t>
            </a:r>
            <a:r>
              <a:rPr lang="fr-FR" sz="2400" b="1" dirty="0" smtClean="0"/>
              <a:t>A </a:t>
            </a:r>
            <a:r>
              <a:rPr lang="fr-FR" sz="2400" b="1" dirty="0" smtClean="0">
                <a:solidFill>
                  <a:srgbClr val="0000FF"/>
                </a:solidFill>
              </a:rPr>
              <a:t>B </a:t>
            </a:r>
            <a:r>
              <a:rPr lang="fr-FR" sz="2400" b="1" dirty="0" smtClean="0"/>
              <a:t>…….</a:t>
            </a:r>
            <a:endParaRPr lang="fr-FR" sz="2400" b="1" dirty="0"/>
          </a:p>
        </p:txBody>
      </p:sp>
      <p:grpSp>
        <p:nvGrpSpPr>
          <p:cNvPr id="18" name="Groupe 65"/>
          <p:cNvGrpSpPr/>
          <p:nvPr/>
        </p:nvGrpSpPr>
        <p:grpSpPr>
          <a:xfrm>
            <a:off x="2124298" y="4941168"/>
            <a:ext cx="2231678" cy="1728192"/>
            <a:chOff x="1368425" y="2506663"/>
            <a:chExt cx="3275013" cy="2773362"/>
          </a:xfrm>
        </p:grpSpPr>
        <p:sp>
          <p:nvSpPr>
            <p:cNvPr id="67" name="Line 73"/>
            <p:cNvSpPr>
              <a:spLocks noChangeShapeType="1"/>
            </p:cNvSpPr>
            <p:nvPr/>
          </p:nvSpPr>
          <p:spPr bwMode="auto">
            <a:xfrm>
              <a:off x="2195513" y="2506663"/>
              <a:ext cx="1655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 flipH="1">
              <a:off x="1368425" y="2506663"/>
              <a:ext cx="827088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>
              <a:off x="1368425" y="3875088"/>
              <a:ext cx="90011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76"/>
            <p:cNvSpPr>
              <a:spLocks noChangeShapeType="1"/>
            </p:cNvSpPr>
            <p:nvPr/>
          </p:nvSpPr>
          <p:spPr bwMode="auto">
            <a:xfrm>
              <a:off x="2232025" y="5243513"/>
              <a:ext cx="1655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 flipV="1">
              <a:off x="3887788" y="3838575"/>
              <a:ext cx="755650" cy="140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78"/>
            <p:cNvSpPr>
              <a:spLocks noChangeShapeType="1"/>
            </p:cNvSpPr>
            <p:nvPr/>
          </p:nvSpPr>
          <p:spPr bwMode="auto">
            <a:xfrm flipH="1" flipV="1">
              <a:off x="3851275" y="2506663"/>
              <a:ext cx="79216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79"/>
            <p:cNvSpPr>
              <a:spLocks noChangeShapeType="1"/>
            </p:cNvSpPr>
            <p:nvPr/>
          </p:nvSpPr>
          <p:spPr bwMode="auto">
            <a:xfrm>
              <a:off x="2195513" y="2506663"/>
              <a:ext cx="1655762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80"/>
            <p:cNvSpPr>
              <a:spLocks noChangeShapeType="1"/>
            </p:cNvSpPr>
            <p:nvPr/>
          </p:nvSpPr>
          <p:spPr bwMode="auto">
            <a:xfrm flipH="1">
              <a:off x="2232025" y="2506663"/>
              <a:ext cx="1584325" cy="2773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1"/>
            <p:cNvSpPr>
              <a:spLocks noChangeShapeType="1"/>
            </p:cNvSpPr>
            <p:nvPr/>
          </p:nvSpPr>
          <p:spPr bwMode="auto">
            <a:xfrm>
              <a:off x="1368425" y="3875088"/>
              <a:ext cx="3240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8" name="Oval 61"/>
          <p:cNvSpPr>
            <a:spLocks noChangeArrowheads="1"/>
          </p:cNvSpPr>
          <p:nvPr/>
        </p:nvSpPr>
        <p:spPr bwMode="auto">
          <a:xfrm>
            <a:off x="3059832" y="5589240"/>
            <a:ext cx="360000" cy="360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" name="Groupe 82"/>
          <p:cNvGrpSpPr/>
          <p:nvPr/>
        </p:nvGrpSpPr>
        <p:grpSpPr>
          <a:xfrm>
            <a:off x="2015808" y="4725144"/>
            <a:ext cx="2412136" cy="2016224"/>
            <a:chOff x="2015808" y="4725144"/>
            <a:chExt cx="2412136" cy="2016224"/>
          </a:xfrm>
        </p:grpSpPr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2015808" y="5589240"/>
              <a:ext cx="360000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61"/>
            <p:cNvSpPr>
              <a:spLocks noChangeArrowheads="1"/>
            </p:cNvSpPr>
            <p:nvPr/>
          </p:nvSpPr>
          <p:spPr bwMode="auto">
            <a:xfrm>
              <a:off x="4067944" y="5589240"/>
              <a:ext cx="360000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Oval 61"/>
            <p:cNvSpPr>
              <a:spLocks noChangeArrowheads="1"/>
            </p:cNvSpPr>
            <p:nvPr/>
          </p:nvSpPr>
          <p:spPr bwMode="auto">
            <a:xfrm>
              <a:off x="3563888" y="6381328"/>
              <a:ext cx="360000" cy="36004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61"/>
            <p:cNvSpPr>
              <a:spLocks noChangeArrowheads="1"/>
            </p:cNvSpPr>
            <p:nvPr/>
          </p:nvSpPr>
          <p:spPr bwMode="auto">
            <a:xfrm>
              <a:off x="2555776" y="6381328"/>
              <a:ext cx="360000" cy="36004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Oval 61"/>
            <p:cNvSpPr>
              <a:spLocks noChangeArrowheads="1"/>
            </p:cNvSpPr>
            <p:nvPr/>
          </p:nvSpPr>
          <p:spPr bwMode="auto">
            <a:xfrm>
              <a:off x="3563888" y="4725144"/>
              <a:ext cx="360000" cy="3600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auto">
            <a:xfrm>
              <a:off x="2555776" y="4725144"/>
              <a:ext cx="360000" cy="3600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649152" y="5909210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86" name="Connecteur droit 85"/>
          <p:cNvCxnSpPr>
            <a:stCxn id="84" idx="3"/>
          </p:cNvCxnSpPr>
          <p:nvPr/>
        </p:nvCxnSpPr>
        <p:spPr>
          <a:xfrm flipV="1">
            <a:off x="1763688" y="5805264"/>
            <a:ext cx="360040" cy="304001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89"/>
          <p:cNvGrpSpPr/>
          <p:nvPr/>
        </p:nvGrpSpPr>
        <p:grpSpPr>
          <a:xfrm>
            <a:off x="2555816" y="5085184"/>
            <a:ext cx="1440120" cy="1152128"/>
            <a:chOff x="2627784" y="5589240"/>
            <a:chExt cx="1440120" cy="1152128"/>
          </a:xfrm>
          <a:solidFill>
            <a:srgbClr val="0000FF"/>
          </a:solidFill>
        </p:grpSpPr>
        <p:sp>
          <p:nvSpPr>
            <p:cNvPr id="91" name="Oval 61"/>
            <p:cNvSpPr>
              <a:spLocks noChangeArrowheads="1"/>
            </p:cNvSpPr>
            <p:nvPr/>
          </p:nvSpPr>
          <p:spPr bwMode="auto">
            <a:xfrm>
              <a:off x="3131800" y="5589240"/>
              <a:ext cx="360000" cy="36004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Oval 61"/>
            <p:cNvSpPr>
              <a:spLocks noChangeArrowheads="1"/>
            </p:cNvSpPr>
            <p:nvPr/>
          </p:nvSpPr>
          <p:spPr bwMode="auto">
            <a:xfrm>
              <a:off x="3707904" y="6381328"/>
              <a:ext cx="360000" cy="36004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61"/>
            <p:cNvSpPr>
              <a:spLocks noChangeArrowheads="1"/>
            </p:cNvSpPr>
            <p:nvPr/>
          </p:nvSpPr>
          <p:spPr bwMode="auto">
            <a:xfrm>
              <a:off x="2627784" y="6381328"/>
              <a:ext cx="360000" cy="36004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97" name="Connecteur droit 96"/>
          <p:cNvCxnSpPr/>
          <p:nvPr/>
        </p:nvCxnSpPr>
        <p:spPr>
          <a:xfrm flipV="1">
            <a:off x="1403648" y="5301208"/>
            <a:ext cx="1656184" cy="216024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179512" y="5373216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85" name="Espace réservé du pied de page 84"/>
          <p:cNvSpPr>
            <a:spLocks noGrp="1"/>
          </p:cNvSpPr>
          <p:nvPr>
            <p:ph type="ftr" sz="quarter" idx="11"/>
          </p:nvPr>
        </p:nvSpPr>
        <p:spPr>
          <a:xfrm>
            <a:off x="4268688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743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65" grpId="0" animBg="1"/>
      <p:bldP spid="78" grpId="0" animBg="1"/>
      <p:bldP spid="84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91680" y="-27384"/>
            <a:ext cx="536236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Maille hexagonale compacte,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HC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251520" y="404664"/>
            <a:ext cx="5040560" cy="5832648"/>
            <a:chOff x="2195736" y="548680"/>
            <a:chExt cx="5040560" cy="5832648"/>
          </a:xfrm>
        </p:grpSpPr>
        <p:sp>
          <p:nvSpPr>
            <p:cNvPr id="61" name="Rectangle 60"/>
            <p:cNvSpPr/>
            <p:nvPr/>
          </p:nvSpPr>
          <p:spPr>
            <a:xfrm>
              <a:off x="3456160" y="83671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536056" y="2889000"/>
              <a:ext cx="540000" cy="540000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79912" y="191683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 flipV="1">
              <a:off x="3419872" y="836712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3779912" y="836712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2483768" y="1268760"/>
              <a:ext cx="1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2483768" y="836712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6300192" y="1340768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6012160" y="836712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 flipV="1">
              <a:off x="2483768" y="1340768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483768" y="1340768"/>
              <a:ext cx="4536000" cy="4212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 flipH="1" flipV="1">
              <a:off x="3419872" y="5013176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3779912" y="5013176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2483768" y="5013176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6012160" y="5013176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>
              <a:off x="6300192" y="5517232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 flipV="1">
              <a:off x="2483768" y="5517232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98"/>
            <p:cNvGrpSpPr/>
            <p:nvPr/>
          </p:nvGrpSpPr>
          <p:grpSpPr>
            <a:xfrm>
              <a:off x="2483768" y="2924944"/>
              <a:ext cx="4536504" cy="1080120"/>
              <a:chOff x="2483768" y="2924944"/>
              <a:chExt cx="4536504" cy="1080120"/>
            </a:xfrm>
          </p:grpSpPr>
          <p:cxnSp>
            <p:nvCxnSpPr>
              <p:cNvPr id="82" name="Connecteur droit 81"/>
              <p:cNvCxnSpPr/>
              <p:nvPr/>
            </p:nvCxnSpPr>
            <p:spPr>
              <a:xfrm flipH="1" flipV="1">
                <a:off x="3419872" y="2924944"/>
                <a:ext cx="295232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>
                <a:off x="3779912" y="2924944"/>
                <a:ext cx="223224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H="1">
                <a:off x="2483768" y="2924944"/>
                <a:ext cx="1008112" cy="50393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flipH="1" flipV="1">
                <a:off x="6012160" y="2924944"/>
                <a:ext cx="1008112" cy="50405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2483768" y="3429000"/>
                <a:ext cx="1296144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H="1">
                <a:off x="6300192" y="3429000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2483768" y="3429000"/>
                <a:ext cx="453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3492384" y="292494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3744192" y="400506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11"/>
            <p:cNvGrpSpPr/>
            <p:nvPr/>
          </p:nvGrpSpPr>
          <p:grpSpPr>
            <a:xfrm>
              <a:off x="2267744" y="548680"/>
              <a:ext cx="4968552" cy="1656184"/>
              <a:chOff x="1907704" y="836712"/>
              <a:chExt cx="4968552" cy="1656184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633625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4139952" y="1268760"/>
                <a:ext cx="540000" cy="540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807864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40015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688184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67904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1907704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2"/>
            <p:cNvGrpSpPr/>
            <p:nvPr/>
          </p:nvGrpSpPr>
          <p:grpSpPr>
            <a:xfrm>
              <a:off x="2195736" y="4725144"/>
              <a:ext cx="5040560" cy="1656184"/>
              <a:chOff x="1655616" y="836712"/>
              <a:chExt cx="5040560" cy="1656184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15617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067944" y="1376832"/>
                <a:ext cx="540000" cy="540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65561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69979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2007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508104" y="191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951760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3347864" y="3321048"/>
              <a:ext cx="540000" cy="540000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32200" y="3319189"/>
              <a:ext cx="540000" cy="540000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724128" y="4498062"/>
            <a:ext cx="2592288" cy="1379210"/>
            <a:chOff x="3203848" y="3645024"/>
            <a:chExt cx="2592288" cy="1379210"/>
          </a:xfrm>
        </p:grpSpPr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e 13"/>
          <p:cNvGrpSpPr/>
          <p:nvPr/>
        </p:nvGrpSpPr>
        <p:grpSpPr>
          <a:xfrm>
            <a:off x="6192180" y="2780928"/>
            <a:ext cx="1656184" cy="1188040"/>
            <a:chOff x="3555504" y="3825136"/>
            <a:chExt cx="1656184" cy="1188040"/>
          </a:xfrm>
        </p:grpSpPr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" name="Groupe 21"/>
          <p:cNvGrpSpPr/>
          <p:nvPr/>
        </p:nvGrpSpPr>
        <p:grpSpPr>
          <a:xfrm>
            <a:off x="5724128" y="836712"/>
            <a:ext cx="2592288" cy="1379210"/>
            <a:chOff x="3203848" y="3645024"/>
            <a:chExt cx="2592288" cy="1379210"/>
          </a:xfrm>
        </p:grpSpPr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7" name="Rectangle 44"/>
          <p:cNvSpPr>
            <a:spLocks noChangeArrowheads="1"/>
          </p:cNvSpPr>
          <p:nvPr/>
        </p:nvSpPr>
        <p:spPr bwMode="auto">
          <a:xfrm>
            <a:off x="8028384" y="5405154"/>
            <a:ext cx="11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8029464" y="3212976"/>
            <a:ext cx="11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7553372" y="724634"/>
            <a:ext cx="1590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8" name="Espace réservé du pied de page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16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91680" y="-27384"/>
            <a:ext cx="536236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Maille hexagonale compacte,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HC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251520" y="404664"/>
            <a:ext cx="5040560" cy="5832648"/>
            <a:chOff x="2195736" y="548680"/>
            <a:chExt cx="5040560" cy="5832648"/>
          </a:xfrm>
        </p:grpSpPr>
        <p:sp>
          <p:nvSpPr>
            <p:cNvPr id="61" name="Rectangle 60"/>
            <p:cNvSpPr/>
            <p:nvPr/>
          </p:nvSpPr>
          <p:spPr>
            <a:xfrm>
              <a:off x="3456160" y="83671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536056" y="2889000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79912" y="1916832"/>
              <a:ext cx="2556000" cy="4176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61"/>
            <p:cNvCxnSpPr/>
            <p:nvPr/>
          </p:nvCxnSpPr>
          <p:spPr>
            <a:xfrm flipH="1" flipV="1">
              <a:off x="3419872" y="836712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3779912" y="836712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2483768" y="1268760"/>
              <a:ext cx="1" cy="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2483768" y="836712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6300192" y="1340768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6012160" y="836712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 flipV="1">
              <a:off x="2483768" y="1340768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483768" y="1340768"/>
              <a:ext cx="4536000" cy="4212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 flipH="1" flipV="1">
              <a:off x="3419872" y="5013176"/>
              <a:ext cx="295232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3779912" y="5013176"/>
              <a:ext cx="2232248" cy="1080120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2483768" y="5013176"/>
              <a:ext cx="1008112" cy="50393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6012160" y="5013176"/>
              <a:ext cx="1008112" cy="504056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>
              <a:off x="6300192" y="5517232"/>
              <a:ext cx="720080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 flipV="1">
              <a:off x="2483768" y="5517232"/>
              <a:ext cx="1296144" cy="576064"/>
            </a:xfrm>
            <a:prstGeom prst="line">
              <a:avLst/>
            </a:prstGeom>
            <a:ln w="5715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98"/>
            <p:cNvGrpSpPr/>
            <p:nvPr/>
          </p:nvGrpSpPr>
          <p:grpSpPr>
            <a:xfrm>
              <a:off x="2483768" y="2924944"/>
              <a:ext cx="4536504" cy="1080120"/>
              <a:chOff x="2483768" y="2924944"/>
              <a:chExt cx="4536504" cy="1080120"/>
            </a:xfrm>
          </p:grpSpPr>
          <p:cxnSp>
            <p:nvCxnSpPr>
              <p:cNvPr id="82" name="Connecteur droit 81"/>
              <p:cNvCxnSpPr/>
              <p:nvPr/>
            </p:nvCxnSpPr>
            <p:spPr>
              <a:xfrm flipH="1" flipV="1">
                <a:off x="3419872" y="2924944"/>
                <a:ext cx="295232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>
                <a:off x="3779912" y="2924944"/>
                <a:ext cx="2232248" cy="108012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H="1">
                <a:off x="2483768" y="2924944"/>
                <a:ext cx="1008112" cy="50393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flipH="1" flipV="1">
                <a:off x="6012160" y="2924944"/>
                <a:ext cx="1008112" cy="504056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2483768" y="3429000"/>
                <a:ext cx="1296144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H="1">
                <a:off x="6300192" y="3429000"/>
                <a:ext cx="720080" cy="576064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2483768" y="3429000"/>
                <a:ext cx="453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3492384" y="292494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3744192" y="4005064"/>
                <a:ext cx="2556000" cy="0"/>
              </a:xfrm>
              <a:prstGeom prst="line">
                <a:avLst/>
              </a:prstGeom>
              <a:ln w="57150"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11"/>
            <p:cNvGrpSpPr/>
            <p:nvPr/>
          </p:nvGrpSpPr>
          <p:grpSpPr>
            <a:xfrm>
              <a:off x="2267744" y="548680"/>
              <a:ext cx="4968552" cy="1656184"/>
              <a:chOff x="1907704" y="836712"/>
              <a:chExt cx="4968552" cy="1656184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633625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4139952" y="1268760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807864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40015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688184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67904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1907704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2"/>
            <p:cNvGrpSpPr/>
            <p:nvPr/>
          </p:nvGrpSpPr>
          <p:grpSpPr>
            <a:xfrm>
              <a:off x="2195736" y="4725144"/>
              <a:ext cx="5040560" cy="1656184"/>
              <a:chOff x="1655616" y="836712"/>
              <a:chExt cx="5040560" cy="1656184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615617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067944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655616" y="137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69979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20072" y="83671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508104" y="1916832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951760" y="19528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3347864" y="3321048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32200" y="3319189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724128" y="4498062"/>
            <a:ext cx="2592288" cy="1379210"/>
            <a:chOff x="3203848" y="3645024"/>
            <a:chExt cx="2592288" cy="1379210"/>
          </a:xfrm>
        </p:grpSpPr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e 13"/>
          <p:cNvGrpSpPr/>
          <p:nvPr/>
        </p:nvGrpSpPr>
        <p:grpSpPr>
          <a:xfrm>
            <a:off x="6192180" y="2780928"/>
            <a:ext cx="1656184" cy="1188040"/>
            <a:chOff x="3555504" y="3825136"/>
            <a:chExt cx="1656184" cy="1188040"/>
          </a:xfrm>
        </p:grpSpPr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" name="Groupe 21"/>
          <p:cNvGrpSpPr/>
          <p:nvPr/>
        </p:nvGrpSpPr>
        <p:grpSpPr>
          <a:xfrm>
            <a:off x="5724128" y="836712"/>
            <a:ext cx="2592288" cy="1379210"/>
            <a:chOff x="3203848" y="3645024"/>
            <a:chExt cx="2592288" cy="1379210"/>
          </a:xfrm>
        </p:grpSpPr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7" name="Rectangle 44"/>
          <p:cNvSpPr>
            <a:spLocks noChangeArrowheads="1"/>
          </p:cNvSpPr>
          <p:nvPr/>
        </p:nvSpPr>
        <p:spPr bwMode="auto">
          <a:xfrm>
            <a:off x="8028384" y="5405154"/>
            <a:ext cx="11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8029464" y="3212976"/>
            <a:ext cx="11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7553372" y="724634"/>
            <a:ext cx="1590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1691680" y="3501008"/>
            <a:ext cx="0" cy="2124000"/>
          </a:xfrm>
          <a:prstGeom prst="line">
            <a:avLst/>
          </a:prstGeom>
          <a:ln w="5715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2843808" y="3068960"/>
            <a:ext cx="0" cy="1980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211960" y="3429000"/>
            <a:ext cx="0" cy="2160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pied de page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25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991</Words>
  <Application>Microsoft Office PowerPoint</Application>
  <PresentationFormat>Affichage à l'écran (4:3)</PresentationFormat>
  <Paragraphs>296</Paragraphs>
  <Slides>28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Image</vt:lpstr>
      <vt:lpstr>Diapositive 1</vt:lpstr>
      <vt:lpstr>Diapositive 2</vt:lpstr>
      <vt:lpstr>Empilement de sphères</vt:lpstr>
      <vt:lpstr>Empilement de sphères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fsac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SAMDI</dc:creator>
  <cp:lastModifiedBy>SAMDI</cp:lastModifiedBy>
  <cp:revision>188</cp:revision>
  <dcterms:created xsi:type="dcterms:W3CDTF">2009-10-05T10:57:51Z</dcterms:created>
  <dcterms:modified xsi:type="dcterms:W3CDTF">2018-03-02T15:36:19Z</dcterms:modified>
</cp:coreProperties>
</file>