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419" r:id="rId2"/>
    <p:sldId id="420" r:id="rId3"/>
    <p:sldId id="421" r:id="rId4"/>
    <p:sldId id="422" r:id="rId5"/>
    <p:sldId id="423" r:id="rId6"/>
    <p:sldId id="424" r:id="rId7"/>
    <p:sldId id="425" r:id="rId8"/>
    <p:sldId id="426" r:id="rId9"/>
    <p:sldId id="427" r:id="rId10"/>
    <p:sldId id="428" r:id="rId11"/>
    <p:sldId id="429" r:id="rId12"/>
    <p:sldId id="430" r:id="rId13"/>
    <p:sldId id="415" r:id="rId1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CC"/>
    <a:srgbClr val="CCFF99"/>
    <a:srgbClr val="FF0000"/>
    <a:srgbClr val="FFCCFF"/>
    <a:srgbClr val="66FFFF"/>
    <a:srgbClr val="FFFF99"/>
    <a:srgbClr val="333399"/>
    <a:srgbClr val="0066FF"/>
    <a:srgbClr val="0080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0" autoAdjust="0"/>
    <p:restoredTop sz="94624" autoAdjust="0"/>
  </p:normalViewPr>
  <p:slideViewPr>
    <p:cSldViewPr>
      <p:cViewPr varScale="1">
        <p:scale>
          <a:sx n="67" d="100"/>
          <a:sy n="67" d="100"/>
        </p:scale>
        <p:origin x="52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5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7FCF5E-228B-411D-8EF4-574B5B0AEB3E}" type="datetimeFigureOut">
              <a:rPr lang="fr-FR" smtClean="0"/>
              <a:pPr/>
              <a:t>18/03/2018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11A9F3-1AF2-4A31-A3AC-3D5C32F78B8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86141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11A9F3-1AF2-4A31-A3AC-3D5C32F78B88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4687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592B42-0B18-4181-95DF-F25E1A685322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9198DF-F4CE-418E-BA89-BDCC9A083FC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9388AB-B5BA-41F6-B6AD-F802BFEBD80D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A2A647E-69FF-457C-9772-FCA451C3C5D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10A1CD-6583-487B-BF6D-E7CBDD8B2723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4A6045-A484-415B-937C-1B207789295C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1765E0-7524-44BF-B85B-D52E3D6ECF3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4D90A-B25A-4C5C-883C-B3968394A8D1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1E52AE-A0A5-4B84-A1AE-CB35D24F4095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9DD0BC-E74C-499D-AAE4-D63B9D04BEBA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004F2E-9596-4C6E-9F22-18CC8C96EC2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6CD732-2ACA-428E-BD3B-C631367D75C0}" type="slidenum">
              <a:rPr lang="fr-FR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fr-FR" smtClean="0"/>
              <a:t>Pr.SAMDI- FSAC-Univ. Hassan II- Casablanca Maroc</a:t>
            </a: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69D3309-4511-44AE-8D6D-3820F6217BB7}" type="slidenum">
              <a:rPr lang="fr-FR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>
          <a:xfrm>
            <a:off x="2030241" y="188640"/>
            <a:ext cx="5383205" cy="584775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Structure Cubique simple</a:t>
            </a:r>
          </a:p>
        </p:txBody>
      </p:sp>
      <p:grpSp>
        <p:nvGrpSpPr>
          <p:cNvPr id="2" name="Groupe 32"/>
          <p:cNvGrpSpPr/>
          <p:nvPr/>
        </p:nvGrpSpPr>
        <p:grpSpPr>
          <a:xfrm>
            <a:off x="1782628" y="2333747"/>
            <a:ext cx="2861380" cy="1743325"/>
            <a:chOff x="1782628" y="2333747"/>
            <a:chExt cx="2861380" cy="1743325"/>
          </a:xfrm>
        </p:grpSpPr>
        <p:sp>
          <p:nvSpPr>
            <p:cNvPr id="19" name="Oval 8"/>
            <p:cNvSpPr>
              <a:spLocks noChangeArrowheads="1"/>
            </p:cNvSpPr>
            <p:nvPr/>
          </p:nvSpPr>
          <p:spPr bwMode="auto">
            <a:xfrm>
              <a:off x="2145429" y="2333747"/>
              <a:ext cx="1243890" cy="1152876"/>
            </a:xfrm>
            <a:prstGeom prst="ellipse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0" name="Oval 9"/>
            <p:cNvSpPr>
              <a:spLocks noChangeArrowheads="1"/>
            </p:cNvSpPr>
            <p:nvPr/>
          </p:nvSpPr>
          <p:spPr bwMode="auto">
            <a:xfrm>
              <a:off x="3400118" y="2333747"/>
              <a:ext cx="1243890" cy="1152876"/>
            </a:xfrm>
            <a:prstGeom prst="ellipse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1" name="Oval 10"/>
            <p:cNvSpPr>
              <a:spLocks noChangeArrowheads="1"/>
            </p:cNvSpPr>
            <p:nvPr/>
          </p:nvSpPr>
          <p:spPr bwMode="auto">
            <a:xfrm>
              <a:off x="3026518" y="2924196"/>
              <a:ext cx="1243890" cy="115287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22" name="Oval 11"/>
            <p:cNvSpPr>
              <a:spLocks noChangeArrowheads="1"/>
            </p:cNvSpPr>
            <p:nvPr/>
          </p:nvSpPr>
          <p:spPr bwMode="auto">
            <a:xfrm>
              <a:off x="1782628" y="2924196"/>
              <a:ext cx="1243890" cy="115287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23" name="Text Box 35"/>
          <p:cNvSpPr txBox="1">
            <a:spLocks noChangeArrowheads="1"/>
          </p:cNvSpPr>
          <p:nvPr/>
        </p:nvSpPr>
        <p:spPr bwMode="auto">
          <a:xfrm>
            <a:off x="0" y="5199583"/>
            <a:ext cx="144028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 smtClean="0"/>
              <a:t>Plan</a:t>
            </a:r>
            <a:r>
              <a:rPr lang="fr-FR" sz="2400" b="1" dirty="0" smtClean="0">
                <a:solidFill>
                  <a:srgbClr val="FF0000"/>
                </a:solidFill>
              </a:rPr>
              <a:t>  A1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25" name="Oval 8"/>
          <p:cNvSpPr>
            <a:spLocks noChangeArrowheads="1"/>
          </p:cNvSpPr>
          <p:nvPr/>
        </p:nvSpPr>
        <p:spPr bwMode="auto">
          <a:xfrm>
            <a:off x="1547664" y="4437112"/>
            <a:ext cx="1243890" cy="1152876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6" name="Oval 9"/>
          <p:cNvSpPr>
            <a:spLocks noChangeArrowheads="1"/>
          </p:cNvSpPr>
          <p:nvPr/>
        </p:nvSpPr>
        <p:spPr bwMode="auto">
          <a:xfrm>
            <a:off x="2791554" y="4437112"/>
            <a:ext cx="1243890" cy="1152876"/>
          </a:xfrm>
          <a:prstGeom prst="ellipse">
            <a:avLst/>
          </a:prstGeom>
          <a:solidFill>
            <a:srgbClr val="CC66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7" name="Oval 10"/>
          <p:cNvSpPr>
            <a:spLocks noChangeArrowheads="1"/>
          </p:cNvSpPr>
          <p:nvPr/>
        </p:nvSpPr>
        <p:spPr bwMode="auto">
          <a:xfrm>
            <a:off x="2791554" y="5588492"/>
            <a:ext cx="1243890" cy="115287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8" name="Oval 11"/>
          <p:cNvSpPr>
            <a:spLocks noChangeArrowheads="1"/>
          </p:cNvSpPr>
          <p:nvPr/>
        </p:nvSpPr>
        <p:spPr bwMode="auto">
          <a:xfrm>
            <a:off x="1547664" y="5588492"/>
            <a:ext cx="1243890" cy="1152876"/>
          </a:xfrm>
          <a:prstGeom prst="ellipse">
            <a:avLst/>
          </a:prstGeom>
          <a:solidFill>
            <a:srgbClr val="FF00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29" name="Text Box 35"/>
          <p:cNvSpPr txBox="1">
            <a:spLocks noChangeArrowheads="1"/>
          </p:cNvSpPr>
          <p:nvPr/>
        </p:nvSpPr>
        <p:spPr bwMode="auto">
          <a:xfrm>
            <a:off x="107504" y="2670011"/>
            <a:ext cx="18993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dirty="0" smtClean="0">
                <a:solidFill>
                  <a:srgbClr val="FF0000"/>
                </a:solidFill>
              </a:rPr>
              <a:t>Plan</a:t>
            </a:r>
            <a:r>
              <a:rPr lang="fr-FR" sz="2400" b="1" dirty="0" smtClean="0">
                <a:solidFill>
                  <a:srgbClr val="FF0000"/>
                </a:solidFill>
              </a:rPr>
              <a:t>  A1 </a:t>
            </a:r>
            <a:r>
              <a:rPr lang="fr-FR" sz="2400" dirty="0" smtClean="0">
                <a:solidFill>
                  <a:srgbClr val="FF0000"/>
                </a:solidFill>
              </a:rPr>
              <a:t>en perspective</a:t>
            </a:r>
            <a:endParaRPr lang="fr-FR" sz="2400" b="1" dirty="0">
              <a:solidFill>
                <a:srgbClr val="FF0000"/>
              </a:solidFill>
            </a:endParaRPr>
          </a:p>
        </p:txBody>
      </p:sp>
      <p:grpSp>
        <p:nvGrpSpPr>
          <p:cNvPr id="3" name="Groupe 33"/>
          <p:cNvGrpSpPr/>
          <p:nvPr/>
        </p:nvGrpSpPr>
        <p:grpSpPr>
          <a:xfrm>
            <a:off x="1979712" y="1541659"/>
            <a:ext cx="2861380" cy="1743325"/>
            <a:chOff x="1782628" y="2333747"/>
            <a:chExt cx="2861380" cy="1743325"/>
          </a:xfrm>
        </p:grpSpPr>
        <p:sp>
          <p:nvSpPr>
            <p:cNvPr id="35" name="Oval 8"/>
            <p:cNvSpPr>
              <a:spLocks noChangeArrowheads="1"/>
            </p:cNvSpPr>
            <p:nvPr/>
          </p:nvSpPr>
          <p:spPr bwMode="auto">
            <a:xfrm>
              <a:off x="2145429" y="2333747"/>
              <a:ext cx="1243890" cy="1152876"/>
            </a:xfrm>
            <a:prstGeom prst="ellipse">
              <a:avLst/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6" name="Oval 9"/>
            <p:cNvSpPr>
              <a:spLocks noChangeArrowheads="1"/>
            </p:cNvSpPr>
            <p:nvPr/>
          </p:nvSpPr>
          <p:spPr bwMode="auto">
            <a:xfrm>
              <a:off x="3400118" y="2333747"/>
              <a:ext cx="1243890" cy="1152876"/>
            </a:xfrm>
            <a:prstGeom prst="ellipse">
              <a:avLst/>
            </a:prstGeom>
            <a:solidFill>
              <a:srgbClr val="66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7" name="Oval 10"/>
            <p:cNvSpPr>
              <a:spLocks noChangeArrowheads="1"/>
            </p:cNvSpPr>
            <p:nvPr/>
          </p:nvSpPr>
          <p:spPr bwMode="auto">
            <a:xfrm>
              <a:off x="3026518" y="2924196"/>
              <a:ext cx="1243890" cy="115287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38" name="Oval 11"/>
            <p:cNvSpPr>
              <a:spLocks noChangeArrowheads="1"/>
            </p:cNvSpPr>
            <p:nvPr/>
          </p:nvSpPr>
          <p:spPr bwMode="auto">
            <a:xfrm>
              <a:off x="1782628" y="2924196"/>
              <a:ext cx="1243890" cy="1152876"/>
            </a:xfrm>
            <a:prstGeom prst="ellipse">
              <a:avLst/>
            </a:prstGeom>
            <a:solidFill>
              <a:srgbClr val="0000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50" name="Text Box 35"/>
          <p:cNvSpPr txBox="1">
            <a:spLocks noChangeArrowheads="1"/>
          </p:cNvSpPr>
          <p:nvPr/>
        </p:nvSpPr>
        <p:spPr bwMode="auto">
          <a:xfrm>
            <a:off x="179512" y="1052736"/>
            <a:ext cx="237626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 err="1" smtClean="0"/>
              <a:t>Emplilement</a:t>
            </a:r>
            <a:r>
              <a:rPr lang="fr-FR" b="1" dirty="0" smtClean="0"/>
              <a:t> d’un 2</a:t>
            </a:r>
            <a:r>
              <a:rPr lang="fr-FR" b="1" baseline="30000" dirty="0" smtClean="0"/>
              <a:t>ème</a:t>
            </a:r>
            <a:r>
              <a:rPr lang="fr-FR" b="1" dirty="0" smtClean="0"/>
              <a:t> plan A1 au dessus  du 1</a:t>
            </a:r>
            <a:r>
              <a:rPr lang="fr-FR" b="1" baseline="30000" dirty="0" smtClean="0"/>
              <a:t>er</a:t>
            </a:r>
            <a:r>
              <a:rPr lang="fr-FR" b="1" dirty="0" smtClean="0"/>
              <a:t> </a:t>
            </a:r>
            <a:endParaRPr lang="fr-FR" b="1" dirty="0"/>
          </a:p>
        </p:txBody>
      </p:sp>
      <p:grpSp>
        <p:nvGrpSpPr>
          <p:cNvPr id="4" name="Groupe 55"/>
          <p:cNvGrpSpPr/>
          <p:nvPr/>
        </p:nvGrpSpPr>
        <p:grpSpPr>
          <a:xfrm>
            <a:off x="6084168" y="1484784"/>
            <a:ext cx="2487780" cy="2304256"/>
            <a:chOff x="6084168" y="1484784"/>
            <a:chExt cx="2487780" cy="2304256"/>
          </a:xfrm>
        </p:grpSpPr>
        <p:sp>
          <p:nvSpPr>
            <p:cNvPr id="51" name="Oval 8"/>
            <p:cNvSpPr>
              <a:spLocks noChangeArrowheads="1"/>
            </p:cNvSpPr>
            <p:nvPr/>
          </p:nvSpPr>
          <p:spPr bwMode="auto">
            <a:xfrm>
              <a:off x="6084168" y="1484784"/>
              <a:ext cx="1243890" cy="1152876"/>
            </a:xfrm>
            <a:prstGeom prst="ellipse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2" name="Oval 9"/>
            <p:cNvSpPr>
              <a:spLocks noChangeArrowheads="1"/>
            </p:cNvSpPr>
            <p:nvPr/>
          </p:nvSpPr>
          <p:spPr bwMode="auto">
            <a:xfrm>
              <a:off x="7328058" y="1484784"/>
              <a:ext cx="1243890" cy="1152876"/>
            </a:xfrm>
            <a:prstGeom prst="ellipse">
              <a:avLst/>
            </a:prstGeom>
            <a:solidFill>
              <a:srgbClr val="CC66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3" name="Oval 10"/>
            <p:cNvSpPr>
              <a:spLocks noChangeArrowheads="1"/>
            </p:cNvSpPr>
            <p:nvPr/>
          </p:nvSpPr>
          <p:spPr bwMode="auto">
            <a:xfrm>
              <a:off x="7328058" y="2636164"/>
              <a:ext cx="1243890" cy="115287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54" name="Oval 11"/>
            <p:cNvSpPr>
              <a:spLocks noChangeArrowheads="1"/>
            </p:cNvSpPr>
            <p:nvPr/>
          </p:nvSpPr>
          <p:spPr bwMode="auto">
            <a:xfrm>
              <a:off x="6084168" y="2636164"/>
              <a:ext cx="1243890" cy="1152876"/>
            </a:xfrm>
            <a:prstGeom prst="ellipse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57" name="Oval 8"/>
          <p:cNvSpPr>
            <a:spLocks noChangeArrowheads="1"/>
          </p:cNvSpPr>
          <p:nvPr/>
        </p:nvSpPr>
        <p:spPr bwMode="auto">
          <a:xfrm>
            <a:off x="6084168" y="1484784"/>
            <a:ext cx="1243890" cy="1152876"/>
          </a:xfrm>
          <a:prstGeom prst="ellipse">
            <a:avLst/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8" name="Oval 9"/>
          <p:cNvSpPr>
            <a:spLocks noChangeArrowheads="1"/>
          </p:cNvSpPr>
          <p:nvPr/>
        </p:nvSpPr>
        <p:spPr bwMode="auto">
          <a:xfrm>
            <a:off x="7328058" y="1484784"/>
            <a:ext cx="1243890" cy="1152876"/>
          </a:xfrm>
          <a:prstGeom prst="ellipse">
            <a:avLst/>
          </a:prstGeom>
          <a:solidFill>
            <a:srgbClr val="66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59" name="Oval 10"/>
          <p:cNvSpPr>
            <a:spLocks noChangeArrowheads="1"/>
          </p:cNvSpPr>
          <p:nvPr/>
        </p:nvSpPr>
        <p:spPr bwMode="auto">
          <a:xfrm>
            <a:off x="7328058" y="2636164"/>
            <a:ext cx="1243890" cy="1152876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60" name="Oval 11"/>
          <p:cNvSpPr>
            <a:spLocks noChangeArrowheads="1"/>
          </p:cNvSpPr>
          <p:nvPr/>
        </p:nvSpPr>
        <p:spPr bwMode="auto">
          <a:xfrm>
            <a:off x="6084168" y="2636164"/>
            <a:ext cx="1243890" cy="1152876"/>
          </a:xfrm>
          <a:prstGeom prst="ellipse">
            <a:avLst/>
          </a:prstGeom>
          <a:solidFill>
            <a:srgbClr val="0000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30" name="Text Box 35"/>
          <p:cNvSpPr txBox="1">
            <a:spLocks noChangeArrowheads="1"/>
          </p:cNvSpPr>
          <p:nvPr/>
        </p:nvSpPr>
        <p:spPr bwMode="auto">
          <a:xfrm>
            <a:off x="5220072" y="4725144"/>
            <a:ext cx="3600400" cy="1015663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fr-FR" sz="1800" b="1" dirty="0" smtClean="0"/>
              <a:t>N.B. </a:t>
            </a:r>
            <a:r>
              <a:rPr lang="fr-FR" dirty="0" smtClean="0"/>
              <a:t>Les atomes sont colorés  différemment  </a:t>
            </a:r>
            <a:r>
              <a:rPr lang="fr-FR" dirty="0" smtClean="0"/>
              <a:t>mais ils </a:t>
            </a:r>
            <a:r>
              <a:rPr lang="fr-FR" dirty="0" smtClean="0"/>
              <a:t>sont du même type 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467492" y="6226904"/>
            <a:ext cx="4203858" cy="476250"/>
          </a:xfrm>
        </p:spPr>
        <p:txBody>
          <a:bodyPr/>
          <a:lstStyle/>
          <a:p>
            <a:r>
              <a:rPr lang="fr-FR" dirty="0" err="1" smtClean="0"/>
              <a:t>Pr.SAMDI</a:t>
            </a:r>
            <a:r>
              <a:rPr lang="fr-FR" dirty="0" smtClean="0"/>
              <a:t>- FSAC-</a:t>
            </a:r>
            <a:r>
              <a:rPr lang="fr-FR" dirty="0" err="1" smtClean="0"/>
              <a:t>Univ</a:t>
            </a:r>
            <a:r>
              <a:rPr lang="fr-FR" dirty="0" smtClean="0"/>
              <a:t>. Hassan II- Casablanca Maroc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26" grpId="0" animBg="1"/>
      <p:bldP spid="27" grpId="0" animBg="1"/>
      <p:bldP spid="28" grpId="0" animBg="1"/>
      <p:bldP spid="29" grpId="0"/>
      <p:bldP spid="50" grpId="0"/>
      <p:bldP spid="57" grpId="0" animBg="1"/>
      <p:bldP spid="58" grpId="0" animBg="1"/>
      <p:bldP spid="59" grpId="0" animBg="1"/>
      <p:bldP spid="60" grpId="0" animBg="1"/>
      <p:bldP spid="3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804248" y="1124744"/>
            <a:ext cx="1547218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(0, 0, 0)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539552" y="35913"/>
            <a:ext cx="5383205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Structure Cubique simple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051720" y="529516"/>
            <a:ext cx="5371984" cy="523220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Mode du réseau cubique:  </a:t>
            </a:r>
            <a:r>
              <a:rPr lang="fr-FR" sz="2400" b="1" dirty="0" smtClean="0">
                <a:solidFill>
                  <a:srgbClr val="3333CC"/>
                </a:solidFill>
                <a:latin typeface="Segoe Print" pitchFamily="2" charset="0"/>
              </a:rPr>
              <a:t>Mode </a:t>
            </a:r>
            <a:r>
              <a:rPr lang="fr-FR" sz="2800" b="1" dirty="0" smtClean="0">
                <a:solidFill>
                  <a:srgbClr val="3333CC"/>
                </a:solidFill>
                <a:latin typeface="Segoe Print" pitchFamily="2" charset="0"/>
              </a:rPr>
              <a:t>P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665696" y="476672"/>
            <a:ext cx="732893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3333CC"/>
                </a:solidFill>
                <a:latin typeface="Segoe Print" pitchFamily="2" charset="0"/>
              </a:rPr>
              <a:t>CS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63888" y="1124744"/>
            <a:ext cx="2935420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Coordonnées réduites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021452" y="1628800"/>
            <a:ext cx="4070345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Projection sur le plan  </a:t>
            </a:r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(110)</a:t>
            </a:r>
            <a:endParaRPr lang="fr-FR" b="1" dirty="0" smtClean="0">
              <a:solidFill>
                <a:srgbClr val="0000FF"/>
              </a:solidFill>
              <a:latin typeface="Segoe Print" pitchFamily="2" charset="0"/>
            </a:endParaRPr>
          </a:p>
        </p:txBody>
      </p:sp>
      <p:grpSp>
        <p:nvGrpSpPr>
          <p:cNvPr id="2" name="Groupe 54"/>
          <p:cNvGrpSpPr/>
          <p:nvPr/>
        </p:nvGrpSpPr>
        <p:grpSpPr>
          <a:xfrm>
            <a:off x="4283968" y="2852936"/>
            <a:ext cx="4536504" cy="2160000"/>
            <a:chOff x="4283968" y="2060848"/>
            <a:chExt cx="4536504" cy="2160000"/>
          </a:xfrm>
        </p:grpSpPr>
        <p:sp>
          <p:nvSpPr>
            <p:cNvPr id="56" name="Rectangle 55"/>
            <p:cNvSpPr/>
            <p:nvPr/>
          </p:nvSpPr>
          <p:spPr>
            <a:xfrm>
              <a:off x="5868144" y="2060848"/>
              <a:ext cx="2952328" cy="2160000"/>
            </a:xfrm>
            <a:prstGeom prst="rect">
              <a:avLst/>
            </a:prstGeom>
            <a:solidFill>
              <a:srgbClr val="66FFFF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572000" y="2420888"/>
              <a:ext cx="927136" cy="646331"/>
            </a:xfrm>
            <a:prstGeom prst="rect">
              <a:avLst/>
            </a:prstGeom>
            <a:solidFill>
              <a:srgbClr val="66FFFF"/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lvl="0" algn="ctr"/>
              <a:r>
                <a:rPr lang="fr-FR" sz="1800" b="1" dirty="0" smtClean="0">
                  <a:latin typeface="Segoe Print" pitchFamily="2" charset="0"/>
                </a:rPr>
                <a:t>= plan (110)</a:t>
              </a:r>
            </a:p>
          </p:txBody>
        </p:sp>
        <p:cxnSp>
          <p:nvCxnSpPr>
            <p:cNvPr id="69" name="Connecteur droit 68"/>
            <p:cNvCxnSpPr/>
            <p:nvPr/>
          </p:nvCxnSpPr>
          <p:spPr>
            <a:xfrm>
              <a:off x="4283968" y="3212976"/>
              <a:ext cx="1440160" cy="0"/>
            </a:xfrm>
            <a:prstGeom prst="line">
              <a:avLst/>
            </a:prstGeom>
            <a:ln w="28575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88"/>
          <p:cNvGrpSpPr/>
          <p:nvPr/>
        </p:nvGrpSpPr>
        <p:grpSpPr>
          <a:xfrm>
            <a:off x="-108520" y="5013176"/>
            <a:ext cx="1656184" cy="1512168"/>
            <a:chOff x="467544" y="4941168"/>
            <a:chExt cx="1656184" cy="1512168"/>
          </a:xfrm>
        </p:grpSpPr>
        <p:cxnSp>
          <p:nvCxnSpPr>
            <p:cNvPr id="90" name="Connecteur droit 89"/>
            <p:cNvCxnSpPr/>
            <p:nvPr/>
          </p:nvCxnSpPr>
          <p:spPr>
            <a:xfrm flipH="1">
              <a:off x="899592" y="4941168"/>
              <a:ext cx="1224136" cy="1368152"/>
            </a:xfrm>
            <a:prstGeom prst="line">
              <a:avLst/>
            </a:prstGeom>
            <a:ln w="2857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 90"/>
            <p:cNvSpPr/>
            <p:nvPr/>
          </p:nvSpPr>
          <p:spPr>
            <a:xfrm>
              <a:off x="467544" y="5991671"/>
              <a:ext cx="349775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/>
              <a:r>
                <a:rPr lang="fr-FR" sz="2400" b="1" dirty="0" smtClean="0">
                  <a:solidFill>
                    <a:srgbClr val="0000FF"/>
                  </a:solidFill>
                  <a:latin typeface="Segoe Print" pitchFamily="2" charset="0"/>
                </a:rPr>
                <a:t>x</a:t>
              </a:r>
            </a:p>
          </p:txBody>
        </p:sp>
      </p:grpSp>
      <p:grpSp>
        <p:nvGrpSpPr>
          <p:cNvPr id="4" name="Groupe 91"/>
          <p:cNvGrpSpPr/>
          <p:nvPr/>
        </p:nvGrpSpPr>
        <p:grpSpPr>
          <a:xfrm>
            <a:off x="1547664" y="4509120"/>
            <a:ext cx="3276000" cy="523234"/>
            <a:chOff x="2123728" y="4437112"/>
            <a:chExt cx="3276000" cy="523234"/>
          </a:xfrm>
        </p:grpSpPr>
        <p:cxnSp>
          <p:nvCxnSpPr>
            <p:cNvPr id="93" name="Connecteur droit 92"/>
            <p:cNvCxnSpPr/>
            <p:nvPr/>
          </p:nvCxnSpPr>
          <p:spPr>
            <a:xfrm flipV="1">
              <a:off x="2123728" y="4941168"/>
              <a:ext cx="3276000" cy="19178"/>
            </a:xfrm>
            <a:prstGeom prst="line">
              <a:avLst/>
            </a:prstGeom>
            <a:ln w="2857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Rectangle 93"/>
            <p:cNvSpPr/>
            <p:nvPr/>
          </p:nvSpPr>
          <p:spPr>
            <a:xfrm>
              <a:off x="4998282" y="4437112"/>
              <a:ext cx="365806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/>
              <a:r>
                <a:rPr lang="fr-FR" sz="2400" b="1" dirty="0" smtClean="0">
                  <a:solidFill>
                    <a:srgbClr val="0000FF"/>
                  </a:solidFill>
                  <a:latin typeface="Segoe Print" pitchFamily="2" charset="0"/>
                </a:rPr>
                <a:t>y</a:t>
              </a:r>
            </a:p>
          </p:txBody>
        </p:sp>
      </p:grpSp>
      <p:grpSp>
        <p:nvGrpSpPr>
          <p:cNvPr id="5" name="Groupe 94"/>
          <p:cNvGrpSpPr/>
          <p:nvPr/>
        </p:nvGrpSpPr>
        <p:grpSpPr>
          <a:xfrm>
            <a:off x="1137102" y="1412776"/>
            <a:ext cx="410562" cy="3600400"/>
            <a:chOff x="1641158" y="1484784"/>
            <a:chExt cx="410562" cy="3600400"/>
          </a:xfrm>
        </p:grpSpPr>
        <p:cxnSp>
          <p:nvCxnSpPr>
            <p:cNvPr id="96" name="Connecteur droit 95"/>
            <p:cNvCxnSpPr/>
            <p:nvPr/>
          </p:nvCxnSpPr>
          <p:spPr>
            <a:xfrm flipV="1">
              <a:off x="2051720" y="1825646"/>
              <a:ext cx="0" cy="3259538"/>
            </a:xfrm>
            <a:prstGeom prst="line">
              <a:avLst/>
            </a:prstGeom>
            <a:ln w="2857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Rectangle 96"/>
            <p:cNvSpPr/>
            <p:nvPr/>
          </p:nvSpPr>
          <p:spPr>
            <a:xfrm>
              <a:off x="1641158" y="1484784"/>
              <a:ext cx="338554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/>
              <a:r>
                <a:rPr lang="fr-FR" sz="2400" b="1" dirty="0" smtClean="0">
                  <a:solidFill>
                    <a:srgbClr val="0000FF"/>
                  </a:solidFill>
                  <a:latin typeface="Segoe Print" pitchFamily="2" charset="0"/>
                </a:rPr>
                <a:t>z</a:t>
              </a:r>
            </a:p>
          </p:txBody>
        </p:sp>
      </p:grpSp>
      <p:grpSp>
        <p:nvGrpSpPr>
          <p:cNvPr id="6" name="Groupe 97"/>
          <p:cNvGrpSpPr/>
          <p:nvPr/>
        </p:nvGrpSpPr>
        <p:grpSpPr>
          <a:xfrm>
            <a:off x="1331640" y="5013176"/>
            <a:ext cx="504024" cy="252000"/>
            <a:chOff x="6048128" y="3356992"/>
            <a:chExt cx="756120" cy="432048"/>
          </a:xfrm>
        </p:grpSpPr>
        <p:cxnSp>
          <p:nvCxnSpPr>
            <p:cNvPr id="99" name="Connecteur droit 98"/>
            <p:cNvCxnSpPr/>
            <p:nvPr/>
          </p:nvCxnSpPr>
          <p:spPr>
            <a:xfrm>
              <a:off x="6048128" y="3789040"/>
              <a:ext cx="756084" cy="0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cteur droit 99"/>
            <p:cNvCxnSpPr/>
            <p:nvPr/>
          </p:nvCxnSpPr>
          <p:spPr>
            <a:xfrm rot="5400000">
              <a:off x="6588224" y="3573016"/>
              <a:ext cx="432048" cy="0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Rectangle 100"/>
          <p:cNvSpPr/>
          <p:nvPr/>
        </p:nvSpPr>
        <p:spPr>
          <a:xfrm>
            <a:off x="35496" y="3645024"/>
            <a:ext cx="927136" cy="646331"/>
          </a:xfrm>
          <a:prstGeom prst="rect">
            <a:avLst/>
          </a:prstGeom>
          <a:solidFill>
            <a:srgbClr val="66FFFF"/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fr-FR" sz="1800" b="1" dirty="0" smtClean="0">
                <a:latin typeface="Segoe Print" pitchFamily="2" charset="0"/>
              </a:rPr>
              <a:t>= plan (110)</a:t>
            </a:r>
          </a:p>
        </p:txBody>
      </p:sp>
      <p:grpSp>
        <p:nvGrpSpPr>
          <p:cNvPr id="7" name="Groupe 45"/>
          <p:cNvGrpSpPr/>
          <p:nvPr/>
        </p:nvGrpSpPr>
        <p:grpSpPr>
          <a:xfrm>
            <a:off x="5616176" y="2636912"/>
            <a:ext cx="3420320" cy="2664296"/>
            <a:chOff x="4680072" y="2708920"/>
            <a:chExt cx="3420320" cy="2664296"/>
          </a:xfrm>
        </p:grpSpPr>
        <p:sp>
          <p:nvSpPr>
            <p:cNvPr id="104" name="Ellipse 103"/>
            <p:cNvSpPr/>
            <p:nvPr/>
          </p:nvSpPr>
          <p:spPr>
            <a:xfrm>
              <a:off x="4680072" y="2708920"/>
              <a:ext cx="540000" cy="540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10" name="Groupe 68"/>
            <p:cNvGrpSpPr/>
            <p:nvPr/>
          </p:nvGrpSpPr>
          <p:grpSpPr>
            <a:xfrm>
              <a:off x="4680072" y="2708920"/>
              <a:ext cx="3420320" cy="2664296"/>
              <a:chOff x="4680072" y="2708920"/>
              <a:chExt cx="3420320" cy="2664296"/>
            </a:xfrm>
          </p:grpSpPr>
          <p:sp>
            <p:nvSpPr>
              <p:cNvPr id="106" name="Ellipse 105"/>
              <p:cNvSpPr/>
              <p:nvPr/>
            </p:nvSpPr>
            <p:spPr>
              <a:xfrm>
                <a:off x="4680072" y="4833216"/>
                <a:ext cx="540000" cy="5400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7" name="Ellipse 106"/>
              <p:cNvSpPr/>
              <p:nvPr/>
            </p:nvSpPr>
            <p:spPr>
              <a:xfrm>
                <a:off x="7560392" y="2708920"/>
                <a:ext cx="540000" cy="5400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8" name="Ellipse 107"/>
              <p:cNvSpPr/>
              <p:nvPr/>
            </p:nvSpPr>
            <p:spPr>
              <a:xfrm>
                <a:off x="7560392" y="4833216"/>
                <a:ext cx="540000" cy="5400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1" name="Groupe 84"/>
          <p:cNvGrpSpPr/>
          <p:nvPr/>
        </p:nvGrpSpPr>
        <p:grpSpPr>
          <a:xfrm>
            <a:off x="7272328" y="2708920"/>
            <a:ext cx="252000" cy="2376264"/>
            <a:chOff x="6336224" y="2780928"/>
            <a:chExt cx="252000" cy="2376264"/>
          </a:xfrm>
        </p:grpSpPr>
        <p:sp>
          <p:nvSpPr>
            <p:cNvPr id="110" name="Ellipse 109"/>
            <p:cNvSpPr/>
            <p:nvPr/>
          </p:nvSpPr>
          <p:spPr>
            <a:xfrm>
              <a:off x="6336224" y="2780928"/>
              <a:ext cx="252000" cy="252000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6336224" y="4905192"/>
              <a:ext cx="252000" cy="252000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116" name="Ellipse 115"/>
          <p:cNvSpPr/>
          <p:nvPr/>
        </p:nvSpPr>
        <p:spPr>
          <a:xfrm>
            <a:off x="4932040" y="5301208"/>
            <a:ext cx="540000" cy="540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Rectangle 116"/>
          <p:cNvSpPr/>
          <p:nvPr/>
        </p:nvSpPr>
        <p:spPr>
          <a:xfrm>
            <a:off x="5602465" y="5373216"/>
            <a:ext cx="2220480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Cote    u = 0</a:t>
            </a:r>
          </a:p>
        </p:txBody>
      </p:sp>
      <p:sp>
        <p:nvSpPr>
          <p:cNvPr id="118" name="Ellipse 117"/>
          <p:cNvSpPr/>
          <p:nvPr/>
        </p:nvSpPr>
        <p:spPr>
          <a:xfrm>
            <a:off x="5040080" y="5913304"/>
            <a:ext cx="252000" cy="252000"/>
          </a:xfrm>
          <a:prstGeom prst="ellipse">
            <a:avLst/>
          </a:prstGeom>
          <a:solidFill>
            <a:srgbClr val="0000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Rectangle 118"/>
          <p:cNvSpPr/>
          <p:nvPr/>
        </p:nvSpPr>
        <p:spPr>
          <a:xfrm>
            <a:off x="5580112" y="5877272"/>
            <a:ext cx="3418828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Cote u = + a√2 / 2</a:t>
            </a:r>
          </a:p>
        </p:txBody>
      </p:sp>
      <p:grpSp>
        <p:nvGrpSpPr>
          <p:cNvPr id="12" name="Groupe 74"/>
          <p:cNvGrpSpPr/>
          <p:nvPr/>
        </p:nvGrpSpPr>
        <p:grpSpPr>
          <a:xfrm>
            <a:off x="858548" y="2348880"/>
            <a:ext cx="3353412" cy="3304809"/>
            <a:chOff x="1002564" y="2348880"/>
            <a:chExt cx="3353412" cy="3304809"/>
          </a:xfrm>
        </p:grpSpPr>
        <p:sp>
          <p:nvSpPr>
            <p:cNvPr id="63" name="Parallélogramme 62"/>
            <p:cNvSpPr/>
            <p:nvPr/>
          </p:nvSpPr>
          <p:spPr>
            <a:xfrm>
              <a:off x="1475656" y="2996952"/>
              <a:ext cx="2808312" cy="2088232"/>
            </a:xfrm>
            <a:prstGeom prst="parallelogram">
              <a:avLst/>
            </a:prstGeom>
            <a:solidFill>
              <a:srgbClr val="66FFFF"/>
            </a:solidFill>
            <a:ln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Triangle isocèle 64"/>
            <p:cNvSpPr/>
            <p:nvPr/>
          </p:nvSpPr>
          <p:spPr>
            <a:xfrm rot="20891901">
              <a:off x="1002827" y="4752935"/>
              <a:ext cx="3315972" cy="648072"/>
            </a:xfrm>
            <a:prstGeom prst="triangle">
              <a:avLst/>
            </a:prstGeom>
            <a:solidFill>
              <a:srgbClr val="66FFFF"/>
            </a:solidFill>
            <a:ln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Triangle isocèle 65"/>
            <p:cNvSpPr/>
            <p:nvPr/>
          </p:nvSpPr>
          <p:spPr>
            <a:xfrm rot="20892338" flipV="1">
              <a:off x="1002564" y="2683500"/>
              <a:ext cx="3341105" cy="648072"/>
            </a:xfrm>
            <a:prstGeom prst="triangle">
              <a:avLst/>
            </a:prstGeom>
            <a:solidFill>
              <a:srgbClr val="66FFFF"/>
            </a:solidFill>
            <a:ln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Rectangle 66"/>
            <p:cNvSpPr/>
            <p:nvPr/>
          </p:nvSpPr>
          <p:spPr>
            <a:xfrm>
              <a:off x="1043608" y="3068960"/>
              <a:ext cx="1008112" cy="2340000"/>
            </a:xfrm>
            <a:prstGeom prst="rect">
              <a:avLst/>
            </a:prstGeom>
            <a:solidFill>
              <a:srgbClr val="66FFFF"/>
            </a:solidFill>
            <a:ln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Rectangle 67"/>
            <p:cNvSpPr/>
            <p:nvPr/>
          </p:nvSpPr>
          <p:spPr>
            <a:xfrm>
              <a:off x="3275856" y="2673176"/>
              <a:ext cx="1008112" cy="2340000"/>
            </a:xfrm>
            <a:prstGeom prst="rect">
              <a:avLst/>
            </a:prstGeom>
            <a:solidFill>
              <a:srgbClr val="66FFFF"/>
            </a:solidFill>
            <a:ln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Triangle isocèle 69"/>
            <p:cNvSpPr/>
            <p:nvPr/>
          </p:nvSpPr>
          <p:spPr>
            <a:xfrm rot="4883573">
              <a:off x="1208359" y="5169527"/>
              <a:ext cx="360040" cy="608284"/>
            </a:xfrm>
            <a:prstGeom prst="triangle">
              <a:avLst/>
            </a:prstGeom>
            <a:solidFill>
              <a:srgbClr val="66FFFF"/>
            </a:solidFill>
            <a:ln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3" name="Triangle isocèle 72"/>
            <p:cNvSpPr/>
            <p:nvPr/>
          </p:nvSpPr>
          <p:spPr>
            <a:xfrm rot="15306466" flipH="1">
              <a:off x="3787619" y="2285666"/>
              <a:ext cx="382783" cy="608284"/>
            </a:xfrm>
            <a:prstGeom prst="triangle">
              <a:avLst/>
            </a:prstGeom>
            <a:solidFill>
              <a:srgbClr val="66FFFF"/>
            </a:solidFill>
            <a:ln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4" name="Rectangle 73"/>
            <p:cNvSpPr/>
            <p:nvPr/>
          </p:nvSpPr>
          <p:spPr>
            <a:xfrm>
              <a:off x="4211960" y="2348880"/>
              <a:ext cx="144016" cy="216024"/>
            </a:xfrm>
            <a:prstGeom prst="rect">
              <a:avLst/>
            </a:prstGeom>
            <a:solidFill>
              <a:srgbClr val="66FFFF"/>
            </a:solidFill>
            <a:ln>
              <a:solidFill>
                <a:srgbClr val="66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13" name="Groupe 69"/>
          <p:cNvGrpSpPr/>
          <p:nvPr/>
        </p:nvGrpSpPr>
        <p:grpSpPr>
          <a:xfrm>
            <a:off x="827584" y="2204864"/>
            <a:ext cx="3594066" cy="3672408"/>
            <a:chOff x="285688" y="1308090"/>
            <a:chExt cx="5072066" cy="4929222"/>
          </a:xfrm>
        </p:grpSpPr>
        <p:graphicFrame>
          <p:nvGraphicFramePr>
            <p:cNvPr id="71" name="Object 2"/>
            <p:cNvGraphicFramePr>
              <a:graphicFrameLocks noChangeAspect="1"/>
            </p:cNvGraphicFramePr>
            <p:nvPr/>
          </p:nvGraphicFramePr>
          <p:xfrm>
            <a:off x="357126" y="1394016"/>
            <a:ext cx="5000628" cy="46759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6440" name="Picture" r:id="rId3" imgW="1956816" imgH="1819656" progId="Word.Picture.8">
                    <p:embed/>
                  </p:oleObj>
                </mc:Choice>
                <mc:Fallback>
                  <p:oleObj name="Picture" r:id="rId3" imgW="1956816" imgH="1819656" progId="Word.Picture.8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126" y="1394016"/>
                          <a:ext cx="5000628" cy="467591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" name="Ellipse 71"/>
            <p:cNvSpPr/>
            <p:nvPr/>
          </p:nvSpPr>
          <p:spPr>
            <a:xfrm>
              <a:off x="1142944" y="4951428"/>
              <a:ext cx="357190" cy="35719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Ellipse 77"/>
            <p:cNvSpPr/>
            <p:nvPr/>
          </p:nvSpPr>
          <p:spPr>
            <a:xfrm>
              <a:off x="1142944" y="1308090"/>
              <a:ext cx="357190" cy="357190"/>
            </a:xfrm>
            <a:prstGeom prst="ellipse">
              <a:avLst/>
            </a:prstGeom>
            <a:solidFill>
              <a:schemeClr val="tx1"/>
            </a:solidFill>
            <a:ln>
              <a:solidFill>
                <a:srgbClr val="FF33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Ellipse 78"/>
            <p:cNvSpPr/>
            <p:nvPr/>
          </p:nvSpPr>
          <p:spPr>
            <a:xfrm>
              <a:off x="3929026" y="5880122"/>
              <a:ext cx="357190" cy="357190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Ellipse 84"/>
            <p:cNvSpPr/>
            <p:nvPr/>
          </p:nvSpPr>
          <p:spPr>
            <a:xfrm>
              <a:off x="3857588" y="2308222"/>
              <a:ext cx="357190" cy="357190"/>
            </a:xfrm>
            <a:prstGeom prst="ellipse">
              <a:avLst/>
            </a:prstGeom>
            <a:solidFill>
              <a:srgbClr val="0033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Ellipse 87"/>
            <p:cNvSpPr/>
            <p:nvPr/>
          </p:nvSpPr>
          <p:spPr>
            <a:xfrm>
              <a:off x="4786282" y="1308090"/>
              <a:ext cx="357190" cy="357190"/>
            </a:xfrm>
            <a:prstGeom prst="ellips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Ellipse 75"/>
            <p:cNvSpPr/>
            <p:nvPr/>
          </p:nvSpPr>
          <p:spPr>
            <a:xfrm>
              <a:off x="285688" y="5808684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Ellipse 76"/>
            <p:cNvSpPr/>
            <p:nvPr/>
          </p:nvSpPr>
          <p:spPr>
            <a:xfrm>
              <a:off x="4857720" y="4951428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Ellipse 79"/>
            <p:cNvSpPr/>
            <p:nvPr/>
          </p:nvSpPr>
          <p:spPr>
            <a:xfrm>
              <a:off x="285688" y="2236784"/>
              <a:ext cx="357190" cy="357190"/>
            </a:xfrm>
            <a:prstGeom prst="ellipse">
              <a:avLst/>
            </a:prstGeom>
            <a:solidFill>
              <a:srgbClr val="FF33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3" name="Rectangle 82"/>
          <p:cNvSpPr/>
          <p:nvPr/>
        </p:nvSpPr>
        <p:spPr>
          <a:xfrm>
            <a:off x="6948264" y="3039343"/>
            <a:ext cx="81785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a√2</a:t>
            </a:r>
            <a:endParaRPr lang="fr-FR" sz="2400" dirty="0">
              <a:solidFill>
                <a:srgbClr val="0000FF"/>
              </a:solidFill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8341108" y="3676962"/>
            <a:ext cx="36420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a</a:t>
            </a:r>
            <a:endParaRPr lang="fr-FR" sz="2400" dirty="0">
              <a:solidFill>
                <a:srgbClr val="0000FF"/>
              </a:solidFill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5580112" y="6381328"/>
            <a:ext cx="3418828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Cote u = - a√2 / 2</a:t>
            </a:r>
          </a:p>
        </p:txBody>
      </p:sp>
      <p:sp>
        <p:nvSpPr>
          <p:cNvPr id="89" name="Rectangle 88"/>
          <p:cNvSpPr/>
          <p:nvPr/>
        </p:nvSpPr>
        <p:spPr>
          <a:xfrm>
            <a:off x="4860032" y="6237312"/>
            <a:ext cx="648072" cy="50405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Rectangle 91"/>
          <p:cNvSpPr/>
          <p:nvPr/>
        </p:nvSpPr>
        <p:spPr>
          <a:xfrm>
            <a:off x="7092280" y="2564904"/>
            <a:ext cx="648072" cy="50405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Rectangle 94"/>
          <p:cNvSpPr/>
          <p:nvPr/>
        </p:nvSpPr>
        <p:spPr>
          <a:xfrm>
            <a:off x="7092280" y="4725144"/>
            <a:ext cx="648072" cy="504056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Espace réservé du pied de page 13"/>
          <p:cNvSpPr>
            <a:spLocks noGrp="1"/>
          </p:cNvSpPr>
          <p:nvPr>
            <p:ph type="ftr" sz="quarter" idx="11"/>
          </p:nvPr>
        </p:nvSpPr>
        <p:spPr>
          <a:xfrm>
            <a:off x="1043608" y="6245225"/>
            <a:ext cx="2895600" cy="476250"/>
          </a:xfrm>
        </p:spPr>
        <p:txBody>
          <a:bodyPr/>
          <a:lstStyle/>
          <a:p>
            <a:r>
              <a:rPr lang="fr-FR" dirty="0" err="1" smtClean="0"/>
              <a:t>Pr.SAMDI</a:t>
            </a:r>
            <a:r>
              <a:rPr lang="fr-FR" dirty="0" smtClean="0"/>
              <a:t>- FSAC-</a:t>
            </a:r>
            <a:r>
              <a:rPr lang="fr-FR" dirty="0" err="1" smtClean="0"/>
              <a:t>Univ</a:t>
            </a:r>
            <a:r>
              <a:rPr lang="fr-FR" dirty="0" smtClean="0"/>
              <a:t>. Hassan II- Casablanca Maroc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116" grpId="0" animBg="1"/>
      <p:bldP spid="117" grpId="0" animBg="1"/>
      <p:bldP spid="118" grpId="0" animBg="1"/>
      <p:bldP spid="119" grpId="0" animBg="1"/>
      <p:bldP spid="83" grpId="0"/>
      <p:bldP spid="84" grpId="0"/>
      <p:bldP spid="87" grpId="0" animBg="1"/>
      <p:bldP spid="89" grpId="0" animBg="1"/>
      <p:bldP spid="92" grpId="0" animBg="1"/>
      <p:bldP spid="9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/>
          </p:cNvSpPr>
          <p:nvPr/>
        </p:nvSpPr>
        <p:spPr bwMode="auto">
          <a:xfrm>
            <a:off x="1979613" y="116632"/>
            <a:ext cx="6064481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fr-FR" sz="2400" b="1" dirty="0">
                <a:latin typeface="Segoe Print" pitchFamily="2" charset="0"/>
              </a:rPr>
              <a:t>Compacité ou taux de remplissage </a:t>
            </a:r>
            <a:r>
              <a:rPr lang="el-GR" sz="3200" b="1" dirty="0" smtClean="0">
                <a:solidFill>
                  <a:srgbClr val="FF0000"/>
                </a:solidFill>
                <a:latin typeface="Segoe Print" pitchFamily="2" charset="0"/>
              </a:rPr>
              <a:t>τ</a:t>
            </a:r>
            <a:r>
              <a:rPr lang="fr-FR" sz="2400" b="1" dirty="0">
                <a:latin typeface="Segoe Print" pitchFamily="2" charset="0"/>
              </a:rPr>
              <a:t> :</a:t>
            </a:r>
          </a:p>
        </p:txBody>
      </p:sp>
      <p:sp>
        <p:nvSpPr>
          <p:cNvPr id="72707" name="AutoShape 3"/>
          <p:cNvSpPr>
            <a:spLocks noChangeArrowheads="1"/>
          </p:cNvSpPr>
          <p:nvPr/>
        </p:nvSpPr>
        <p:spPr bwMode="auto">
          <a:xfrm>
            <a:off x="1908175" y="1187877"/>
            <a:ext cx="104775" cy="190500"/>
          </a:xfrm>
          <a:custGeom>
            <a:avLst/>
            <a:gdLst/>
            <a:ahLst/>
            <a:cxnLst/>
            <a:rect l="0" t="0" r="0" b="0"/>
            <a:pathLst/>
          </a:cu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fr-FR">
              <a:latin typeface="Segoe Print" pitchFamily="2" charset="0"/>
            </a:endParaRPr>
          </a:p>
        </p:txBody>
      </p:sp>
      <p:grpSp>
        <p:nvGrpSpPr>
          <p:cNvPr id="2" name="Groupe 25"/>
          <p:cNvGrpSpPr/>
          <p:nvPr/>
        </p:nvGrpSpPr>
        <p:grpSpPr>
          <a:xfrm>
            <a:off x="323528" y="620688"/>
            <a:ext cx="6120680" cy="965721"/>
            <a:chOff x="-1559808" y="4057908"/>
            <a:chExt cx="6120680" cy="965721"/>
          </a:xfrm>
        </p:grpSpPr>
        <p:sp>
          <p:nvSpPr>
            <p:cNvPr id="17" name="Rectangle 16"/>
            <p:cNvSpPr/>
            <p:nvPr/>
          </p:nvSpPr>
          <p:spPr>
            <a:xfrm>
              <a:off x="-1559808" y="4126509"/>
              <a:ext cx="2629246" cy="769441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r>
                <a:rPr lang="fr-FR" sz="2400" b="1" dirty="0" smtClean="0">
                  <a:latin typeface="Segoe Print" pitchFamily="2" charset="0"/>
                </a:rPr>
                <a:t>Compacité</a:t>
              </a:r>
              <a:r>
                <a:rPr lang="fr-FR" sz="2400" b="1" dirty="0" smtClean="0">
                  <a:solidFill>
                    <a:srgbClr val="FF0000"/>
                  </a:solidFill>
                  <a:latin typeface="Segoe Print" pitchFamily="2" charset="0"/>
                </a:rPr>
                <a:t>  </a:t>
              </a:r>
              <a:r>
                <a:rPr lang="el-GR" sz="4400" b="1" dirty="0" smtClean="0">
                  <a:solidFill>
                    <a:srgbClr val="FF0000"/>
                  </a:solidFill>
                  <a:latin typeface="Segoe Print" pitchFamily="2" charset="0"/>
                </a:rPr>
                <a:t>τ</a:t>
              </a:r>
              <a:r>
                <a:rPr lang="fr-FR" sz="4400" b="1" dirty="0" smtClean="0">
                  <a:solidFill>
                    <a:srgbClr val="FF0000"/>
                  </a:solidFill>
                  <a:latin typeface="Segoe Print" pitchFamily="2" charset="0"/>
                </a:rPr>
                <a:t> </a:t>
              </a:r>
              <a:endParaRPr lang="fr-FR" sz="4400" dirty="0"/>
            </a:p>
          </p:txBody>
        </p:sp>
        <p:sp>
          <p:nvSpPr>
            <p:cNvPr id="18" name="Rectangle 3"/>
            <p:cNvSpPr>
              <a:spLocks noChangeArrowheads="1"/>
            </p:cNvSpPr>
            <p:nvPr/>
          </p:nvSpPr>
          <p:spPr bwMode="auto">
            <a:xfrm>
              <a:off x="1168597" y="4057908"/>
              <a:ext cx="3392275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justLow"/>
              <a:r>
                <a:rPr lang="fr-FR" sz="2400" b="1" dirty="0" smtClean="0">
                  <a:solidFill>
                    <a:srgbClr val="FF0000"/>
                  </a:solidFill>
                  <a:latin typeface="Segoe Print" pitchFamily="2" charset="0"/>
                </a:rPr>
                <a:t>n . </a:t>
              </a:r>
              <a:r>
                <a:rPr lang="fr-FR" sz="2400" b="1" dirty="0" smtClean="0">
                  <a:solidFill>
                    <a:srgbClr val="0066FF"/>
                  </a:solidFill>
                  <a:latin typeface="Segoe Print" pitchFamily="2" charset="0"/>
                </a:rPr>
                <a:t>Volume(1atome)</a:t>
              </a:r>
              <a:r>
                <a:rPr lang="fr-FR" sz="2400" b="1" dirty="0">
                  <a:solidFill>
                    <a:srgbClr val="FF0000"/>
                  </a:solidFill>
                  <a:latin typeface="Segoe Print" pitchFamily="2" charset="0"/>
                </a:rPr>
                <a:t> </a:t>
              </a:r>
              <a:endParaRPr lang="fr-FR" b="1" baseline="30000" dirty="0">
                <a:solidFill>
                  <a:srgbClr val="3333CC"/>
                </a:solidFill>
                <a:latin typeface="Segoe Print" pitchFamily="2" charset="0"/>
              </a:endParaRPr>
            </a:p>
          </p:txBody>
        </p:sp>
        <p:cxnSp>
          <p:nvCxnSpPr>
            <p:cNvPr id="19" name="Connecteur droit 18"/>
            <p:cNvCxnSpPr/>
            <p:nvPr/>
          </p:nvCxnSpPr>
          <p:spPr>
            <a:xfrm>
              <a:off x="1140816" y="4531187"/>
              <a:ext cx="2916000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Rectangle 3"/>
            <p:cNvSpPr>
              <a:spLocks noChangeArrowheads="1"/>
            </p:cNvSpPr>
            <p:nvPr/>
          </p:nvSpPr>
          <p:spPr bwMode="auto">
            <a:xfrm>
              <a:off x="666965" y="4270525"/>
              <a:ext cx="653547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pPr algn="justLow"/>
              <a:r>
                <a:rPr lang="fr-FR" sz="3200" b="1" dirty="0" smtClean="0">
                  <a:solidFill>
                    <a:srgbClr val="FF0000"/>
                  </a:solidFill>
                  <a:latin typeface="Segoe Print" pitchFamily="2" charset="0"/>
                </a:rPr>
                <a:t>=</a:t>
              </a:r>
              <a:endParaRPr lang="fr-FR" sz="2800" b="1" baseline="30000" dirty="0">
                <a:solidFill>
                  <a:srgbClr val="3333CC"/>
                </a:solidFill>
                <a:latin typeface="Segoe Print" pitchFamily="2" charset="0"/>
              </a:endParaRPr>
            </a:p>
          </p:txBody>
        </p:sp>
        <p:sp>
          <p:nvSpPr>
            <p:cNvPr id="21" name="Rectangle 3"/>
            <p:cNvSpPr>
              <a:spLocks noChangeArrowheads="1"/>
            </p:cNvSpPr>
            <p:nvPr/>
          </p:nvSpPr>
          <p:spPr bwMode="auto">
            <a:xfrm>
              <a:off x="1388844" y="4561964"/>
              <a:ext cx="2811988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pPr algn="justLow"/>
              <a:r>
                <a:rPr lang="fr-FR" sz="2400" b="1" dirty="0" smtClean="0">
                  <a:latin typeface="Segoe Print" pitchFamily="2" charset="0"/>
                </a:rPr>
                <a:t>Volume(1 maille)</a:t>
              </a:r>
              <a:endParaRPr lang="fr-FR" b="1" baseline="30000" dirty="0">
                <a:latin typeface="Segoe Print" pitchFamily="2" charset="0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683568" y="1772816"/>
            <a:ext cx="5383205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Structure Cubique simple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95736" y="2266419"/>
            <a:ext cx="5371984" cy="523220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Mode du réseau cubique:  </a:t>
            </a:r>
            <a:r>
              <a:rPr lang="fr-FR" sz="2400" b="1" dirty="0" smtClean="0">
                <a:solidFill>
                  <a:srgbClr val="3333CC"/>
                </a:solidFill>
                <a:latin typeface="Segoe Print" pitchFamily="2" charset="0"/>
              </a:rPr>
              <a:t>Mode </a:t>
            </a:r>
            <a:r>
              <a:rPr lang="fr-FR" sz="2800" b="1" dirty="0" smtClean="0">
                <a:solidFill>
                  <a:srgbClr val="3333CC"/>
                </a:solidFill>
                <a:latin typeface="Segoe Print" pitchFamily="2" charset="0"/>
              </a:rPr>
              <a:t>P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809712" y="2213575"/>
            <a:ext cx="732893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3333CC"/>
                </a:solidFill>
                <a:latin typeface="Segoe Print" pitchFamily="2" charset="0"/>
              </a:rPr>
              <a:t>CS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95536" y="2901716"/>
            <a:ext cx="5680874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Low"/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n</a:t>
            </a:r>
            <a:r>
              <a:rPr lang="fr-FR" sz="2400" dirty="0">
                <a:latin typeface="Segoe Print" pitchFamily="2" charset="0"/>
              </a:rPr>
              <a:t> </a:t>
            </a:r>
            <a:r>
              <a:rPr lang="fr-FR" sz="2400" dirty="0" smtClean="0">
                <a:latin typeface="Segoe Print" pitchFamily="2" charset="0"/>
              </a:rPr>
              <a:t>= </a:t>
            </a:r>
            <a:r>
              <a:rPr lang="fr-FR" sz="2400" dirty="0" err="1" smtClean="0">
                <a:latin typeface="Segoe Print" pitchFamily="2" charset="0"/>
              </a:rPr>
              <a:t>nbre</a:t>
            </a:r>
            <a:r>
              <a:rPr lang="fr-FR" sz="2400" dirty="0" smtClean="0">
                <a:latin typeface="Segoe Print" pitchFamily="2" charset="0"/>
              </a:rPr>
              <a:t> d’atomes par maille </a:t>
            </a:r>
          </a:p>
          <a:p>
            <a:pPr algn="justLow"/>
            <a:r>
              <a:rPr lang="fr-FR" sz="2400" dirty="0" smtClean="0">
                <a:latin typeface="Segoe Print" pitchFamily="2" charset="0"/>
              </a:rPr>
              <a:t>   = 8 x 1/8 = 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1 atome /maille</a:t>
            </a:r>
            <a:endParaRPr lang="fr-FR" sz="2400" b="1" dirty="0">
              <a:solidFill>
                <a:srgbClr val="FF3300"/>
              </a:solidFill>
              <a:latin typeface="Segoe Print" pitchFamily="2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743143" y="3717032"/>
            <a:ext cx="23887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V(1atome) = </a:t>
            </a:r>
            <a:r>
              <a:rPr lang="fr-FR" sz="2400" b="1" dirty="0">
                <a:solidFill>
                  <a:srgbClr val="0000FF"/>
                </a:solidFill>
                <a:latin typeface="Segoe Print" pitchFamily="2" charset="0"/>
              </a:rPr>
              <a:t> </a:t>
            </a:r>
            <a:endParaRPr lang="fr-FR" b="1" baseline="30000" dirty="0">
              <a:solidFill>
                <a:srgbClr val="0000FF"/>
              </a:solidFill>
              <a:latin typeface="Segoe Print" pitchFamily="2" charset="0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3906969" y="3717032"/>
            <a:ext cx="21771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 (4/3) </a:t>
            </a:r>
            <a:r>
              <a:rPr lang="el-GR" sz="2400" b="1" dirty="0" smtClean="0">
                <a:solidFill>
                  <a:srgbClr val="0000FF"/>
                </a:solidFill>
                <a:latin typeface="Segoe Print" pitchFamily="2" charset="0"/>
              </a:rPr>
              <a:t>π</a:t>
            </a:r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 R</a:t>
            </a:r>
            <a:r>
              <a:rPr lang="fr-FR" sz="2800" b="1" baseline="30000" dirty="0" smtClean="0">
                <a:solidFill>
                  <a:srgbClr val="0000FF"/>
                </a:solidFill>
                <a:latin typeface="Segoe Print" pitchFamily="2" charset="0"/>
              </a:rPr>
              <a:t>3</a:t>
            </a:r>
            <a:r>
              <a:rPr lang="fr-FR" sz="2400" b="1" dirty="0">
                <a:solidFill>
                  <a:srgbClr val="0000FF"/>
                </a:solidFill>
                <a:latin typeface="Segoe Print" pitchFamily="2" charset="0"/>
              </a:rPr>
              <a:t> </a:t>
            </a:r>
            <a:endParaRPr lang="fr-FR" b="1" baseline="30000" dirty="0">
              <a:solidFill>
                <a:srgbClr val="0000FF"/>
              </a:solidFill>
              <a:latin typeface="Segoe Print" pitchFamily="2" charset="0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1773179" y="4263479"/>
            <a:ext cx="2335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latin typeface="Segoe Print" pitchFamily="2" charset="0"/>
              </a:rPr>
              <a:t>V(1maille) = </a:t>
            </a:r>
            <a:r>
              <a:rPr lang="fr-FR" sz="2400" b="1" dirty="0">
                <a:latin typeface="Segoe Print" pitchFamily="2" charset="0"/>
              </a:rPr>
              <a:t> </a:t>
            </a:r>
            <a:endParaRPr lang="fr-FR" b="1" baseline="30000" dirty="0">
              <a:latin typeface="Segoe Print" pitchFamily="2" charset="0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4267009" y="4263479"/>
            <a:ext cx="7857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latin typeface="Segoe Print" pitchFamily="2" charset="0"/>
              </a:rPr>
              <a:t> a</a:t>
            </a:r>
            <a:r>
              <a:rPr lang="fr-FR" sz="2800" b="1" baseline="30000" dirty="0" smtClean="0">
                <a:latin typeface="Segoe Print" pitchFamily="2" charset="0"/>
              </a:rPr>
              <a:t>3</a:t>
            </a:r>
            <a:r>
              <a:rPr lang="fr-FR" sz="2400" b="1" dirty="0">
                <a:latin typeface="Segoe Print" pitchFamily="2" charset="0"/>
              </a:rPr>
              <a:t> </a:t>
            </a:r>
            <a:endParaRPr lang="fr-FR" b="1" baseline="30000" dirty="0">
              <a:latin typeface="Segoe Print" pitchFamily="2" charset="0"/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Pr.SAMDI- FSAC-Univ. Hassan II- Casablanca Maroc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27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706" grpId="0" animBg="1"/>
      <p:bldP spid="11" grpId="0" animBg="1"/>
      <p:bldP spid="12" grpId="0" animBg="1"/>
      <p:bldP spid="13" grpId="0" animBg="1"/>
      <p:bldP spid="14" grpId="0" animBg="1"/>
      <p:bldP spid="15" grpId="0"/>
      <p:bldP spid="16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83568" y="-27384"/>
            <a:ext cx="5383205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Structure Cubique simple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95736" y="466219"/>
            <a:ext cx="5371984" cy="523220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Mode du réseau cubique:  </a:t>
            </a:r>
            <a:r>
              <a:rPr lang="fr-FR" sz="2400" b="1" dirty="0" smtClean="0">
                <a:solidFill>
                  <a:srgbClr val="3333CC"/>
                </a:solidFill>
                <a:latin typeface="Segoe Print" pitchFamily="2" charset="0"/>
              </a:rPr>
              <a:t>Mode </a:t>
            </a:r>
            <a:r>
              <a:rPr lang="fr-FR" sz="2800" b="1" dirty="0" smtClean="0">
                <a:solidFill>
                  <a:srgbClr val="3333CC"/>
                </a:solidFill>
                <a:latin typeface="Segoe Print" pitchFamily="2" charset="0"/>
              </a:rPr>
              <a:t>P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04248" y="-99392"/>
            <a:ext cx="732893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3333CC"/>
                </a:solidFill>
                <a:latin typeface="Segoe Print" pitchFamily="2" charset="0"/>
              </a:rPr>
              <a:t>CS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95536" y="1101516"/>
            <a:ext cx="5680874" cy="83099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justLow"/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n</a:t>
            </a:r>
            <a:r>
              <a:rPr lang="fr-FR" sz="2400" dirty="0">
                <a:latin typeface="Segoe Print" pitchFamily="2" charset="0"/>
              </a:rPr>
              <a:t> </a:t>
            </a:r>
            <a:r>
              <a:rPr lang="fr-FR" sz="2400" dirty="0" smtClean="0">
                <a:latin typeface="Segoe Print" pitchFamily="2" charset="0"/>
              </a:rPr>
              <a:t>= </a:t>
            </a:r>
            <a:r>
              <a:rPr lang="fr-FR" sz="2400" dirty="0" err="1" smtClean="0">
                <a:latin typeface="Segoe Print" pitchFamily="2" charset="0"/>
              </a:rPr>
              <a:t>nbre</a:t>
            </a:r>
            <a:r>
              <a:rPr lang="fr-FR" sz="2400" dirty="0" smtClean="0">
                <a:latin typeface="Segoe Print" pitchFamily="2" charset="0"/>
              </a:rPr>
              <a:t> d’atomes par maille </a:t>
            </a:r>
          </a:p>
          <a:p>
            <a:pPr algn="justLow"/>
            <a:r>
              <a:rPr lang="fr-FR" sz="2400" dirty="0" smtClean="0">
                <a:latin typeface="Segoe Print" pitchFamily="2" charset="0"/>
              </a:rPr>
              <a:t>   = 8 x 1/8 = 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1 atome /maille</a:t>
            </a:r>
            <a:endParaRPr lang="fr-FR" sz="2400" b="1" dirty="0">
              <a:solidFill>
                <a:srgbClr val="FF3300"/>
              </a:solidFill>
              <a:latin typeface="Segoe Print" pitchFamily="2" charset="0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103918" y="1862246"/>
            <a:ext cx="238879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V(1atome) = </a:t>
            </a:r>
            <a:r>
              <a:rPr lang="fr-FR" sz="2400" b="1" dirty="0">
                <a:solidFill>
                  <a:srgbClr val="0000FF"/>
                </a:solidFill>
                <a:latin typeface="Segoe Print" pitchFamily="2" charset="0"/>
              </a:rPr>
              <a:t> </a:t>
            </a:r>
            <a:endParaRPr lang="fr-FR" b="1" baseline="30000" dirty="0">
              <a:solidFill>
                <a:srgbClr val="0000FF"/>
              </a:solidFill>
              <a:latin typeface="Segoe Print" pitchFamily="2" charset="0"/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267744" y="1862246"/>
            <a:ext cx="21771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 (4/3) </a:t>
            </a:r>
            <a:r>
              <a:rPr lang="el-GR" sz="2400" b="1" dirty="0" smtClean="0">
                <a:solidFill>
                  <a:srgbClr val="0000FF"/>
                </a:solidFill>
                <a:latin typeface="Segoe Print" pitchFamily="2" charset="0"/>
              </a:rPr>
              <a:t>π</a:t>
            </a:r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 R</a:t>
            </a:r>
            <a:r>
              <a:rPr lang="fr-FR" sz="2800" b="1" baseline="30000" dirty="0" smtClean="0">
                <a:solidFill>
                  <a:srgbClr val="0000FF"/>
                </a:solidFill>
                <a:latin typeface="Segoe Print" pitchFamily="2" charset="0"/>
              </a:rPr>
              <a:t>3</a:t>
            </a:r>
            <a:r>
              <a:rPr lang="fr-FR" sz="2400" b="1" dirty="0">
                <a:solidFill>
                  <a:srgbClr val="0000FF"/>
                </a:solidFill>
                <a:latin typeface="Segoe Print" pitchFamily="2" charset="0"/>
              </a:rPr>
              <a:t> </a:t>
            </a:r>
            <a:endParaRPr lang="fr-FR" b="1" baseline="30000" dirty="0">
              <a:solidFill>
                <a:srgbClr val="0000FF"/>
              </a:solidFill>
              <a:latin typeface="Segoe Print" pitchFamily="2" charset="0"/>
            </a:endParaRPr>
          </a:p>
        </p:txBody>
      </p:sp>
      <p:sp>
        <p:nvSpPr>
          <p:cNvPr id="22" name="Rectangle 3"/>
          <p:cNvSpPr>
            <a:spLocks noChangeArrowheads="1"/>
          </p:cNvSpPr>
          <p:nvPr/>
        </p:nvSpPr>
        <p:spPr bwMode="auto">
          <a:xfrm>
            <a:off x="133954" y="2408693"/>
            <a:ext cx="23358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latin typeface="Segoe Print" pitchFamily="2" charset="0"/>
              </a:rPr>
              <a:t>V(1maille) = </a:t>
            </a:r>
            <a:r>
              <a:rPr lang="fr-FR" sz="2400" b="1" dirty="0">
                <a:latin typeface="Segoe Print" pitchFamily="2" charset="0"/>
              </a:rPr>
              <a:t> </a:t>
            </a:r>
            <a:endParaRPr lang="fr-FR" b="1" baseline="30000" dirty="0">
              <a:latin typeface="Segoe Print" pitchFamily="2" charset="0"/>
            </a:endParaRPr>
          </a:p>
        </p:txBody>
      </p:sp>
      <p:sp>
        <p:nvSpPr>
          <p:cNvPr id="23" name="Rectangle 3"/>
          <p:cNvSpPr>
            <a:spLocks noChangeArrowheads="1"/>
          </p:cNvSpPr>
          <p:nvPr/>
        </p:nvSpPr>
        <p:spPr bwMode="auto">
          <a:xfrm>
            <a:off x="2051720" y="2408693"/>
            <a:ext cx="78579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latin typeface="Segoe Print" pitchFamily="2" charset="0"/>
              </a:rPr>
              <a:t> a</a:t>
            </a:r>
            <a:r>
              <a:rPr lang="fr-FR" sz="2800" b="1" baseline="30000" dirty="0" smtClean="0">
                <a:latin typeface="Segoe Print" pitchFamily="2" charset="0"/>
              </a:rPr>
              <a:t>3</a:t>
            </a:r>
            <a:r>
              <a:rPr lang="fr-FR" sz="2400" b="1" dirty="0">
                <a:latin typeface="Segoe Print" pitchFamily="2" charset="0"/>
              </a:rPr>
              <a:t> </a:t>
            </a:r>
            <a:endParaRPr lang="fr-FR" b="1" baseline="30000" dirty="0">
              <a:latin typeface="Segoe Print" pitchFamily="2" charset="0"/>
            </a:endParaRPr>
          </a:p>
        </p:txBody>
      </p:sp>
      <p:pic>
        <p:nvPicPr>
          <p:cNvPr id="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068960"/>
            <a:ext cx="2520280" cy="2442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3"/>
          <p:cNvSpPr>
            <a:spLocks noChangeArrowheads="1"/>
          </p:cNvSpPr>
          <p:nvPr/>
        </p:nvSpPr>
        <p:spPr bwMode="auto">
          <a:xfrm>
            <a:off x="7592814" y="5704220"/>
            <a:ext cx="1643399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= 0,52</a:t>
            </a:r>
            <a:endParaRPr lang="fr-FR" sz="2800" b="1" baseline="30000" dirty="0">
              <a:solidFill>
                <a:srgbClr val="3333CC"/>
              </a:solidFill>
              <a:latin typeface="Segoe Print" pitchFamily="2" charset="0"/>
            </a:endParaRPr>
          </a:p>
        </p:txBody>
      </p:sp>
      <p:sp>
        <p:nvSpPr>
          <p:cNvPr id="26" name="Rectangle 5"/>
          <p:cNvSpPr>
            <a:spLocks noChangeArrowheads="1"/>
          </p:cNvSpPr>
          <p:nvPr/>
        </p:nvSpPr>
        <p:spPr bwMode="auto">
          <a:xfrm>
            <a:off x="4427984" y="4725144"/>
            <a:ext cx="27943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dirty="0">
                <a:latin typeface="Segoe Print" pitchFamily="2" charset="0"/>
              </a:rPr>
              <a:t>D’où la relation :</a:t>
            </a:r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3131841" y="2812286"/>
            <a:ext cx="5112568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2400" dirty="0" smtClean="0">
                <a:latin typeface="Segoe Print" pitchFamily="2" charset="0"/>
              </a:rPr>
              <a:t>les </a:t>
            </a:r>
            <a:r>
              <a:rPr lang="fr-FR" sz="2400" dirty="0">
                <a:latin typeface="Segoe Print" pitchFamily="2" charset="0"/>
              </a:rPr>
              <a:t>atomes sont </a:t>
            </a:r>
            <a:r>
              <a:rPr lang="fr-FR" sz="2400" dirty="0" smtClean="0">
                <a:latin typeface="Segoe Print" pitchFamily="2" charset="0"/>
              </a:rPr>
              <a:t> tangents </a:t>
            </a:r>
            <a:r>
              <a:rPr lang="fr-FR" sz="2400" dirty="0">
                <a:latin typeface="Segoe Print" pitchFamily="2" charset="0"/>
              </a:rPr>
              <a:t> </a:t>
            </a:r>
            <a:r>
              <a:rPr lang="fr-FR" sz="2400" dirty="0" smtClean="0">
                <a:latin typeface="Segoe Print" pitchFamily="2" charset="0"/>
              </a:rPr>
              <a:t>l’arête de la maille </a:t>
            </a:r>
            <a:endParaRPr lang="fr-FR" sz="2400" dirty="0">
              <a:latin typeface="Segoe Print" pitchFamily="2" charset="0"/>
            </a:endParaRPr>
          </a:p>
        </p:txBody>
      </p:sp>
      <p:cxnSp>
        <p:nvCxnSpPr>
          <p:cNvPr id="28" name="Connecteur droit 27"/>
          <p:cNvCxnSpPr/>
          <p:nvPr/>
        </p:nvCxnSpPr>
        <p:spPr>
          <a:xfrm flipV="1">
            <a:off x="755576" y="3351623"/>
            <a:ext cx="0" cy="1584176"/>
          </a:xfrm>
          <a:prstGeom prst="line">
            <a:avLst/>
          </a:prstGeom>
          <a:ln w="76200">
            <a:solidFill>
              <a:srgbClr val="0066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7"/>
          <p:cNvSpPr>
            <a:spLocks noChangeArrowheads="1"/>
          </p:cNvSpPr>
          <p:nvPr/>
        </p:nvSpPr>
        <p:spPr bwMode="auto">
          <a:xfrm>
            <a:off x="4067944" y="3688576"/>
            <a:ext cx="4248472" cy="892552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dirty="0" smtClean="0">
                <a:latin typeface="Segoe Print" pitchFamily="2" charset="0"/>
              </a:rPr>
              <a:t>Relation de tangence : </a:t>
            </a:r>
            <a:r>
              <a:rPr lang="fr-FR" sz="2800" b="1" dirty="0" smtClean="0">
                <a:solidFill>
                  <a:srgbClr val="FF0000"/>
                </a:solidFill>
                <a:latin typeface="Segoe Print" pitchFamily="2" charset="0"/>
              </a:rPr>
              <a:t>2R = a</a:t>
            </a:r>
            <a:endParaRPr lang="fr-FR" sz="2800" b="1" dirty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-36512" y="5566669"/>
            <a:ext cx="761747" cy="769441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r>
              <a:rPr lang="el-GR" sz="4400" b="1" dirty="0" smtClean="0">
                <a:solidFill>
                  <a:srgbClr val="FF0000"/>
                </a:solidFill>
                <a:latin typeface="Segoe Print" pitchFamily="2" charset="0"/>
              </a:rPr>
              <a:t>τ</a:t>
            </a:r>
            <a:r>
              <a:rPr lang="fr-FR" sz="4400" b="1" dirty="0" smtClean="0">
                <a:solidFill>
                  <a:srgbClr val="FF0000"/>
                </a:solidFill>
                <a:latin typeface="Segoe Print" pitchFamily="2" charset="0"/>
              </a:rPr>
              <a:t> </a:t>
            </a:r>
            <a:endParaRPr lang="fr-FR" sz="4400" dirty="0"/>
          </a:p>
        </p:txBody>
      </p:sp>
      <p:sp>
        <p:nvSpPr>
          <p:cNvPr id="31" name="Rectangle 3"/>
          <p:cNvSpPr>
            <a:spLocks noChangeArrowheads="1"/>
          </p:cNvSpPr>
          <p:nvPr/>
        </p:nvSpPr>
        <p:spPr bwMode="auto">
          <a:xfrm>
            <a:off x="1125798" y="5570076"/>
            <a:ext cx="25811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1 . (4/3) </a:t>
            </a:r>
            <a:r>
              <a:rPr lang="el-GR" sz="2400" b="1" dirty="0" smtClean="0">
                <a:solidFill>
                  <a:srgbClr val="FF0000"/>
                </a:solidFill>
                <a:latin typeface="Segoe Print" pitchFamily="2" charset="0"/>
              </a:rPr>
              <a:t>π</a:t>
            </a:r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 R</a:t>
            </a:r>
            <a:r>
              <a:rPr lang="fr-FR" sz="2800" b="1" baseline="30000" dirty="0" smtClean="0">
                <a:solidFill>
                  <a:srgbClr val="FF0000"/>
                </a:solidFill>
                <a:latin typeface="Segoe Print" pitchFamily="2" charset="0"/>
              </a:rPr>
              <a:t>3</a:t>
            </a:r>
            <a:r>
              <a:rPr lang="fr-FR" sz="2400" b="1" dirty="0">
                <a:solidFill>
                  <a:srgbClr val="FF0000"/>
                </a:solidFill>
                <a:latin typeface="Segoe Print" pitchFamily="2" charset="0"/>
              </a:rPr>
              <a:t> </a:t>
            </a:r>
            <a:endParaRPr lang="fr-FR" b="1" baseline="30000" dirty="0">
              <a:solidFill>
                <a:srgbClr val="3333CC"/>
              </a:solidFill>
              <a:latin typeface="Segoe Print" pitchFamily="2" charset="0"/>
            </a:endParaRPr>
          </a:p>
        </p:txBody>
      </p:sp>
      <p:cxnSp>
        <p:nvCxnSpPr>
          <p:cNvPr id="32" name="Connecteur droit 31"/>
          <p:cNvCxnSpPr/>
          <p:nvPr/>
        </p:nvCxnSpPr>
        <p:spPr>
          <a:xfrm>
            <a:off x="856130" y="6043355"/>
            <a:ext cx="291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"/>
          <p:cNvSpPr>
            <a:spLocks noChangeArrowheads="1"/>
          </p:cNvSpPr>
          <p:nvPr/>
        </p:nvSpPr>
        <p:spPr bwMode="auto">
          <a:xfrm>
            <a:off x="434634" y="5815718"/>
            <a:ext cx="4411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=</a:t>
            </a:r>
            <a:endParaRPr lang="fr-FR" sz="2800" b="1" baseline="30000" dirty="0">
              <a:solidFill>
                <a:srgbClr val="3333CC"/>
              </a:solidFill>
              <a:latin typeface="Segoe Print" pitchFamily="2" charset="0"/>
            </a:endParaRPr>
          </a:p>
        </p:txBody>
      </p:sp>
      <p:sp>
        <p:nvSpPr>
          <p:cNvPr id="34" name="Rectangle 3"/>
          <p:cNvSpPr>
            <a:spLocks noChangeArrowheads="1"/>
          </p:cNvSpPr>
          <p:nvPr/>
        </p:nvSpPr>
        <p:spPr bwMode="auto">
          <a:xfrm>
            <a:off x="2060397" y="6074132"/>
            <a:ext cx="6623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a</a:t>
            </a:r>
            <a:r>
              <a:rPr lang="fr-FR" sz="2800" b="1" baseline="30000" dirty="0" smtClean="0">
                <a:solidFill>
                  <a:srgbClr val="FF0000"/>
                </a:solidFill>
                <a:latin typeface="Segoe Print" pitchFamily="2" charset="0"/>
              </a:rPr>
              <a:t>3</a:t>
            </a:r>
            <a:r>
              <a:rPr lang="fr-FR" sz="2400" b="1" dirty="0">
                <a:solidFill>
                  <a:srgbClr val="FF0000"/>
                </a:solidFill>
                <a:latin typeface="Segoe Print" pitchFamily="2" charset="0"/>
              </a:rPr>
              <a:t> </a:t>
            </a:r>
            <a:endParaRPr lang="fr-FR" b="1" baseline="30000" dirty="0">
              <a:solidFill>
                <a:srgbClr val="3333CC"/>
              </a:solidFill>
              <a:latin typeface="Segoe Print" pitchFamily="2" charset="0"/>
            </a:endParaRPr>
          </a:p>
        </p:txBody>
      </p:sp>
      <p:sp>
        <p:nvSpPr>
          <p:cNvPr id="35" name="Rectangle 3"/>
          <p:cNvSpPr>
            <a:spLocks noChangeArrowheads="1"/>
          </p:cNvSpPr>
          <p:nvPr/>
        </p:nvSpPr>
        <p:spPr bwMode="auto">
          <a:xfrm>
            <a:off x="4206453" y="5517232"/>
            <a:ext cx="33153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1 . (4/3) </a:t>
            </a:r>
            <a:r>
              <a:rPr lang="el-GR" sz="2400" b="1" dirty="0" smtClean="0">
                <a:solidFill>
                  <a:srgbClr val="0000FF"/>
                </a:solidFill>
                <a:latin typeface="Segoe Print" pitchFamily="2" charset="0"/>
              </a:rPr>
              <a:t>π</a:t>
            </a:r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 </a:t>
            </a: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(a /2)</a:t>
            </a:r>
            <a:r>
              <a:rPr lang="fr-FR" sz="2800" b="1" baseline="30000" dirty="0" smtClean="0">
                <a:solidFill>
                  <a:srgbClr val="FF3300"/>
                </a:solidFill>
                <a:latin typeface="Segoe Print" pitchFamily="2" charset="0"/>
              </a:rPr>
              <a:t>3</a:t>
            </a:r>
            <a:r>
              <a:rPr lang="fr-FR" sz="2400" b="1" dirty="0">
                <a:solidFill>
                  <a:srgbClr val="0066FF"/>
                </a:solidFill>
                <a:latin typeface="Segoe Print" pitchFamily="2" charset="0"/>
              </a:rPr>
              <a:t> </a:t>
            </a:r>
            <a:endParaRPr lang="fr-FR" b="1" baseline="30000" dirty="0">
              <a:solidFill>
                <a:srgbClr val="0066FF"/>
              </a:solidFill>
              <a:latin typeface="Segoe Print" pitchFamily="2" charset="0"/>
            </a:endParaRPr>
          </a:p>
        </p:txBody>
      </p:sp>
      <p:cxnSp>
        <p:nvCxnSpPr>
          <p:cNvPr id="36" name="Connecteur droit 35"/>
          <p:cNvCxnSpPr/>
          <p:nvPr/>
        </p:nvCxnSpPr>
        <p:spPr>
          <a:xfrm>
            <a:off x="4168498" y="5990511"/>
            <a:ext cx="3456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"/>
          <p:cNvSpPr>
            <a:spLocks noChangeArrowheads="1"/>
          </p:cNvSpPr>
          <p:nvPr/>
        </p:nvSpPr>
        <p:spPr bwMode="auto">
          <a:xfrm>
            <a:off x="3747002" y="5762874"/>
            <a:ext cx="44114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3200" b="1" dirty="0" smtClean="0">
                <a:solidFill>
                  <a:srgbClr val="0066FF"/>
                </a:solidFill>
                <a:latin typeface="Segoe Print" pitchFamily="2" charset="0"/>
              </a:rPr>
              <a:t>=</a:t>
            </a:r>
            <a:endParaRPr lang="fr-FR" sz="2800" b="1" baseline="30000" dirty="0">
              <a:solidFill>
                <a:srgbClr val="0066FF"/>
              </a:solidFill>
              <a:latin typeface="Segoe Print" pitchFamily="2" charset="0"/>
            </a:endParaRPr>
          </a:p>
        </p:txBody>
      </p:sp>
      <p:sp>
        <p:nvSpPr>
          <p:cNvPr id="38" name="Rectangle 3"/>
          <p:cNvSpPr>
            <a:spLocks noChangeArrowheads="1"/>
          </p:cNvSpPr>
          <p:nvPr/>
        </p:nvSpPr>
        <p:spPr bwMode="auto">
          <a:xfrm>
            <a:off x="5372765" y="6021288"/>
            <a:ext cx="66236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justLow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a</a:t>
            </a:r>
            <a:r>
              <a:rPr lang="fr-FR" sz="2800" b="1" baseline="30000" dirty="0" smtClean="0">
                <a:solidFill>
                  <a:srgbClr val="0000FF"/>
                </a:solidFill>
                <a:latin typeface="Segoe Print" pitchFamily="2" charset="0"/>
              </a:rPr>
              <a:t>3</a:t>
            </a:r>
            <a:r>
              <a:rPr lang="fr-FR" sz="2400" b="1" dirty="0">
                <a:solidFill>
                  <a:srgbClr val="0066FF"/>
                </a:solidFill>
                <a:latin typeface="Segoe Print" pitchFamily="2" charset="0"/>
              </a:rPr>
              <a:t> </a:t>
            </a:r>
            <a:endParaRPr lang="fr-FR" b="1" baseline="30000" dirty="0">
              <a:solidFill>
                <a:srgbClr val="0066FF"/>
              </a:solidFill>
              <a:latin typeface="Segoe Print" pitchFamily="2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3124200" y="6337126"/>
            <a:ext cx="2895600" cy="476250"/>
          </a:xfrm>
        </p:spPr>
        <p:txBody>
          <a:bodyPr/>
          <a:lstStyle/>
          <a:p>
            <a:r>
              <a:rPr lang="fr-FR" dirty="0" err="1" smtClean="0"/>
              <a:t>Pr.SAMDI</a:t>
            </a:r>
            <a:r>
              <a:rPr lang="fr-FR" dirty="0" smtClean="0"/>
              <a:t>- FSAC-</a:t>
            </a:r>
            <a:r>
              <a:rPr lang="fr-FR" dirty="0" err="1" smtClean="0"/>
              <a:t>Univ</a:t>
            </a:r>
            <a:r>
              <a:rPr lang="fr-FR" dirty="0" smtClean="0"/>
              <a:t>. Hassan II- Casablanca Maroc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6" grpId="0"/>
      <p:bldP spid="27" grpId="0" animBg="1"/>
      <p:bldP spid="29" grpId="0" animBg="1"/>
      <p:bldP spid="30" grpId="0" animBg="1"/>
      <p:bldP spid="31" grpId="0"/>
      <p:bldP spid="33" grpId="0"/>
      <p:bldP spid="34" grpId="0"/>
      <p:bldP spid="35" grpId="0"/>
      <p:bldP spid="37" grpId="0"/>
      <p:bldP spid="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04107" y="-27384"/>
            <a:ext cx="1157689" cy="400110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Résumé</a:t>
            </a:r>
          </a:p>
        </p:txBody>
      </p:sp>
      <p:pic>
        <p:nvPicPr>
          <p:cNvPr id="77825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548680"/>
            <a:ext cx="2486025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7"/>
          <p:cNvSpPr/>
          <p:nvPr/>
        </p:nvSpPr>
        <p:spPr>
          <a:xfrm>
            <a:off x="179512" y="332656"/>
            <a:ext cx="3312368" cy="400110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Cubique simple, </a:t>
            </a:r>
            <a:r>
              <a:rPr lang="fr-FR" b="1" dirty="0" smtClean="0">
                <a:solidFill>
                  <a:srgbClr val="3333CC"/>
                </a:solidFill>
                <a:latin typeface="Segoe Print" pitchFamily="2" charset="0"/>
              </a:rPr>
              <a:t>Mode 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P</a:t>
            </a:r>
          </a:p>
        </p:txBody>
      </p:sp>
      <p:sp>
        <p:nvSpPr>
          <p:cNvPr id="9" name="Rectangle 8"/>
          <p:cNvSpPr/>
          <p:nvPr/>
        </p:nvSpPr>
        <p:spPr>
          <a:xfrm>
            <a:off x="442492" y="5373216"/>
            <a:ext cx="13211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(0, 0, 0)</a:t>
            </a:r>
          </a:p>
        </p:txBody>
      </p:sp>
      <p:sp>
        <p:nvSpPr>
          <p:cNvPr id="10" name="Rectangle 9"/>
          <p:cNvSpPr/>
          <p:nvPr/>
        </p:nvSpPr>
        <p:spPr>
          <a:xfrm>
            <a:off x="2866" y="4973106"/>
            <a:ext cx="2999540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Coordonnées réduites</a:t>
            </a:r>
          </a:p>
        </p:txBody>
      </p:sp>
      <p:sp>
        <p:nvSpPr>
          <p:cNvPr id="22" name="Text Box 54"/>
          <p:cNvSpPr txBox="1">
            <a:spLocks noChangeArrowheads="1"/>
          </p:cNvSpPr>
          <p:nvPr/>
        </p:nvSpPr>
        <p:spPr bwMode="auto">
          <a:xfrm>
            <a:off x="341199" y="2708920"/>
            <a:ext cx="2214577" cy="923330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 dirty="0" smtClean="0">
                <a:latin typeface="Segoe Print" pitchFamily="2" charset="0"/>
              </a:rPr>
              <a:t> </a:t>
            </a:r>
            <a:r>
              <a:rPr lang="fr-FR" sz="2400" b="1" dirty="0" err="1" smtClean="0">
                <a:latin typeface="Segoe Print" pitchFamily="2" charset="0"/>
              </a:rPr>
              <a:t>coord</a:t>
            </a:r>
            <a:r>
              <a:rPr lang="fr-FR" sz="2400" b="1" dirty="0" smtClean="0">
                <a:latin typeface="Segoe Print" pitchFamily="2" charset="0"/>
              </a:rPr>
              <a:t>. = 6</a:t>
            </a:r>
          </a:p>
          <a:p>
            <a:pPr>
              <a:spcBef>
                <a:spcPct val="50000"/>
              </a:spcBef>
            </a:pPr>
            <a:r>
              <a:rPr lang="el-GR" b="1" dirty="0" smtClean="0">
                <a:solidFill>
                  <a:srgbClr val="FF0000"/>
                </a:solidFill>
                <a:latin typeface="Segoe Print" pitchFamily="2" charset="0"/>
              </a:rPr>
              <a:t>τ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 </a:t>
            </a:r>
            <a:r>
              <a:rPr lang="fr-FR" b="1" dirty="0" smtClean="0">
                <a:latin typeface="Segoe Print" pitchFamily="2" charset="0"/>
              </a:rPr>
              <a:t>= 0,52   </a:t>
            </a:r>
            <a:endParaRPr lang="fr-FR" dirty="0" smtClean="0"/>
          </a:p>
        </p:txBody>
      </p:sp>
      <p:sp>
        <p:nvSpPr>
          <p:cNvPr id="33" name="Rectangle 59"/>
          <p:cNvSpPr>
            <a:spLocks noChangeArrowheads="1"/>
          </p:cNvSpPr>
          <p:nvPr/>
        </p:nvSpPr>
        <p:spPr bwMode="auto">
          <a:xfrm>
            <a:off x="251520" y="3789040"/>
            <a:ext cx="2448272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r>
              <a:rPr lang="fr-FR" sz="2400" b="1" dirty="0" smtClean="0">
                <a:latin typeface="Segoe Print" pitchFamily="2" charset="0"/>
              </a:rPr>
              <a:t>1 at./maille</a:t>
            </a:r>
            <a:endParaRPr lang="fr-FR" b="1" dirty="0">
              <a:latin typeface="Segoe Print" pitchFamily="2" charset="0"/>
            </a:endParaRPr>
          </a:p>
        </p:txBody>
      </p:sp>
      <p:sp>
        <p:nvSpPr>
          <p:cNvPr id="32" name="Rectangle 7"/>
          <p:cNvSpPr>
            <a:spLocks noChangeArrowheads="1"/>
          </p:cNvSpPr>
          <p:nvPr/>
        </p:nvSpPr>
        <p:spPr bwMode="auto">
          <a:xfrm>
            <a:off x="179512" y="4304710"/>
            <a:ext cx="2592288" cy="52322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2R = </a:t>
            </a:r>
            <a:r>
              <a:rPr lang="fr-FR" sz="2800" b="1" dirty="0" smtClean="0">
                <a:solidFill>
                  <a:srgbClr val="0000FF"/>
                </a:solidFill>
                <a:latin typeface="Segoe Print" pitchFamily="2" charset="0"/>
              </a:rPr>
              <a:t>a</a:t>
            </a:r>
            <a:endParaRPr lang="fr-FR" sz="2400" b="1" dirty="0">
              <a:solidFill>
                <a:srgbClr val="0000FF"/>
              </a:solidFill>
              <a:latin typeface="Segoe Print" pitchFamily="2" charset="0"/>
            </a:endParaRPr>
          </a:p>
        </p:txBody>
      </p:sp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>
          <a:xfrm>
            <a:off x="539552" y="6245225"/>
            <a:ext cx="2895600" cy="476250"/>
          </a:xfrm>
        </p:spPr>
        <p:txBody>
          <a:bodyPr/>
          <a:lstStyle/>
          <a:p>
            <a:r>
              <a:rPr lang="fr-FR" dirty="0" err="1" smtClean="0"/>
              <a:t>Pr.SAMDI</a:t>
            </a:r>
            <a:r>
              <a:rPr lang="fr-FR" dirty="0" smtClean="0"/>
              <a:t>- FSAC-</a:t>
            </a:r>
            <a:r>
              <a:rPr lang="fr-FR" dirty="0" err="1" smtClean="0"/>
              <a:t>Univ</a:t>
            </a:r>
            <a:r>
              <a:rPr lang="fr-FR" dirty="0" smtClean="0"/>
              <a:t>. Hassan II- Casablanca Maroc</a:t>
            </a:r>
            <a:endParaRPr lang="fr-FR" dirty="0"/>
          </a:p>
        </p:txBody>
      </p:sp>
      <p:sp>
        <p:nvSpPr>
          <p:cNvPr id="36" name="Rectangle 35"/>
          <p:cNvSpPr/>
          <p:nvPr/>
        </p:nvSpPr>
        <p:spPr>
          <a:xfrm>
            <a:off x="4716016" y="2652881"/>
            <a:ext cx="2952328" cy="954107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Cubique centré, </a:t>
            </a:r>
            <a:r>
              <a:rPr lang="fr-FR" sz="2800" b="1" dirty="0" smtClean="0">
                <a:solidFill>
                  <a:srgbClr val="3333CC"/>
                </a:solidFill>
                <a:latin typeface="Palatino Linotype" panose="02040502050505030304" pitchFamily="18" charset="0"/>
              </a:rPr>
              <a:t>Mode </a:t>
            </a:r>
            <a:r>
              <a:rPr lang="fr-F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I </a:t>
            </a:r>
            <a:endParaRPr lang="fr-FR" sz="28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5580112" y="3644761"/>
            <a:ext cx="2952328" cy="954107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sz="2800" b="1" dirty="0" smtClean="0">
                <a:solidFill>
                  <a:srgbClr val="FF0000"/>
                </a:solidFill>
                <a:latin typeface="Palatino Linotype" panose="02040502050505030304" pitchFamily="18" charset="0"/>
              </a:rPr>
              <a:t>Voir un autre fichier sur le site</a:t>
            </a:r>
            <a:endParaRPr lang="fr-FR" sz="2800" b="1" dirty="0" smtClean="0">
              <a:solidFill>
                <a:srgbClr val="FF0000"/>
              </a:solidFill>
              <a:latin typeface="Palatino Linotype" panose="0204050205050503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78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8" grpId="0" animBg="1"/>
      <p:bldP spid="9" grpId="0"/>
      <p:bldP spid="10" grpId="0" animBg="1"/>
      <p:bldP spid="22" grpId="0" animBg="1"/>
      <p:bldP spid="33" grpId="0" animBg="1"/>
      <p:bldP spid="32" grpId="0" animBg="1"/>
      <p:bldP spid="36" grpId="0" animBg="1"/>
      <p:bldP spid="3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357188" y="1393825"/>
          <a:ext cx="5000625" cy="467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2344" name="Picture" r:id="rId3" imgW="1956816" imgH="1819656" progId="Word.Picture.8">
                  <p:embed/>
                </p:oleObj>
              </mc:Choice>
              <mc:Fallback>
                <p:oleObj name="Picture" r:id="rId3" imgW="1956816" imgH="1819656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88" y="1393825"/>
                        <a:ext cx="5000625" cy="467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Ellipse 6"/>
          <p:cNvSpPr/>
          <p:nvPr/>
        </p:nvSpPr>
        <p:spPr>
          <a:xfrm>
            <a:off x="1142944" y="4926918"/>
            <a:ext cx="357190" cy="357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553174" y="1700808"/>
            <a:ext cx="1547218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(0, 0, 0)</a:t>
            </a:r>
          </a:p>
        </p:txBody>
      </p:sp>
      <p:sp>
        <p:nvSpPr>
          <p:cNvPr id="9" name="Rectangle 8"/>
          <p:cNvSpPr/>
          <p:nvPr/>
        </p:nvSpPr>
        <p:spPr>
          <a:xfrm>
            <a:off x="5714976" y="1340768"/>
            <a:ext cx="2935420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Coordonnées réduites</a:t>
            </a:r>
          </a:p>
        </p:txBody>
      </p:sp>
      <p:sp>
        <p:nvSpPr>
          <p:cNvPr id="12" name="Ellipse 11"/>
          <p:cNvSpPr/>
          <p:nvPr/>
        </p:nvSpPr>
        <p:spPr>
          <a:xfrm>
            <a:off x="1187624" y="1268760"/>
            <a:ext cx="357190" cy="357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5292080" y="2204864"/>
            <a:ext cx="3851920" cy="707886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fr-FR" dirty="0" smtClean="0">
                <a:latin typeface="Segoe Print" pitchFamily="2" charset="0"/>
              </a:rPr>
              <a:t>La coordonnée réduite représente tous les sommets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83568" y="35913"/>
            <a:ext cx="5383205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Structure Cubique simple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95736" y="529516"/>
            <a:ext cx="5371984" cy="523220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Mode du réseau cubique:  </a:t>
            </a:r>
            <a:r>
              <a:rPr lang="fr-FR" sz="2400" b="1" dirty="0" smtClean="0">
                <a:solidFill>
                  <a:srgbClr val="3333CC"/>
                </a:solidFill>
                <a:latin typeface="Segoe Print" pitchFamily="2" charset="0"/>
              </a:rPr>
              <a:t>Mode </a:t>
            </a:r>
            <a:r>
              <a:rPr lang="fr-FR" sz="2800" b="1" dirty="0" smtClean="0">
                <a:solidFill>
                  <a:srgbClr val="3333CC"/>
                </a:solidFill>
                <a:latin typeface="Segoe Print" pitchFamily="2" charset="0"/>
              </a:rPr>
              <a:t>P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809712" y="476672"/>
            <a:ext cx="732893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3333CC"/>
                </a:solidFill>
                <a:latin typeface="Segoe Print" pitchFamily="2" charset="0"/>
              </a:rPr>
              <a:t>CS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grpSp>
        <p:nvGrpSpPr>
          <p:cNvPr id="2" name="Groupe 28"/>
          <p:cNvGrpSpPr/>
          <p:nvPr/>
        </p:nvGrpSpPr>
        <p:grpSpPr>
          <a:xfrm>
            <a:off x="5508104" y="3341859"/>
            <a:ext cx="3005396" cy="2463405"/>
            <a:chOff x="5922580" y="4077072"/>
            <a:chExt cx="3005396" cy="2463405"/>
          </a:xfrm>
        </p:grpSpPr>
        <p:grpSp>
          <p:nvGrpSpPr>
            <p:cNvPr id="3" name="Groupe 17"/>
            <p:cNvGrpSpPr/>
            <p:nvPr/>
          </p:nvGrpSpPr>
          <p:grpSpPr>
            <a:xfrm>
              <a:off x="5922580" y="4797152"/>
              <a:ext cx="2861380" cy="1743325"/>
              <a:chOff x="1782628" y="2333747"/>
              <a:chExt cx="2861380" cy="1743325"/>
            </a:xfrm>
          </p:grpSpPr>
          <p:sp>
            <p:nvSpPr>
              <p:cNvPr id="19" name="Oval 8"/>
              <p:cNvSpPr>
                <a:spLocks noChangeArrowheads="1"/>
              </p:cNvSpPr>
              <p:nvPr/>
            </p:nvSpPr>
            <p:spPr bwMode="auto">
              <a:xfrm>
                <a:off x="2145429" y="2333747"/>
                <a:ext cx="1243890" cy="115287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0" name="Oval 9"/>
              <p:cNvSpPr>
                <a:spLocks noChangeArrowheads="1"/>
              </p:cNvSpPr>
              <p:nvPr/>
            </p:nvSpPr>
            <p:spPr bwMode="auto">
              <a:xfrm>
                <a:off x="3400118" y="2333747"/>
                <a:ext cx="1243890" cy="1152876"/>
              </a:xfrm>
              <a:prstGeom prst="ellipse">
                <a:avLst/>
              </a:prstGeom>
              <a:solidFill>
                <a:srgbClr val="FF33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1" name="Oval 10"/>
              <p:cNvSpPr>
                <a:spLocks noChangeArrowheads="1"/>
              </p:cNvSpPr>
              <p:nvPr/>
            </p:nvSpPr>
            <p:spPr bwMode="auto">
              <a:xfrm>
                <a:off x="3026518" y="2924196"/>
                <a:ext cx="1243890" cy="115287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2" name="Oval 11"/>
              <p:cNvSpPr>
                <a:spLocks noChangeArrowheads="1"/>
              </p:cNvSpPr>
              <p:nvPr/>
            </p:nvSpPr>
            <p:spPr bwMode="auto">
              <a:xfrm>
                <a:off x="1782628" y="2924196"/>
                <a:ext cx="1243890" cy="1152876"/>
              </a:xfrm>
              <a:prstGeom prst="ellipse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grpSp>
          <p:nvGrpSpPr>
            <p:cNvPr id="4" name="Groupe 22"/>
            <p:cNvGrpSpPr/>
            <p:nvPr/>
          </p:nvGrpSpPr>
          <p:grpSpPr>
            <a:xfrm>
              <a:off x="6066596" y="4077072"/>
              <a:ext cx="2861380" cy="1743325"/>
              <a:chOff x="1566604" y="2678654"/>
              <a:chExt cx="2861380" cy="1743325"/>
            </a:xfrm>
          </p:grpSpPr>
          <p:sp>
            <p:nvSpPr>
              <p:cNvPr id="24" name="Oval 8"/>
              <p:cNvSpPr>
                <a:spLocks noChangeArrowheads="1"/>
              </p:cNvSpPr>
              <p:nvPr/>
            </p:nvSpPr>
            <p:spPr bwMode="auto">
              <a:xfrm>
                <a:off x="1929405" y="2678654"/>
                <a:ext cx="1243890" cy="1152876"/>
              </a:xfrm>
              <a:prstGeom prst="ellipse">
                <a:avLst/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5" name="Oval 9"/>
              <p:cNvSpPr>
                <a:spLocks noChangeArrowheads="1"/>
              </p:cNvSpPr>
              <p:nvPr/>
            </p:nvSpPr>
            <p:spPr bwMode="auto">
              <a:xfrm>
                <a:off x="3184094" y="2678654"/>
                <a:ext cx="1243890" cy="1152876"/>
              </a:xfrm>
              <a:prstGeom prst="ellipse">
                <a:avLst/>
              </a:prstGeom>
              <a:solidFill>
                <a:srgbClr val="6699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6" name="Oval 10"/>
              <p:cNvSpPr>
                <a:spLocks noChangeArrowheads="1"/>
              </p:cNvSpPr>
              <p:nvPr/>
            </p:nvSpPr>
            <p:spPr bwMode="auto">
              <a:xfrm>
                <a:off x="2810494" y="3269103"/>
                <a:ext cx="1243890" cy="115287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27" name="Oval 11"/>
              <p:cNvSpPr>
                <a:spLocks noChangeArrowheads="1"/>
              </p:cNvSpPr>
              <p:nvPr/>
            </p:nvSpPr>
            <p:spPr bwMode="auto">
              <a:xfrm>
                <a:off x="1566604" y="3269103"/>
                <a:ext cx="1243890" cy="1152876"/>
              </a:xfrm>
              <a:prstGeom prst="ellipse">
                <a:avLst/>
              </a:prstGeom>
              <a:solidFill>
                <a:srgbClr val="0000FF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</p:grpSp>
      <p:sp>
        <p:nvSpPr>
          <p:cNvPr id="28" name="Text Box 32"/>
          <p:cNvSpPr txBox="1">
            <a:spLocks noChangeArrowheads="1"/>
          </p:cNvSpPr>
          <p:nvPr/>
        </p:nvSpPr>
        <p:spPr bwMode="auto">
          <a:xfrm>
            <a:off x="1691680" y="908720"/>
            <a:ext cx="2771775" cy="45720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Modèle éclaté</a:t>
            </a:r>
          </a:p>
        </p:txBody>
      </p:sp>
      <p:sp>
        <p:nvSpPr>
          <p:cNvPr id="33" name="Text Box 32"/>
          <p:cNvSpPr txBox="1">
            <a:spLocks noChangeArrowheads="1"/>
          </p:cNvSpPr>
          <p:nvPr/>
        </p:nvSpPr>
        <p:spPr bwMode="auto">
          <a:xfrm>
            <a:off x="5688657" y="5951512"/>
            <a:ext cx="2771775" cy="457200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Modèle </a:t>
            </a: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compact</a:t>
            </a:r>
            <a:endParaRPr lang="fr-FR" sz="2400" b="1" dirty="0">
              <a:solidFill>
                <a:schemeClr val="accent2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6" name="Text Box 38"/>
          <p:cNvSpPr txBox="1">
            <a:spLocks noChangeArrowheads="1"/>
          </p:cNvSpPr>
          <p:nvPr/>
        </p:nvSpPr>
        <p:spPr bwMode="auto">
          <a:xfrm>
            <a:off x="539552" y="6536377"/>
            <a:ext cx="4032647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fr-FR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Paramètre  </a:t>
            </a:r>
            <a:r>
              <a:rPr lang="fr-FR" sz="2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fr-FR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de la maille </a:t>
            </a:r>
            <a:endParaRPr lang="fr-FR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38" name="Ellipse 37"/>
          <p:cNvSpPr/>
          <p:nvPr/>
        </p:nvSpPr>
        <p:spPr>
          <a:xfrm>
            <a:off x="251520" y="2204864"/>
            <a:ext cx="357190" cy="357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179512" y="5880122"/>
            <a:ext cx="357190" cy="357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4790874" y="4869160"/>
            <a:ext cx="357190" cy="357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4790874" y="1271610"/>
            <a:ext cx="357190" cy="357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3926778" y="5808114"/>
            <a:ext cx="357190" cy="357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37" name="Connecteur droit 36"/>
          <p:cNvCxnSpPr/>
          <p:nvPr/>
        </p:nvCxnSpPr>
        <p:spPr>
          <a:xfrm>
            <a:off x="323528" y="6309320"/>
            <a:ext cx="3852000" cy="0"/>
          </a:xfrm>
          <a:prstGeom prst="line">
            <a:avLst/>
          </a:prstGeom>
          <a:ln w="28575">
            <a:solidFill>
              <a:srgbClr val="0000FF"/>
            </a:solidFill>
            <a:prstDash val="dashDot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Ellipse 46"/>
          <p:cNvSpPr/>
          <p:nvPr/>
        </p:nvSpPr>
        <p:spPr>
          <a:xfrm>
            <a:off x="3926778" y="2135706"/>
            <a:ext cx="357190" cy="35719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982328" y="6481142"/>
            <a:ext cx="4910152" cy="476250"/>
          </a:xfrm>
        </p:spPr>
        <p:txBody>
          <a:bodyPr/>
          <a:lstStyle/>
          <a:p>
            <a:r>
              <a:rPr lang="fr-FR" dirty="0" err="1" smtClean="0"/>
              <a:t>Pr.SAMDI</a:t>
            </a:r>
            <a:r>
              <a:rPr lang="fr-FR" dirty="0" smtClean="0"/>
              <a:t>- FSAC-</a:t>
            </a:r>
            <a:r>
              <a:rPr lang="fr-FR" dirty="0" err="1" smtClean="0"/>
              <a:t>Univ</a:t>
            </a:r>
            <a:r>
              <a:rPr lang="fr-FR" dirty="0" smtClean="0"/>
              <a:t>. Hassan II- Casablanca Maroc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2" grpId="0" animBg="1"/>
      <p:bldP spid="17" grpId="0"/>
      <p:bldP spid="31" grpId="0" animBg="1"/>
      <p:bldP spid="30" grpId="0" animBg="1"/>
      <p:bldP spid="32" grpId="0" animBg="1"/>
      <p:bldP spid="28" grpId="0" animBg="1"/>
      <p:bldP spid="33" grpId="0" animBg="1"/>
      <p:bldP spid="36" grpId="0" animBg="1"/>
      <p:bldP spid="38" grpId="0" animBg="1"/>
      <p:bldP spid="40" grpId="0" animBg="1"/>
      <p:bldP spid="42" grpId="0" animBg="1"/>
      <p:bldP spid="45" grpId="0" animBg="1"/>
      <p:bldP spid="46" grpId="0" animBg="1"/>
      <p:bldP spid="4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8569056"/>
              </p:ext>
            </p:extLst>
          </p:nvPr>
        </p:nvGraphicFramePr>
        <p:xfrm>
          <a:off x="327264" y="1488529"/>
          <a:ext cx="5000625" cy="467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368" name="Picture" r:id="rId3" imgW="1956816" imgH="1819656" progId="Word.Picture.8">
                  <p:embed/>
                </p:oleObj>
              </mc:Choice>
              <mc:Fallback>
                <p:oleObj name="Picture" r:id="rId3" imgW="1956816" imgH="1819656" progId="Word.Picture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264" y="1488529"/>
                        <a:ext cx="5000625" cy="46767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Ellipse 6"/>
          <p:cNvSpPr/>
          <p:nvPr/>
        </p:nvSpPr>
        <p:spPr>
          <a:xfrm>
            <a:off x="1121759" y="4986078"/>
            <a:ext cx="357190" cy="357190"/>
          </a:xfrm>
          <a:prstGeom prst="ellipse">
            <a:avLst/>
          </a:prstGeom>
          <a:solidFill>
            <a:srgbClr val="FFFF00"/>
          </a:solidFill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553174" y="1700808"/>
            <a:ext cx="1547218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(0, 0, 0)</a:t>
            </a:r>
          </a:p>
        </p:txBody>
      </p:sp>
      <p:sp>
        <p:nvSpPr>
          <p:cNvPr id="9" name="Rectangle 8"/>
          <p:cNvSpPr/>
          <p:nvPr/>
        </p:nvSpPr>
        <p:spPr>
          <a:xfrm>
            <a:off x="5714976" y="1340768"/>
            <a:ext cx="2935420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Coordonnées réduites</a:t>
            </a:r>
          </a:p>
        </p:txBody>
      </p:sp>
      <p:sp>
        <p:nvSpPr>
          <p:cNvPr id="12" name="Ellipse 11"/>
          <p:cNvSpPr/>
          <p:nvPr/>
        </p:nvSpPr>
        <p:spPr>
          <a:xfrm>
            <a:off x="683568" y="3647874"/>
            <a:ext cx="357190" cy="357190"/>
          </a:xfrm>
          <a:prstGeom prst="ellipse">
            <a:avLst/>
          </a:prstGeom>
          <a:solidFill>
            <a:srgbClr val="FFFF00"/>
          </a:solidFill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Rectangle 30"/>
          <p:cNvSpPr/>
          <p:nvPr/>
        </p:nvSpPr>
        <p:spPr>
          <a:xfrm>
            <a:off x="683568" y="35913"/>
            <a:ext cx="5383205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Structure Cubique simple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95736" y="529516"/>
            <a:ext cx="5371984" cy="523220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Mode du réseau cubique:  </a:t>
            </a:r>
            <a:r>
              <a:rPr lang="fr-FR" sz="2400" b="1" dirty="0" smtClean="0">
                <a:solidFill>
                  <a:srgbClr val="3333CC"/>
                </a:solidFill>
                <a:latin typeface="Segoe Print" pitchFamily="2" charset="0"/>
              </a:rPr>
              <a:t>Mode </a:t>
            </a:r>
            <a:r>
              <a:rPr lang="fr-FR" sz="2800" b="1" dirty="0" smtClean="0">
                <a:solidFill>
                  <a:srgbClr val="3333CC"/>
                </a:solidFill>
                <a:latin typeface="Segoe Print" pitchFamily="2" charset="0"/>
              </a:rPr>
              <a:t>P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809712" y="476672"/>
            <a:ext cx="732893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3333CC"/>
                </a:solidFill>
                <a:latin typeface="Segoe Print" pitchFamily="2" charset="0"/>
              </a:rPr>
              <a:t>CS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36" name="Text Box 38"/>
          <p:cNvSpPr txBox="1">
            <a:spLocks noChangeArrowheads="1"/>
          </p:cNvSpPr>
          <p:nvPr/>
        </p:nvSpPr>
        <p:spPr bwMode="auto">
          <a:xfrm>
            <a:off x="-108520" y="6536377"/>
            <a:ext cx="4032647" cy="28469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lnSpc>
                <a:spcPct val="50000"/>
              </a:lnSpc>
            </a:pPr>
            <a:r>
              <a:rPr lang="fr-FR" b="1" dirty="0" smtClean="0">
                <a:latin typeface="Segoe Print" pitchFamily="2" charset="0"/>
              </a:rPr>
              <a:t>Paramètre  a de la maille </a:t>
            </a:r>
            <a:endParaRPr lang="fr-FR" b="1" dirty="0">
              <a:latin typeface="Segoe Print" pitchFamily="2" charset="0"/>
            </a:endParaRPr>
          </a:p>
        </p:txBody>
      </p:sp>
      <p:cxnSp>
        <p:nvCxnSpPr>
          <p:cNvPr id="37" name="Connecteur droit 36"/>
          <p:cNvCxnSpPr/>
          <p:nvPr/>
        </p:nvCxnSpPr>
        <p:spPr>
          <a:xfrm>
            <a:off x="395536" y="6309320"/>
            <a:ext cx="1800200" cy="0"/>
          </a:xfrm>
          <a:prstGeom prst="line">
            <a:avLst/>
          </a:prstGeom>
          <a:ln w="28575">
            <a:solidFill>
              <a:srgbClr val="0000FF"/>
            </a:solidFill>
            <a:prstDash val="dashDot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Ellipse 37"/>
          <p:cNvSpPr/>
          <p:nvPr/>
        </p:nvSpPr>
        <p:spPr>
          <a:xfrm>
            <a:off x="2987824" y="5088034"/>
            <a:ext cx="357190" cy="357190"/>
          </a:xfrm>
          <a:prstGeom prst="ellipse">
            <a:avLst/>
          </a:prstGeom>
          <a:solidFill>
            <a:srgbClr val="FFFF00"/>
          </a:solidFill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0" name="Ellipse 39"/>
          <p:cNvSpPr/>
          <p:nvPr/>
        </p:nvSpPr>
        <p:spPr>
          <a:xfrm>
            <a:off x="683568" y="5448074"/>
            <a:ext cx="357190" cy="357190"/>
          </a:xfrm>
          <a:prstGeom prst="ellipse">
            <a:avLst/>
          </a:prstGeom>
          <a:solidFill>
            <a:srgbClr val="FFFF00"/>
          </a:solidFill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Ellipse 41"/>
          <p:cNvSpPr/>
          <p:nvPr/>
        </p:nvSpPr>
        <p:spPr>
          <a:xfrm>
            <a:off x="2987824" y="3140968"/>
            <a:ext cx="357190" cy="357190"/>
          </a:xfrm>
          <a:prstGeom prst="ellipse">
            <a:avLst/>
          </a:prstGeom>
          <a:solidFill>
            <a:srgbClr val="FFFF00"/>
          </a:solidFill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Ellipse 44"/>
          <p:cNvSpPr/>
          <p:nvPr/>
        </p:nvSpPr>
        <p:spPr>
          <a:xfrm>
            <a:off x="2483768" y="3645024"/>
            <a:ext cx="357190" cy="357190"/>
          </a:xfrm>
          <a:prstGeom prst="ellipse">
            <a:avLst/>
          </a:prstGeom>
          <a:solidFill>
            <a:srgbClr val="FFFF00"/>
          </a:solidFill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6" name="Ellipse 45"/>
          <p:cNvSpPr/>
          <p:nvPr/>
        </p:nvSpPr>
        <p:spPr>
          <a:xfrm>
            <a:off x="2483768" y="5520082"/>
            <a:ext cx="357190" cy="357190"/>
          </a:xfrm>
          <a:prstGeom prst="ellipse">
            <a:avLst/>
          </a:prstGeom>
          <a:solidFill>
            <a:srgbClr val="FFFF00"/>
          </a:solidFill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7" name="Ellipse 46"/>
          <p:cNvSpPr/>
          <p:nvPr/>
        </p:nvSpPr>
        <p:spPr>
          <a:xfrm>
            <a:off x="1187624" y="3143818"/>
            <a:ext cx="357190" cy="357190"/>
          </a:xfrm>
          <a:prstGeom prst="ellipse">
            <a:avLst/>
          </a:prstGeom>
          <a:solidFill>
            <a:srgbClr val="FFFF00"/>
          </a:solidFill>
          <a:ln>
            <a:solidFill>
              <a:srgbClr val="3333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4" name="Rectangle 33"/>
          <p:cNvSpPr/>
          <p:nvPr/>
        </p:nvSpPr>
        <p:spPr>
          <a:xfrm>
            <a:off x="5868144" y="2708920"/>
            <a:ext cx="2774311" cy="707886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b="1" dirty="0" smtClean="0">
                <a:latin typeface="Segoe Print" pitchFamily="2" charset="0"/>
              </a:rPr>
              <a:t>Examinons plusieurs mailles voisines</a:t>
            </a:r>
          </a:p>
        </p:txBody>
      </p:sp>
      <p:cxnSp>
        <p:nvCxnSpPr>
          <p:cNvPr id="39" name="Connecteur droit avec flèche 38"/>
          <p:cNvCxnSpPr>
            <a:stCxn id="44" idx="1"/>
          </p:cNvCxnSpPr>
          <p:nvPr/>
        </p:nvCxnSpPr>
        <p:spPr>
          <a:xfrm flipH="1">
            <a:off x="1835253" y="4061103"/>
            <a:ext cx="4534436" cy="1386971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/>
          <p:cNvSpPr/>
          <p:nvPr/>
        </p:nvSpPr>
        <p:spPr>
          <a:xfrm>
            <a:off x="6369689" y="3861048"/>
            <a:ext cx="2306767" cy="400110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La 1</a:t>
            </a:r>
            <a:r>
              <a:rPr lang="fr-FR" b="1" baseline="30000" dirty="0" smtClean="0">
                <a:solidFill>
                  <a:srgbClr val="FF0000"/>
                </a:solidFill>
                <a:latin typeface="Segoe Print" pitchFamily="2" charset="0"/>
              </a:rPr>
              <a:t>ère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 maille</a:t>
            </a:r>
          </a:p>
        </p:txBody>
      </p:sp>
      <p:grpSp>
        <p:nvGrpSpPr>
          <p:cNvPr id="2" name="Groupe 52"/>
          <p:cNvGrpSpPr/>
          <p:nvPr/>
        </p:nvGrpSpPr>
        <p:grpSpPr>
          <a:xfrm>
            <a:off x="251520" y="4079922"/>
            <a:ext cx="2160240" cy="2229398"/>
            <a:chOff x="251520" y="4079922"/>
            <a:chExt cx="2160240" cy="2229398"/>
          </a:xfrm>
        </p:grpSpPr>
        <p:sp>
          <p:nvSpPr>
            <p:cNvPr id="49" name="Ellipse 48"/>
            <p:cNvSpPr/>
            <p:nvPr/>
          </p:nvSpPr>
          <p:spPr>
            <a:xfrm>
              <a:off x="251520" y="4079922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0" name="Ellipse 49"/>
            <p:cNvSpPr/>
            <p:nvPr/>
          </p:nvSpPr>
          <p:spPr>
            <a:xfrm>
              <a:off x="251520" y="5880122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1" name="Ellipse 50"/>
            <p:cNvSpPr/>
            <p:nvPr/>
          </p:nvSpPr>
          <p:spPr>
            <a:xfrm>
              <a:off x="2051720" y="4079922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2054570" y="5952130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" name="Groupe 57"/>
          <p:cNvGrpSpPr/>
          <p:nvPr/>
        </p:nvGrpSpPr>
        <p:grpSpPr>
          <a:xfrm>
            <a:off x="4355976" y="3140968"/>
            <a:ext cx="789238" cy="2736304"/>
            <a:chOff x="4355976" y="3140968"/>
            <a:chExt cx="789238" cy="2736304"/>
          </a:xfrm>
        </p:grpSpPr>
        <p:sp>
          <p:nvSpPr>
            <p:cNvPr id="54" name="Ellipse 53"/>
            <p:cNvSpPr/>
            <p:nvPr/>
          </p:nvSpPr>
          <p:spPr>
            <a:xfrm>
              <a:off x="4788024" y="5016026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5" name="Ellipse 54"/>
            <p:cNvSpPr/>
            <p:nvPr/>
          </p:nvSpPr>
          <p:spPr>
            <a:xfrm>
              <a:off x="4788024" y="3140968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Ellipse 55"/>
            <p:cNvSpPr/>
            <p:nvPr/>
          </p:nvSpPr>
          <p:spPr>
            <a:xfrm>
              <a:off x="4358826" y="3645024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Ellipse 56"/>
            <p:cNvSpPr/>
            <p:nvPr/>
          </p:nvSpPr>
          <p:spPr>
            <a:xfrm>
              <a:off x="4355976" y="5520082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" name="Groupe 60"/>
          <p:cNvGrpSpPr/>
          <p:nvPr/>
        </p:nvGrpSpPr>
        <p:grpSpPr>
          <a:xfrm>
            <a:off x="3851920" y="4077072"/>
            <a:ext cx="360040" cy="2232248"/>
            <a:chOff x="3851920" y="4077072"/>
            <a:chExt cx="360040" cy="2232248"/>
          </a:xfrm>
        </p:grpSpPr>
        <p:sp>
          <p:nvSpPr>
            <p:cNvPr id="59" name="Ellipse 58"/>
            <p:cNvSpPr/>
            <p:nvPr/>
          </p:nvSpPr>
          <p:spPr>
            <a:xfrm>
              <a:off x="3854770" y="4077072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Ellipse 59"/>
            <p:cNvSpPr/>
            <p:nvPr/>
          </p:nvSpPr>
          <p:spPr>
            <a:xfrm>
              <a:off x="3851920" y="5952130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5" name="Groupe 70"/>
          <p:cNvGrpSpPr/>
          <p:nvPr/>
        </p:nvGrpSpPr>
        <p:grpSpPr>
          <a:xfrm>
            <a:off x="251520" y="1343618"/>
            <a:ext cx="4896544" cy="1293294"/>
            <a:chOff x="251520" y="1343618"/>
            <a:chExt cx="4896544" cy="1293294"/>
          </a:xfrm>
        </p:grpSpPr>
        <p:sp>
          <p:nvSpPr>
            <p:cNvPr id="62" name="Ellipse 61"/>
            <p:cNvSpPr/>
            <p:nvPr/>
          </p:nvSpPr>
          <p:spPr>
            <a:xfrm>
              <a:off x="2915816" y="1343618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3" name="Ellipse 62"/>
            <p:cNvSpPr/>
            <p:nvPr/>
          </p:nvSpPr>
          <p:spPr>
            <a:xfrm>
              <a:off x="1115616" y="1343618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4" name="Ellipse 63"/>
            <p:cNvSpPr/>
            <p:nvPr/>
          </p:nvSpPr>
          <p:spPr>
            <a:xfrm>
              <a:off x="4790874" y="1343618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5" name="Ellipse 64"/>
            <p:cNvSpPr/>
            <p:nvPr/>
          </p:nvSpPr>
          <p:spPr>
            <a:xfrm>
              <a:off x="2555776" y="1775666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6" name="Ellipse 65"/>
            <p:cNvSpPr/>
            <p:nvPr/>
          </p:nvSpPr>
          <p:spPr>
            <a:xfrm>
              <a:off x="683568" y="1775666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7" name="Ellipse 66"/>
            <p:cNvSpPr/>
            <p:nvPr/>
          </p:nvSpPr>
          <p:spPr>
            <a:xfrm>
              <a:off x="4355976" y="1775666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8" name="Ellipse 67"/>
            <p:cNvSpPr/>
            <p:nvPr/>
          </p:nvSpPr>
          <p:spPr>
            <a:xfrm>
              <a:off x="2051720" y="2279722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9" name="Ellipse 68"/>
            <p:cNvSpPr/>
            <p:nvPr/>
          </p:nvSpPr>
          <p:spPr>
            <a:xfrm>
              <a:off x="251520" y="2207714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0" name="Ellipse 69"/>
            <p:cNvSpPr/>
            <p:nvPr/>
          </p:nvSpPr>
          <p:spPr>
            <a:xfrm>
              <a:off x="3851920" y="2207714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72" name="Rectangle 71"/>
          <p:cNvSpPr/>
          <p:nvPr/>
        </p:nvSpPr>
        <p:spPr>
          <a:xfrm>
            <a:off x="6020544" y="5097378"/>
            <a:ext cx="2774311" cy="830997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b="1" dirty="0" smtClean="0">
                <a:latin typeface="Segoe Print" pitchFamily="2" charset="0"/>
              </a:rPr>
              <a:t>Nous avons donc </a:t>
            </a:r>
            <a:r>
              <a:rPr lang="fr-FR" sz="2800" b="1" dirty="0" smtClean="0">
                <a:solidFill>
                  <a:srgbClr val="FF0000"/>
                </a:solidFill>
                <a:latin typeface="Segoe Print" pitchFamily="2" charset="0"/>
              </a:rPr>
              <a:t>8</a:t>
            </a:r>
            <a:r>
              <a:rPr lang="fr-FR" b="1" dirty="0" smtClean="0">
                <a:latin typeface="Segoe Print" pitchFamily="2" charset="0"/>
              </a:rPr>
              <a:t> mailles voisines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124672" y="6245225"/>
            <a:ext cx="2895600" cy="476250"/>
          </a:xfrm>
        </p:spPr>
        <p:txBody>
          <a:bodyPr/>
          <a:lstStyle/>
          <a:p>
            <a:r>
              <a:rPr lang="fr-FR" dirty="0" err="1" smtClean="0"/>
              <a:t>Pr.SAMDI</a:t>
            </a:r>
            <a:r>
              <a:rPr lang="fr-FR" dirty="0" smtClean="0"/>
              <a:t>- FSAC-</a:t>
            </a:r>
            <a:r>
              <a:rPr lang="fr-FR" dirty="0" err="1" smtClean="0"/>
              <a:t>Univ</a:t>
            </a:r>
            <a:r>
              <a:rPr lang="fr-FR" dirty="0" smtClean="0"/>
              <a:t>. Hassan II- Casablanca Maroc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2" grpId="0" animBg="1"/>
      <p:bldP spid="36" grpId="0" animBg="1"/>
      <p:bldP spid="38" grpId="0" animBg="1"/>
      <p:bldP spid="40" grpId="0" animBg="1"/>
      <p:bldP spid="42" grpId="0" animBg="1"/>
      <p:bldP spid="45" grpId="0" animBg="1"/>
      <p:bldP spid="46" grpId="0" animBg="1"/>
      <p:bldP spid="47" grpId="0" animBg="1"/>
      <p:bldP spid="34" grpId="0" animBg="1"/>
      <p:bldP spid="44" grpId="0" animBg="1"/>
      <p:bldP spid="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5075683" y="3212976"/>
            <a:ext cx="3960813" cy="138499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3- Coordinence</a:t>
            </a:r>
            <a:r>
              <a:rPr lang="fr-FR" sz="2400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fr-FR" sz="2400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pPr>
              <a:spcBef>
                <a:spcPct val="50000"/>
              </a:spcBef>
            </a:pPr>
            <a:r>
              <a:rPr lang="fr-FR" sz="2400" b="1" dirty="0" smtClean="0">
                <a:solidFill>
                  <a:schemeClr val="accent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fr-FR" sz="2400" b="1" dirty="0" err="1" smtClean="0">
                <a:solidFill>
                  <a:srgbClr val="FF0000"/>
                </a:solidFill>
                <a:latin typeface="Segoe Print" pitchFamily="2" charset="0"/>
              </a:rPr>
              <a:t>Nbre</a:t>
            </a:r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 des plus proches voisins à </a:t>
            </a:r>
            <a:r>
              <a:rPr lang="fr-FR" sz="2400" b="1" u="sng" dirty="0" smtClean="0">
                <a:solidFill>
                  <a:srgbClr val="0000FF"/>
                </a:solidFill>
                <a:latin typeface="Segoe Print" pitchFamily="2" charset="0"/>
              </a:rPr>
              <a:t>égale distance</a:t>
            </a:r>
            <a:endParaRPr lang="fr-FR" sz="2400" b="1" u="sng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827584" y="3357651"/>
            <a:ext cx="2969441" cy="2967009"/>
            <a:chOff x="1701" y="1575"/>
            <a:chExt cx="1660" cy="1705"/>
          </a:xfrm>
        </p:grpSpPr>
        <p:sp>
          <p:nvSpPr>
            <p:cNvPr id="69636" name="AutoShape 4"/>
            <p:cNvSpPr>
              <a:spLocks noChangeArrowheads="1"/>
            </p:cNvSpPr>
            <p:nvPr/>
          </p:nvSpPr>
          <p:spPr bwMode="auto">
            <a:xfrm>
              <a:off x="1769" y="2432"/>
              <a:ext cx="765" cy="765"/>
            </a:xfrm>
            <a:prstGeom prst="cube">
              <a:avLst>
                <a:gd name="adj" fmla="val 25000"/>
              </a:avLst>
            </a:prstGeom>
            <a:solidFill>
              <a:schemeClr val="accent1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37" name="AutoShape 5"/>
            <p:cNvSpPr>
              <a:spLocks noChangeArrowheads="1"/>
            </p:cNvSpPr>
            <p:nvPr/>
          </p:nvSpPr>
          <p:spPr bwMode="auto">
            <a:xfrm>
              <a:off x="1951" y="1661"/>
              <a:ext cx="765" cy="765"/>
            </a:xfrm>
            <a:prstGeom prst="cube">
              <a:avLst>
                <a:gd name="adj" fmla="val 25000"/>
              </a:avLst>
            </a:prstGeom>
            <a:solidFill>
              <a:schemeClr val="bg1">
                <a:lumMod val="65000"/>
              </a:schemeClr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38" name="AutoShape 6"/>
            <p:cNvSpPr>
              <a:spLocks noChangeArrowheads="1"/>
            </p:cNvSpPr>
            <p:nvPr/>
          </p:nvSpPr>
          <p:spPr bwMode="auto">
            <a:xfrm>
              <a:off x="2518" y="2256"/>
              <a:ext cx="765" cy="765"/>
            </a:xfrm>
            <a:prstGeom prst="cube">
              <a:avLst>
                <a:gd name="adj" fmla="val 25000"/>
              </a:avLst>
            </a:prstGeom>
            <a:solidFill>
              <a:schemeClr val="bg1">
                <a:lumMod val="65000"/>
              </a:schemeClr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39" name="AutoShape 7"/>
            <p:cNvSpPr>
              <a:spLocks noChangeArrowheads="1"/>
            </p:cNvSpPr>
            <p:nvPr/>
          </p:nvSpPr>
          <p:spPr bwMode="auto">
            <a:xfrm>
              <a:off x="2336" y="2432"/>
              <a:ext cx="765" cy="765"/>
            </a:xfrm>
            <a:prstGeom prst="cube">
              <a:avLst>
                <a:gd name="adj" fmla="val 25000"/>
              </a:avLst>
            </a:prstGeom>
            <a:solidFill>
              <a:srgbClr val="FFCCF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40" name="AutoShape 8"/>
            <p:cNvSpPr>
              <a:spLocks noChangeArrowheads="1"/>
            </p:cNvSpPr>
            <p:nvPr/>
          </p:nvSpPr>
          <p:spPr bwMode="auto">
            <a:xfrm>
              <a:off x="2518" y="1661"/>
              <a:ext cx="765" cy="765"/>
            </a:xfrm>
            <a:prstGeom prst="cube">
              <a:avLst>
                <a:gd name="adj" fmla="val 25000"/>
              </a:avLst>
            </a:prstGeom>
            <a:solidFill>
              <a:srgbClr val="92D050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41" name="Oval 9"/>
            <p:cNvSpPr>
              <a:spLocks noChangeArrowheads="1"/>
            </p:cNvSpPr>
            <p:nvPr/>
          </p:nvSpPr>
          <p:spPr bwMode="auto">
            <a:xfrm>
              <a:off x="2449" y="2341"/>
              <a:ext cx="141" cy="145"/>
            </a:xfrm>
            <a:prstGeom prst="ellipse">
              <a:avLst/>
            </a:prstGeom>
            <a:solidFill>
              <a:srgbClr val="FF00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42" name="Oval 10"/>
            <p:cNvSpPr>
              <a:spLocks noChangeArrowheads="1"/>
            </p:cNvSpPr>
            <p:nvPr/>
          </p:nvSpPr>
          <p:spPr bwMode="auto">
            <a:xfrm>
              <a:off x="2472" y="1775"/>
              <a:ext cx="159" cy="159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600"/>
                <a:t>5</a:t>
              </a:r>
            </a:p>
          </p:txBody>
        </p:sp>
        <p:sp>
          <p:nvSpPr>
            <p:cNvPr id="69643" name="Oval 11"/>
            <p:cNvSpPr>
              <a:spLocks noChangeArrowheads="1"/>
            </p:cNvSpPr>
            <p:nvPr/>
          </p:nvSpPr>
          <p:spPr bwMode="auto">
            <a:xfrm>
              <a:off x="1882" y="2335"/>
              <a:ext cx="159" cy="159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800" dirty="0"/>
                <a:t>1</a:t>
              </a:r>
            </a:p>
          </p:txBody>
        </p:sp>
        <p:sp>
          <p:nvSpPr>
            <p:cNvPr id="69644" name="Oval 12"/>
            <p:cNvSpPr>
              <a:spLocks noChangeArrowheads="1"/>
            </p:cNvSpPr>
            <p:nvPr/>
          </p:nvSpPr>
          <p:spPr bwMode="auto">
            <a:xfrm>
              <a:off x="3016" y="2358"/>
              <a:ext cx="159" cy="159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800"/>
                <a:t>3</a:t>
              </a:r>
            </a:p>
          </p:txBody>
        </p:sp>
        <p:sp>
          <p:nvSpPr>
            <p:cNvPr id="69645" name="Oval 13"/>
            <p:cNvSpPr>
              <a:spLocks noChangeArrowheads="1"/>
            </p:cNvSpPr>
            <p:nvPr/>
          </p:nvSpPr>
          <p:spPr bwMode="auto">
            <a:xfrm>
              <a:off x="2245" y="2562"/>
              <a:ext cx="159" cy="159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800"/>
                <a:t>2</a:t>
              </a:r>
            </a:p>
          </p:txBody>
        </p:sp>
        <p:sp>
          <p:nvSpPr>
            <p:cNvPr id="69646" name="Line 14"/>
            <p:cNvSpPr>
              <a:spLocks noChangeShapeType="1"/>
            </p:cNvSpPr>
            <p:nvPr/>
          </p:nvSpPr>
          <p:spPr bwMode="auto">
            <a:xfrm>
              <a:off x="2517" y="2539"/>
              <a:ext cx="0" cy="45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69647" name="Line 15"/>
            <p:cNvSpPr>
              <a:spLocks noChangeShapeType="1"/>
            </p:cNvSpPr>
            <p:nvPr/>
          </p:nvSpPr>
          <p:spPr bwMode="auto">
            <a:xfrm flipV="1">
              <a:off x="2336" y="2993"/>
              <a:ext cx="181" cy="20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69648" name="Line 16"/>
            <p:cNvSpPr>
              <a:spLocks noChangeShapeType="1"/>
            </p:cNvSpPr>
            <p:nvPr/>
          </p:nvSpPr>
          <p:spPr bwMode="auto">
            <a:xfrm>
              <a:off x="2540" y="2993"/>
              <a:ext cx="567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69649" name="Line 17"/>
            <p:cNvSpPr>
              <a:spLocks noChangeShapeType="1"/>
            </p:cNvSpPr>
            <p:nvPr/>
          </p:nvSpPr>
          <p:spPr bwMode="auto">
            <a:xfrm>
              <a:off x="1973" y="2471"/>
              <a:ext cx="22" cy="545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69650" name="Line 18"/>
            <p:cNvSpPr>
              <a:spLocks noChangeShapeType="1"/>
            </p:cNvSpPr>
            <p:nvPr/>
          </p:nvSpPr>
          <p:spPr bwMode="auto">
            <a:xfrm flipV="1">
              <a:off x="1791" y="3016"/>
              <a:ext cx="204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69651" name="Line 19"/>
            <p:cNvSpPr>
              <a:spLocks noChangeShapeType="1"/>
            </p:cNvSpPr>
            <p:nvPr/>
          </p:nvSpPr>
          <p:spPr bwMode="auto">
            <a:xfrm>
              <a:off x="1995" y="2993"/>
              <a:ext cx="499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69652" name="Line 20"/>
            <p:cNvSpPr>
              <a:spLocks noChangeShapeType="1"/>
            </p:cNvSpPr>
            <p:nvPr/>
          </p:nvSpPr>
          <p:spPr bwMode="auto">
            <a:xfrm>
              <a:off x="2699" y="1678"/>
              <a:ext cx="0" cy="5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69653" name="Line 21"/>
            <p:cNvSpPr>
              <a:spLocks noChangeShapeType="1"/>
            </p:cNvSpPr>
            <p:nvPr/>
          </p:nvSpPr>
          <p:spPr bwMode="auto">
            <a:xfrm flipV="1">
              <a:off x="2608" y="2267"/>
              <a:ext cx="91" cy="91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69654" name="Line 22"/>
            <p:cNvSpPr>
              <a:spLocks noChangeShapeType="1"/>
            </p:cNvSpPr>
            <p:nvPr/>
          </p:nvSpPr>
          <p:spPr bwMode="auto">
            <a:xfrm>
              <a:off x="2699" y="2245"/>
              <a:ext cx="544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69655" name="Line 23"/>
            <p:cNvSpPr>
              <a:spLocks noChangeShapeType="1"/>
            </p:cNvSpPr>
            <p:nvPr/>
          </p:nvSpPr>
          <p:spPr bwMode="auto">
            <a:xfrm>
              <a:off x="2200" y="1678"/>
              <a:ext cx="0" cy="589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69656" name="Line 24"/>
            <p:cNvSpPr>
              <a:spLocks noChangeShapeType="1"/>
            </p:cNvSpPr>
            <p:nvPr/>
          </p:nvSpPr>
          <p:spPr bwMode="auto">
            <a:xfrm flipV="1">
              <a:off x="2018" y="2267"/>
              <a:ext cx="159" cy="114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69657" name="Line 25"/>
            <p:cNvSpPr>
              <a:spLocks noChangeShapeType="1"/>
            </p:cNvSpPr>
            <p:nvPr/>
          </p:nvSpPr>
          <p:spPr bwMode="auto">
            <a:xfrm>
              <a:off x="2200" y="2245"/>
              <a:ext cx="544" cy="0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69658" name="Oval 26"/>
            <p:cNvSpPr>
              <a:spLocks noChangeArrowheads="1"/>
            </p:cNvSpPr>
            <p:nvPr/>
          </p:nvSpPr>
          <p:spPr bwMode="auto">
            <a:xfrm>
              <a:off x="2654" y="2177"/>
              <a:ext cx="136" cy="136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800"/>
                <a:t>4</a:t>
              </a:r>
            </a:p>
          </p:txBody>
        </p:sp>
        <p:sp>
          <p:nvSpPr>
            <p:cNvPr id="69659" name="Oval 27"/>
            <p:cNvSpPr>
              <a:spLocks noChangeArrowheads="1"/>
            </p:cNvSpPr>
            <p:nvPr/>
          </p:nvSpPr>
          <p:spPr bwMode="auto">
            <a:xfrm>
              <a:off x="2449" y="2925"/>
              <a:ext cx="159" cy="159"/>
            </a:xfrm>
            <a:prstGeom prst="ellipse">
              <a:avLst/>
            </a:pr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800"/>
                <a:t>6</a:t>
              </a:r>
            </a:p>
          </p:txBody>
        </p:sp>
        <p:sp>
          <p:nvSpPr>
            <p:cNvPr id="69660" name="Oval 28"/>
            <p:cNvSpPr>
              <a:spLocks noChangeArrowheads="1"/>
            </p:cNvSpPr>
            <p:nvPr/>
          </p:nvSpPr>
          <p:spPr bwMode="auto">
            <a:xfrm>
              <a:off x="1723" y="2546"/>
              <a:ext cx="141" cy="14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61" name="Oval 29"/>
            <p:cNvSpPr>
              <a:spLocks noChangeArrowheads="1"/>
            </p:cNvSpPr>
            <p:nvPr/>
          </p:nvSpPr>
          <p:spPr bwMode="auto">
            <a:xfrm>
              <a:off x="1701" y="3113"/>
              <a:ext cx="141" cy="14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62" name="Oval 30"/>
            <p:cNvSpPr>
              <a:spLocks noChangeArrowheads="1"/>
            </p:cNvSpPr>
            <p:nvPr/>
          </p:nvSpPr>
          <p:spPr bwMode="auto">
            <a:xfrm>
              <a:off x="2268" y="3135"/>
              <a:ext cx="141" cy="14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63" name="Oval 31"/>
            <p:cNvSpPr>
              <a:spLocks noChangeArrowheads="1"/>
            </p:cNvSpPr>
            <p:nvPr/>
          </p:nvSpPr>
          <p:spPr bwMode="auto">
            <a:xfrm>
              <a:off x="2835" y="3135"/>
              <a:ext cx="141" cy="14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64" name="Oval 32"/>
            <p:cNvSpPr>
              <a:spLocks noChangeArrowheads="1"/>
            </p:cNvSpPr>
            <p:nvPr/>
          </p:nvSpPr>
          <p:spPr bwMode="auto">
            <a:xfrm>
              <a:off x="3039" y="2890"/>
              <a:ext cx="141" cy="14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65" name="Oval 33"/>
            <p:cNvSpPr>
              <a:spLocks noChangeArrowheads="1"/>
            </p:cNvSpPr>
            <p:nvPr/>
          </p:nvSpPr>
          <p:spPr bwMode="auto">
            <a:xfrm>
              <a:off x="1950" y="2931"/>
              <a:ext cx="141" cy="14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66" name="Oval 34"/>
            <p:cNvSpPr>
              <a:spLocks noChangeArrowheads="1"/>
            </p:cNvSpPr>
            <p:nvPr/>
          </p:nvSpPr>
          <p:spPr bwMode="auto">
            <a:xfrm>
              <a:off x="2154" y="2119"/>
              <a:ext cx="141" cy="14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67" name="Oval 35"/>
            <p:cNvSpPr>
              <a:spLocks noChangeArrowheads="1"/>
            </p:cNvSpPr>
            <p:nvPr/>
          </p:nvSpPr>
          <p:spPr bwMode="auto">
            <a:xfrm>
              <a:off x="3220" y="2142"/>
              <a:ext cx="141" cy="14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68" name="Oval 36"/>
            <p:cNvSpPr>
              <a:spLocks noChangeArrowheads="1"/>
            </p:cNvSpPr>
            <p:nvPr/>
          </p:nvSpPr>
          <p:spPr bwMode="auto">
            <a:xfrm>
              <a:off x="3220" y="2754"/>
              <a:ext cx="141" cy="14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69" name="Oval 37"/>
            <p:cNvSpPr>
              <a:spLocks noChangeArrowheads="1"/>
            </p:cNvSpPr>
            <p:nvPr/>
          </p:nvSpPr>
          <p:spPr bwMode="auto">
            <a:xfrm>
              <a:off x="3198" y="1597"/>
              <a:ext cx="141" cy="14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70" name="Oval 38"/>
            <p:cNvSpPr>
              <a:spLocks noChangeArrowheads="1"/>
            </p:cNvSpPr>
            <p:nvPr/>
          </p:nvSpPr>
          <p:spPr bwMode="auto">
            <a:xfrm>
              <a:off x="3039" y="1733"/>
              <a:ext cx="141" cy="145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71" name="Oval 39"/>
            <p:cNvSpPr>
              <a:spLocks noChangeArrowheads="1"/>
            </p:cNvSpPr>
            <p:nvPr/>
          </p:nvSpPr>
          <p:spPr bwMode="auto">
            <a:xfrm>
              <a:off x="1882" y="1733"/>
              <a:ext cx="141" cy="145"/>
            </a:xfrm>
            <a:prstGeom prst="ellipse">
              <a:avLst/>
            </a:prstGeom>
            <a:solidFill>
              <a:srgbClr val="FFFF00"/>
            </a:solidFill>
            <a:ln w="1905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72" name="Oval 40"/>
            <p:cNvSpPr>
              <a:spLocks noChangeArrowheads="1"/>
            </p:cNvSpPr>
            <p:nvPr/>
          </p:nvSpPr>
          <p:spPr bwMode="auto">
            <a:xfrm>
              <a:off x="2086" y="1575"/>
              <a:ext cx="141" cy="14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73" name="Oval 41"/>
            <p:cNvSpPr>
              <a:spLocks noChangeArrowheads="1"/>
            </p:cNvSpPr>
            <p:nvPr/>
          </p:nvSpPr>
          <p:spPr bwMode="auto">
            <a:xfrm>
              <a:off x="2653" y="1575"/>
              <a:ext cx="141" cy="145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3707258" y="873125"/>
            <a:ext cx="1871663" cy="1871663"/>
            <a:chOff x="2971" y="1525"/>
            <a:chExt cx="1179" cy="1179"/>
          </a:xfrm>
        </p:grpSpPr>
        <p:sp>
          <p:nvSpPr>
            <p:cNvPr id="69675" name="AutoShape 43"/>
            <p:cNvSpPr>
              <a:spLocks noChangeArrowheads="1"/>
            </p:cNvSpPr>
            <p:nvPr/>
          </p:nvSpPr>
          <p:spPr bwMode="auto">
            <a:xfrm>
              <a:off x="3084" y="1638"/>
              <a:ext cx="952" cy="952"/>
            </a:xfrm>
            <a:prstGeom prst="cube">
              <a:avLst>
                <a:gd name="adj" fmla="val 25000"/>
              </a:avLst>
            </a:prstGeom>
            <a:solidFill>
              <a:schemeClr val="tx2"/>
            </a:solidFill>
            <a:ln w="571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76" name="Oval 44"/>
            <p:cNvSpPr>
              <a:spLocks noChangeArrowheads="1"/>
            </p:cNvSpPr>
            <p:nvPr/>
          </p:nvSpPr>
          <p:spPr bwMode="auto">
            <a:xfrm>
              <a:off x="2994" y="1797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77" name="Oval 45"/>
            <p:cNvSpPr>
              <a:spLocks noChangeArrowheads="1"/>
            </p:cNvSpPr>
            <p:nvPr/>
          </p:nvSpPr>
          <p:spPr bwMode="auto">
            <a:xfrm>
              <a:off x="3243" y="1525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78" name="Oval 46"/>
            <p:cNvSpPr>
              <a:spLocks noChangeArrowheads="1"/>
            </p:cNvSpPr>
            <p:nvPr/>
          </p:nvSpPr>
          <p:spPr bwMode="auto">
            <a:xfrm>
              <a:off x="3901" y="1548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79" name="Oval 47"/>
            <p:cNvSpPr>
              <a:spLocks noChangeArrowheads="1"/>
            </p:cNvSpPr>
            <p:nvPr/>
          </p:nvSpPr>
          <p:spPr bwMode="auto">
            <a:xfrm>
              <a:off x="3651" y="1774"/>
              <a:ext cx="227" cy="227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80" name="Oval 48"/>
            <p:cNvSpPr>
              <a:spLocks noChangeArrowheads="1"/>
            </p:cNvSpPr>
            <p:nvPr/>
          </p:nvSpPr>
          <p:spPr bwMode="auto">
            <a:xfrm>
              <a:off x="2971" y="2477"/>
              <a:ext cx="227" cy="227"/>
            </a:xfrm>
            <a:prstGeom prst="ellipse">
              <a:avLst/>
            </a:prstGeom>
            <a:solidFill>
              <a:srgbClr val="99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81" name="Oval 49"/>
            <p:cNvSpPr>
              <a:spLocks noChangeArrowheads="1"/>
            </p:cNvSpPr>
            <p:nvPr/>
          </p:nvSpPr>
          <p:spPr bwMode="auto">
            <a:xfrm>
              <a:off x="3674" y="2477"/>
              <a:ext cx="227" cy="227"/>
            </a:xfrm>
            <a:prstGeom prst="ellipse">
              <a:avLst/>
            </a:prstGeom>
            <a:solidFill>
              <a:srgbClr val="99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82" name="Oval 50"/>
            <p:cNvSpPr>
              <a:spLocks noChangeArrowheads="1"/>
            </p:cNvSpPr>
            <p:nvPr/>
          </p:nvSpPr>
          <p:spPr bwMode="auto">
            <a:xfrm>
              <a:off x="3923" y="2228"/>
              <a:ext cx="227" cy="227"/>
            </a:xfrm>
            <a:prstGeom prst="ellipse">
              <a:avLst/>
            </a:prstGeom>
            <a:solidFill>
              <a:srgbClr val="9999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83" name="Line 51"/>
            <p:cNvSpPr>
              <a:spLocks noChangeShapeType="1"/>
            </p:cNvSpPr>
            <p:nvPr/>
          </p:nvSpPr>
          <p:spPr bwMode="auto">
            <a:xfrm>
              <a:off x="3379" y="1752"/>
              <a:ext cx="0" cy="63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69684" name="Line 52"/>
            <p:cNvSpPr>
              <a:spLocks noChangeShapeType="1"/>
            </p:cNvSpPr>
            <p:nvPr/>
          </p:nvSpPr>
          <p:spPr bwMode="auto">
            <a:xfrm flipV="1">
              <a:off x="3175" y="2387"/>
              <a:ext cx="181" cy="11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69685" name="Line 53"/>
            <p:cNvSpPr>
              <a:spLocks noChangeShapeType="1"/>
            </p:cNvSpPr>
            <p:nvPr/>
          </p:nvSpPr>
          <p:spPr bwMode="auto">
            <a:xfrm flipV="1">
              <a:off x="3356" y="2341"/>
              <a:ext cx="545" cy="2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69686" name="Text Box 54"/>
          <p:cNvSpPr txBox="1">
            <a:spLocks noChangeArrowheads="1"/>
          </p:cNvSpPr>
          <p:nvPr/>
        </p:nvSpPr>
        <p:spPr bwMode="auto">
          <a:xfrm>
            <a:off x="6299646" y="549275"/>
            <a:ext cx="2447925" cy="1370013"/>
          </a:xfrm>
          <a:prstGeom prst="rect">
            <a:avLst/>
          </a:prstGeom>
          <a:solidFill>
            <a:srgbClr val="BDBFE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>
                <a:solidFill>
                  <a:schemeClr val="accent2"/>
                </a:solidFill>
              </a:rPr>
              <a:t>Maille cubique simple </a:t>
            </a:r>
          </a:p>
          <a:p>
            <a:pPr>
              <a:spcBef>
                <a:spcPct val="50000"/>
              </a:spcBef>
            </a:pPr>
            <a:r>
              <a:rPr lang="fr-FR" sz="24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d’arête a</a:t>
            </a:r>
            <a:r>
              <a:rPr lang="fr-FR" sz="18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9687" name="Freeform 55"/>
          <p:cNvSpPr>
            <a:spLocks/>
          </p:cNvSpPr>
          <p:nvPr/>
        </p:nvSpPr>
        <p:spPr bwMode="auto">
          <a:xfrm>
            <a:off x="5434458" y="1274763"/>
            <a:ext cx="1008063" cy="282575"/>
          </a:xfrm>
          <a:custGeom>
            <a:avLst/>
            <a:gdLst/>
            <a:ahLst/>
            <a:cxnLst>
              <a:cxn ang="0">
                <a:pos x="635" y="64"/>
              </a:cxn>
              <a:cxn ang="0">
                <a:pos x="386" y="19"/>
              </a:cxn>
              <a:cxn ang="0">
                <a:pos x="0" y="178"/>
              </a:cxn>
            </a:cxnLst>
            <a:rect l="0" t="0" r="r" b="b"/>
            <a:pathLst>
              <a:path w="635" h="178">
                <a:moveTo>
                  <a:pt x="635" y="64"/>
                </a:moveTo>
                <a:cubicBezTo>
                  <a:pt x="563" y="32"/>
                  <a:pt x="492" y="0"/>
                  <a:pt x="386" y="19"/>
                </a:cubicBezTo>
                <a:cubicBezTo>
                  <a:pt x="280" y="38"/>
                  <a:pt x="140" y="108"/>
                  <a:pt x="0" y="178"/>
                </a:cubicBezTo>
              </a:path>
            </a:pathLst>
          </a:custGeom>
          <a:noFill/>
          <a:ln w="38100" cmpd="sng">
            <a:solidFill>
              <a:srgbClr val="FF0000"/>
            </a:solidFill>
            <a:round/>
            <a:headEnd type="none" w="med" len="med"/>
            <a:tailEnd type="arrow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9688" name="Oval 56"/>
          <p:cNvSpPr>
            <a:spLocks noChangeArrowheads="1"/>
          </p:cNvSpPr>
          <p:nvPr/>
        </p:nvSpPr>
        <p:spPr bwMode="auto">
          <a:xfrm>
            <a:off x="4212083" y="2025650"/>
            <a:ext cx="323850" cy="323850"/>
          </a:xfrm>
          <a:prstGeom prst="ellipse">
            <a:avLst/>
          </a:prstGeom>
          <a:solidFill>
            <a:srgbClr val="9999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 sz="1800"/>
          </a:p>
        </p:txBody>
      </p:sp>
      <p:sp>
        <p:nvSpPr>
          <p:cNvPr id="69689" name="Text Box 57"/>
          <p:cNvSpPr txBox="1">
            <a:spLocks noChangeArrowheads="1"/>
          </p:cNvSpPr>
          <p:nvPr/>
        </p:nvSpPr>
        <p:spPr bwMode="auto">
          <a:xfrm>
            <a:off x="4210496" y="2925763"/>
            <a:ext cx="576262" cy="366712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fr-FR" sz="3600" b="1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</a:p>
        </p:txBody>
      </p:sp>
      <p:sp>
        <p:nvSpPr>
          <p:cNvPr id="69690" name="Line 58"/>
          <p:cNvSpPr>
            <a:spLocks noChangeShapeType="1"/>
          </p:cNvSpPr>
          <p:nvPr/>
        </p:nvSpPr>
        <p:spPr bwMode="auto">
          <a:xfrm>
            <a:off x="3815208" y="2852738"/>
            <a:ext cx="1187450" cy="3651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arrow" w="med" len="med"/>
            <a:tailEnd type="arrow" w="med" len="med"/>
          </a:ln>
          <a:effectLst/>
        </p:spPr>
        <p:txBody>
          <a:bodyPr/>
          <a:lstStyle/>
          <a:p>
            <a:endParaRPr lang="fr-FR"/>
          </a:p>
        </p:txBody>
      </p:sp>
      <p:sp>
        <p:nvSpPr>
          <p:cNvPr id="60" name="Rectangle 59"/>
          <p:cNvSpPr/>
          <p:nvPr/>
        </p:nvSpPr>
        <p:spPr>
          <a:xfrm>
            <a:off x="611187" y="116632"/>
            <a:ext cx="5383205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Structure Cubique simple</a:t>
            </a:r>
          </a:p>
        </p:txBody>
      </p:sp>
      <p:sp>
        <p:nvSpPr>
          <p:cNvPr id="62" name="Rectangle 61"/>
          <p:cNvSpPr/>
          <p:nvPr/>
        </p:nvSpPr>
        <p:spPr>
          <a:xfrm>
            <a:off x="69124" y="1340768"/>
            <a:ext cx="2774311" cy="707886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b="1" dirty="0" smtClean="0">
                <a:latin typeface="Segoe Print" pitchFamily="2" charset="0"/>
              </a:rPr>
              <a:t>Examinons plusieurs mailles voisines</a:t>
            </a:r>
          </a:p>
        </p:txBody>
      </p:sp>
      <p:sp>
        <p:nvSpPr>
          <p:cNvPr id="61" name="Flèche à angle droit 60"/>
          <p:cNvSpPr/>
          <p:nvPr/>
        </p:nvSpPr>
        <p:spPr>
          <a:xfrm flipH="1" flipV="1">
            <a:off x="2411387" y="1772816"/>
            <a:ext cx="1224136" cy="1152128"/>
          </a:xfrm>
          <a:prstGeom prst="bentUpArrow">
            <a:avLst/>
          </a:prstGeom>
          <a:solidFill>
            <a:srgbClr val="FF3300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Text Box 2"/>
          <p:cNvSpPr txBox="1">
            <a:spLocks noChangeArrowheads="1"/>
          </p:cNvSpPr>
          <p:nvPr/>
        </p:nvSpPr>
        <p:spPr bwMode="auto">
          <a:xfrm>
            <a:off x="4139952" y="4708301"/>
            <a:ext cx="5112568" cy="830997"/>
          </a:xfrm>
          <a:prstGeom prst="rect">
            <a:avLst/>
          </a:prstGeom>
          <a:solidFill>
            <a:srgbClr val="66FFFF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= </a:t>
            </a:r>
            <a:r>
              <a:rPr lang="fr-FR" b="1" dirty="0" smtClean="0">
                <a:latin typeface="Segoe Print" pitchFamily="2" charset="0"/>
              </a:rPr>
              <a:t>chaque atome a 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6 voisins tangents </a:t>
            </a:r>
            <a:r>
              <a:rPr lang="fr-FR" b="1" dirty="0" smtClean="0">
                <a:latin typeface="Segoe Print" pitchFamily="2" charset="0"/>
              </a:rPr>
              <a:t>situés à la distance </a:t>
            </a:r>
            <a:r>
              <a:rPr lang="fr-FR" sz="2800" dirty="0" smtClean="0">
                <a:solidFill>
                  <a:srgbClr val="FF0000"/>
                </a:solidFill>
                <a:latin typeface="Segoe Print" pitchFamily="2" charset="0"/>
              </a:rPr>
              <a:t>a</a:t>
            </a:r>
            <a:endParaRPr lang="fr-FR" sz="2400" u="sng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4" name="Text Box 2"/>
          <p:cNvSpPr txBox="1">
            <a:spLocks noChangeArrowheads="1"/>
          </p:cNvSpPr>
          <p:nvPr/>
        </p:nvSpPr>
        <p:spPr bwMode="auto">
          <a:xfrm>
            <a:off x="4716016" y="5775647"/>
            <a:ext cx="3960813" cy="46166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 dirty="0" err="1" smtClean="0">
                <a:solidFill>
                  <a:srgbClr val="FF0000"/>
                </a:solidFill>
                <a:latin typeface="Segoe Print" pitchFamily="2" charset="0"/>
              </a:rPr>
              <a:t>Coord</a:t>
            </a:r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 (</a:t>
            </a:r>
            <a:r>
              <a:rPr lang="fr-FR" sz="2400" b="1" dirty="0" err="1" smtClean="0">
                <a:solidFill>
                  <a:srgbClr val="FF0000"/>
                </a:solidFill>
                <a:latin typeface="Segoe Print" pitchFamily="2" charset="0"/>
              </a:rPr>
              <a:t>Cub</a:t>
            </a:r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. Simple) = 6</a:t>
            </a:r>
            <a:endParaRPr lang="fr-FR" sz="2800" u="sng" dirty="0">
              <a:solidFill>
                <a:srgbClr val="FF00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Pr.SAMDI- FSAC-Univ. Hassan II- Casablanca Maroc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9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4" grpId="0" animBg="1"/>
      <p:bldP spid="62" grpId="0" animBg="1"/>
      <p:bldP spid="61" grpId="0" animBg="1"/>
      <p:bldP spid="63" grpId="0" animBg="1"/>
      <p:bldP spid="6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323528" y="332656"/>
            <a:ext cx="1871663" cy="1871663"/>
            <a:chOff x="2971" y="1525"/>
            <a:chExt cx="1179" cy="1179"/>
          </a:xfrm>
        </p:grpSpPr>
        <p:sp>
          <p:nvSpPr>
            <p:cNvPr id="69675" name="AutoShape 43"/>
            <p:cNvSpPr>
              <a:spLocks noChangeArrowheads="1"/>
            </p:cNvSpPr>
            <p:nvPr/>
          </p:nvSpPr>
          <p:spPr bwMode="auto">
            <a:xfrm>
              <a:off x="3084" y="1638"/>
              <a:ext cx="952" cy="952"/>
            </a:xfrm>
            <a:prstGeom prst="cube">
              <a:avLst>
                <a:gd name="adj" fmla="val 25000"/>
              </a:avLst>
            </a:prstGeom>
            <a:solidFill>
              <a:schemeClr val="tx2"/>
            </a:solidFill>
            <a:ln w="571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76" name="Oval 44"/>
            <p:cNvSpPr>
              <a:spLocks noChangeArrowheads="1"/>
            </p:cNvSpPr>
            <p:nvPr/>
          </p:nvSpPr>
          <p:spPr bwMode="auto">
            <a:xfrm>
              <a:off x="2994" y="1797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77" name="Oval 45"/>
            <p:cNvSpPr>
              <a:spLocks noChangeArrowheads="1"/>
            </p:cNvSpPr>
            <p:nvPr/>
          </p:nvSpPr>
          <p:spPr bwMode="auto">
            <a:xfrm>
              <a:off x="3243" y="1525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78" name="Oval 46"/>
            <p:cNvSpPr>
              <a:spLocks noChangeArrowheads="1"/>
            </p:cNvSpPr>
            <p:nvPr/>
          </p:nvSpPr>
          <p:spPr bwMode="auto">
            <a:xfrm>
              <a:off x="3901" y="1548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79" name="Oval 47"/>
            <p:cNvSpPr>
              <a:spLocks noChangeArrowheads="1"/>
            </p:cNvSpPr>
            <p:nvPr/>
          </p:nvSpPr>
          <p:spPr bwMode="auto">
            <a:xfrm>
              <a:off x="3651" y="1774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80" name="Oval 48"/>
            <p:cNvSpPr>
              <a:spLocks noChangeArrowheads="1"/>
            </p:cNvSpPr>
            <p:nvPr/>
          </p:nvSpPr>
          <p:spPr bwMode="auto">
            <a:xfrm>
              <a:off x="2971" y="2477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81" name="Oval 49"/>
            <p:cNvSpPr>
              <a:spLocks noChangeArrowheads="1"/>
            </p:cNvSpPr>
            <p:nvPr/>
          </p:nvSpPr>
          <p:spPr bwMode="auto">
            <a:xfrm>
              <a:off x="3674" y="2477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82" name="Oval 50"/>
            <p:cNvSpPr>
              <a:spLocks noChangeArrowheads="1"/>
            </p:cNvSpPr>
            <p:nvPr/>
          </p:nvSpPr>
          <p:spPr bwMode="auto">
            <a:xfrm>
              <a:off x="3923" y="2228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83" name="Line 51"/>
            <p:cNvSpPr>
              <a:spLocks noChangeShapeType="1"/>
            </p:cNvSpPr>
            <p:nvPr/>
          </p:nvSpPr>
          <p:spPr bwMode="auto">
            <a:xfrm>
              <a:off x="3379" y="1752"/>
              <a:ext cx="0" cy="63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69684" name="Line 52"/>
            <p:cNvSpPr>
              <a:spLocks noChangeShapeType="1"/>
            </p:cNvSpPr>
            <p:nvPr/>
          </p:nvSpPr>
          <p:spPr bwMode="auto">
            <a:xfrm flipV="1">
              <a:off x="3175" y="2387"/>
              <a:ext cx="181" cy="11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69685" name="Line 53"/>
            <p:cNvSpPr>
              <a:spLocks noChangeShapeType="1"/>
            </p:cNvSpPr>
            <p:nvPr/>
          </p:nvSpPr>
          <p:spPr bwMode="auto">
            <a:xfrm flipV="1">
              <a:off x="3356" y="2341"/>
              <a:ext cx="545" cy="2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60" name="Rectangle 59"/>
          <p:cNvSpPr/>
          <p:nvPr/>
        </p:nvSpPr>
        <p:spPr>
          <a:xfrm>
            <a:off x="2411760" y="0"/>
            <a:ext cx="5383205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Structure Cubique simple</a:t>
            </a:r>
          </a:p>
        </p:txBody>
      </p:sp>
      <p:grpSp>
        <p:nvGrpSpPr>
          <p:cNvPr id="3" name="Groupe 69"/>
          <p:cNvGrpSpPr/>
          <p:nvPr/>
        </p:nvGrpSpPr>
        <p:grpSpPr>
          <a:xfrm>
            <a:off x="3812412" y="2924944"/>
            <a:ext cx="2487780" cy="2304256"/>
            <a:chOff x="1547664" y="4437112"/>
            <a:chExt cx="2487780" cy="2304256"/>
          </a:xfrm>
        </p:grpSpPr>
        <p:sp>
          <p:nvSpPr>
            <p:cNvPr id="66" name="Oval 8"/>
            <p:cNvSpPr>
              <a:spLocks noChangeArrowheads="1"/>
            </p:cNvSpPr>
            <p:nvPr/>
          </p:nvSpPr>
          <p:spPr bwMode="auto">
            <a:xfrm>
              <a:off x="1547664" y="4437112"/>
              <a:ext cx="1243890" cy="115287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7" name="Oval 9"/>
            <p:cNvSpPr>
              <a:spLocks noChangeArrowheads="1"/>
            </p:cNvSpPr>
            <p:nvPr/>
          </p:nvSpPr>
          <p:spPr bwMode="auto">
            <a:xfrm>
              <a:off x="2791554" y="4437112"/>
              <a:ext cx="1243890" cy="115287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8" name="Oval 10"/>
            <p:cNvSpPr>
              <a:spLocks noChangeArrowheads="1"/>
            </p:cNvSpPr>
            <p:nvPr/>
          </p:nvSpPr>
          <p:spPr bwMode="auto">
            <a:xfrm>
              <a:off x="2791554" y="5588492"/>
              <a:ext cx="1243890" cy="115287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" name="Oval 11"/>
            <p:cNvSpPr>
              <a:spLocks noChangeArrowheads="1"/>
            </p:cNvSpPr>
            <p:nvPr/>
          </p:nvSpPr>
          <p:spPr bwMode="auto">
            <a:xfrm>
              <a:off x="1547664" y="5588492"/>
              <a:ext cx="1243890" cy="1152876"/>
            </a:xfrm>
            <a:prstGeom prst="ellipse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4" name="Groupe 72"/>
          <p:cNvGrpSpPr/>
          <p:nvPr/>
        </p:nvGrpSpPr>
        <p:grpSpPr>
          <a:xfrm>
            <a:off x="2411386" y="908720"/>
            <a:ext cx="2448646" cy="2160240"/>
            <a:chOff x="2411386" y="1340768"/>
            <a:chExt cx="2448646" cy="2160240"/>
          </a:xfrm>
        </p:grpSpPr>
        <p:sp>
          <p:nvSpPr>
            <p:cNvPr id="72" name="Rectangle 71"/>
            <p:cNvSpPr/>
            <p:nvPr/>
          </p:nvSpPr>
          <p:spPr>
            <a:xfrm>
              <a:off x="3237476" y="1340768"/>
              <a:ext cx="1622556" cy="707886"/>
            </a:xfrm>
            <a:prstGeom prst="rect">
              <a:avLst/>
            </a:prstGeom>
            <a:solidFill>
              <a:srgbClr val="66FFFF"/>
            </a:solidFill>
            <a:ln>
              <a:solidFill>
                <a:srgbClr val="008000"/>
              </a:solidFill>
            </a:ln>
          </p:spPr>
          <p:txBody>
            <a:bodyPr wrap="square">
              <a:spAutoFit/>
            </a:bodyPr>
            <a:lstStyle/>
            <a:p>
              <a:pPr lvl="0" algn="ctr"/>
              <a:r>
                <a:rPr lang="fr-FR" b="1" dirty="0" smtClean="0">
                  <a:latin typeface="Segoe Print" pitchFamily="2" charset="0"/>
                </a:rPr>
                <a:t>Examinons un plan</a:t>
              </a:r>
            </a:p>
          </p:txBody>
        </p:sp>
        <p:sp>
          <p:nvSpPr>
            <p:cNvPr id="71" name="Flèche à angle droit 70"/>
            <p:cNvSpPr/>
            <p:nvPr/>
          </p:nvSpPr>
          <p:spPr>
            <a:xfrm flipV="1">
              <a:off x="2411386" y="1772816"/>
              <a:ext cx="1224509" cy="1728192"/>
            </a:xfrm>
            <a:prstGeom prst="bentUpArrow">
              <a:avLst/>
            </a:prstGeom>
            <a:solidFill>
              <a:srgbClr val="FF33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75" name="Text Box 38"/>
          <p:cNvSpPr txBox="1">
            <a:spLocks noChangeArrowheads="1"/>
          </p:cNvSpPr>
          <p:nvPr/>
        </p:nvSpPr>
        <p:spPr bwMode="auto">
          <a:xfrm>
            <a:off x="4788024" y="5517232"/>
            <a:ext cx="360040" cy="27699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lnSpc>
                <a:spcPct val="50000"/>
              </a:lnSpc>
              <a:spcBef>
                <a:spcPct val="50000"/>
              </a:spcBef>
            </a:pPr>
            <a:r>
              <a:rPr lang="fr-FR" sz="2400" dirty="0" smtClean="0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endParaRPr lang="fr-FR" dirty="0">
              <a:solidFill>
                <a:srgbClr val="0000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cxnSp>
        <p:nvCxnSpPr>
          <p:cNvPr id="76" name="Connecteur droit 75"/>
          <p:cNvCxnSpPr/>
          <p:nvPr/>
        </p:nvCxnSpPr>
        <p:spPr>
          <a:xfrm>
            <a:off x="4427984" y="5445224"/>
            <a:ext cx="1332000" cy="0"/>
          </a:xfrm>
          <a:prstGeom prst="line">
            <a:avLst/>
          </a:prstGeom>
          <a:ln w="38100">
            <a:solidFill>
              <a:srgbClr val="0000FF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e 76"/>
          <p:cNvGrpSpPr/>
          <p:nvPr/>
        </p:nvGrpSpPr>
        <p:grpSpPr>
          <a:xfrm>
            <a:off x="5076056" y="620688"/>
            <a:ext cx="2487780" cy="2304256"/>
            <a:chOff x="1547664" y="4437112"/>
            <a:chExt cx="2487780" cy="2304256"/>
          </a:xfrm>
          <a:solidFill>
            <a:srgbClr val="FFFF99"/>
          </a:solidFill>
        </p:grpSpPr>
        <p:sp>
          <p:nvSpPr>
            <p:cNvPr id="78" name="Oval 8"/>
            <p:cNvSpPr>
              <a:spLocks noChangeArrowheads="1"/>
            </p:cNvSpPr>
            <p:nvPr/>
          </p:nvSpPr>
          <p:spPr bwMode="auto">
            <a:xfrm>
              <a:off x="1547664" y="4437112"/>
              <a:ext cx="1243890" cy="115287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79" name="Oval 9"/>
            <p:cNvSpPr>
              <a:spLocks noChangeArrowheads="1"/>
            </p:cNvSpPr>
            <p:nvPr/>
          </p:nvSpPr>
          <p:spPr bwMode="auto">
            <a:xfrm>
              <a:off x="2791554" y="4437112"/>
              <a:ext cx="1243890" cy="115287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0" name="Oval 10"/>
            <p:cNvSpPr>
              <a:spLocks noChangeArrowheads="1"/>
            </p:cNvSpPr>
            <p:nvPr/>
          </p:nvSpPr>
          <p:spPr bwMode="auto">
            <a:xfrm>
              <a:off x="2791554" y="5588492"/>
              <a:ext cx="1243890" cy="115287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1" name="Oval 11"/>
            <p:cNvSpPr>
              <a:spLocks noChangeArrowheads="1"/>
            </p:cNvSpPr>
            <p:nvPr/>
          </p:nvSpPr>
          <p:spPr bwMode="auto">
            <a:xfrm>
              <a:off x="1547664" y="5588492"/>
              <a:ext cx="1243890" cy="115287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grpSp>
        <p:nvGrpSpPr>
          <p:cNvPr id="6" name="Groupe 81"/>
          <p:cNvGrpSpPr/>
          <p:nvPr/>
        </p:nvGrpSpPr>
        <p:grpSpPr>
          <a:xfrm>
            <a:off x="6300192" y="2924944"/>
            <a:ext cx="2487780" cy="2304256"/>
            <a:chOff x="1547664" y="4437112"/>
            <a:chExt cx="2487780" cy="2304256"/>
          </a:xfrm>
          <a:solidFill>
            <a:srgbClr val="FFFF99"/>
          </a:solidFill>
        </p:grpSpPr>
        <p:sp>
          <p:nvSpPr>
            <p:cNvPr id="83" name="Oval 8"/>
            <p:cNvSpPr>
              <a:spLocks noChangeArrowheads="1"/>
            </p:cNvSpPr>
            <p:nvPr/>
          </p:nvSpPr>
          <p:spPr bwMode="auto">
            <a:xfrm>
              <a:off x="1547664" y="4437112"/>
              <a:ext cx="1243890" cy="115287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4" name="Oval 9"/>
            <p:cNvSpPr>
              <a:spLocks noChangeArrowheads="1"/>
            </p:cNvSpPr>
            <p:nvPr/>
          </p:nvSpPr>
          <p:spPr bwMode="auto">
            <a:xfrm>
              <a:off x="2791554" y="4437112"/>
              <a:ext cx="1243890" cy="115287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5" name="Oval 10"/>
            <p:cNvSpPr>
              <a:spLocks noChangeArrowheads="1"/>
            </p:cNvSpPr>
            <p:nvPr/>
          </p:nvSpPr>
          <p:spPr bwMode="auto">
            <a:xfrm>
              <a:off x="2791554" y="5588492"/>
              <a:ext cx="1243890" cy="115287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86" name="Oval 11"/>
            <p:cNvSpPr>
              <a:spLocks noChangeArrowheads="1"/>
            </p:cNvSpPr>
            <p:nvPr/>
          </p:nvSpPr>
          <p:spPr bwMode="auto">
            <a:xfrm>
              <a:off x="1547664" y="5588492"/>
              <a:ext cx="1243890" cy="1152876"/>
            </a:xfrm>
            <a:prstGeom prst="ellips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</p:grpSp>
      <p:sp>
        <p:nvSpPr>
          <p:cNvPr id="87" name="Oval 11"/>
          <p:cNvSpPr>
            <a:spLocks noChangeArrowheads="1"/>
          </p:cNvSpPr>
          <p:nvPr/>
        </p:nvSpPr>
        <p:spPr bwMode="auto">
          <a:xfrm>
            <a:off x="3832166" y="1772816"/>
            <a:ext cx="1243890" cy="1152876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88" name="Oval 11"/>
          <p:cNvSpPr>
            <a:spLocks noChangeArrowheads="1"/>
          </p:cNvSpPr>
          <p:nvPr/>
        </p:nvSpPr>
        <p:spPr bwMode="auto">
          <a:xfrm>
            <a:off x="5056302" y="2924196"/>
            <a:ext cx="1243890" cy="1152876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4464136" y="3501008"/>
            <a:ext cx="1260000" cy="1188000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Rectangle 88"/>
          <p:cNvSpPr/>
          <p:nvPr/>
        </p:nvSpPr>
        <p:spPr>
          <a:xfrm>
            <a:off x="4464128" y="2313008"/>
            <a:ext cx="1260000" cy="1188000"/>
          </a:xfrm>
          <a:prstGeom prst="rect">
            <a:avLst/>
          </a:prstGeom>
          <a:noFill/>
          <a:ln w="38100">
            <a:solidFill>
              <a:srgbClr val="CC6600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Rectangle 89"/>
          <p:cNvSpPr/>
          <p:nvPr/>
        </p:nvSpPr>
        <p:spPr>
          <a:xfrm>
            <a:off x="5724128" y="2313008"/>
            <a:ext cx="1260000" cy="1188000"/>
          </a:xfrm>
          <a:prstGeom prst="rect">
            <a:avLst/>
          </a:prstGeom>
          <a:noFill/>
          <a:ln w="38100">
            <a:solidFill>
              <a:srgbClr val="0000FF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Rectangle 90"/>
          <p:cNvSpPr/>
          <p:nvPr/>
        </p:nvSpPr>
        <p:spPr>
          <a:xfrm>
            <a:off x="5724128" y="3501008"/>
            <a:ext cx="1260000" cy="1188000"/>
          </a:xfrm>
          <a:prstGeom prst="rect">
            <a:avLst/>
          </a:prstGeom>
          <a:noFill/>
          <a:ln w="38100">
            <a:solidFill>
              <a:srgbClr val="FF33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93" name="Connecteur droit avec flèche 92"/>
          <p:cNvCxnSpPr/>
          <p:nvPr/>
        </p:nvCxnSpPr>
        <p:spPr>
          <a:xfrm flipV="1">
            <a:off x="2699792" y="3645024"/>
            <a:ext cx="2664296" cy="576064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0" y="3801234"/>
            <a:ext cx="3203848" cy="1015663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dirty="0" smtClean="0">
                <a:latin typeface="Segoe Print" pitchFamily="2" charset="0"/>
              </a:rPr>
              <a:t>L’atome rouge appartient à  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4 mailles </a:t>
            </a:r>
            <a:r>
              <a:rPr lang="fr-FR" dirty="0" smtClean="0">
                <a:latin typeface="Segoe Print" pitchFamily="2" charset="0"/>
              </a:rPr>
              <a:t>du 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même plan</a:t>
            </a:r>
          </a:p>
        </p:txBody>
      </p:sp>
      <p:sp>
        <p:nvSpPr>
          <p:cNvPr id="97" name="Oval 48"/>
          <p:cNvSpPr>
            <a:spLocks noChangeArrowheads="1"/>
          </p:cNvSpPr>
          <p:nvPr/>
        </p:nvSpPr>
        <p:spPr bwMode="auto">
          <a:xfrm>
            <a:off x="755253" y="1484784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 sz="1800"/>
          </a:p>
        </p:txBody>
      </p:sp>
      <p:sp>
        <p:nvSpPr>
          <p:cNvPr id="98" name="Rectangle 97"/>
          <p:cNvSpPr/>
          <p:nvPr/>
        </p:nvSpPr>
        <p:spPr>
          <a:xfrm>
            <a:off x="-36512" y="4933617"/>
            <a:ext cx="3203848" cy="1200329"/>
          </a:xfrm>
          <a:prstGeom prst="rect">
            <a:avLst/>
          </a:prstGeom>
          <a:solidFill>
            <a:srgbClr val="FFCCFF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dirty="0" smtClean="0">
                <a:latin typeface="Segoe Print" pitchFamily="2" charset="0"/>
              </a:rPr>
              <a:t>Il comptera pour la maille par :</a:t>
            </a:r>
          </a:p>
          <a:p>
            <a:pPr lvl="0"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¼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  atome</a:t>
            </a:r>
          </a:p>
        </p:txBody>
      </p:sp>
      <p:sp>
        <p:nvSpPr>
          <p:cNvPr id="99" name="Rectangle 98"/>
          <p:cNvSpPr/>
          <p:nvPr/>
        </p:nvSpPr>
        <p:spPr>
          <a:xfrm>
            <a:off x="3491880" y="5842337"/>
            <a:ext cx="5652120" cy="830997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dirty="0" smtClean="0">
                <a:latin typeface="Segoe Print" pitchFamily="2" charset="0"/>
              </a:rPr>
              <a:t>Dans un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 plan, </a:t>
            </a:r>
            <a:r>
              <a:rPr lang="fr-FR" dirty="0" smtClean="0">
                <a:latin typeface="Segoe Print" pitchFamily="2" charset="0"/>
              </a:rPr>
              <a:t>une maille contient 4 sommets : 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4 x </a:t>
            </a:r>
            <a:r>
              <a:rPr lang="fr-FR" sz="2800" b="1" dirty="0" smtClean="0">
                <a:solidFill>
                  <a:srgbClr val="FF0000"/>
                </a:solidFill>
                <a:latin typeface="Segoe Print" pitchFamily="2" charset="0"/>
              </a:rPr>
              <a:t>¼ 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= 1 </a:t>
            </a:r>
            <a:r>
              <a:rPr lang="fr-FR" dirty="0" smtClean="0">
                <a:latin typeface="Segoe Print" pitchFamily="2" charset="0"/>
              </a:rPr>
              <a:t>atome/maille plane</a:t>
            </a:r>
            <a:endParaRPr lang="fr-FR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7" name="Espace réservé du pied de page 6"/>
          <p:cNvSpPr>
            <a:spLocks noGrp="1"/>
          </p:cNvSpPr>
          <p:nvPr>
            <p:ph type="ftr" sz="quarter" idx="11"/>
          </p:nvPr>
        </p:nvSpPr>
        <p:spPr>
          <a:xfrm>
            <a:off x="323528" y="6245225"/>
            <a:ext cx="2895600" cy="476250"/>
          </a:xfrm>
        </p:spPr>
        <p:txBody>
          <a:bodyPr/>
          <a:lstStyle/>
          <a:p>
            <a:r>
              <a:rPr lang="fr-FR" smtClean="0"/>
              <a:t>Pr.SAMDI- FSAC-Univ. Hassan II- Casablanca Maroc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" grpId="0" animBg="1"/>
      <p:bldP spid="87" grpId="0" animBg="1"/>
      <p:bldP spid="88" grpId="0" animBg="1"/>
      <p:bldP spid="74" grpId="0" animBg="1"/>
      <p:bldP spid="89" grpId="0" animBg="1"/>
      <p:bldP spid="90" grpId="0" animBg="1"/>
      <p:bldP spid="91" grpId="0" animBg="1"/>
      <p:bldP spid="95" grpId="0" animBg="1"/>
      <p:bldP spid="98" grpId="0" animBg="1"/>
      <p:bldP spid="9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323528" y="332656"/>
            <a:ext cx="1871663" cy="1871663"/>
            <a:chOff x="2971" y="1525"/>
            <a:chExt cx="1179" cy="1179"/>
          </a:xfrm>
        </p:grpSpPr>
        <p:sp>
          <p:nvSpPr>
            <p:cNvPr id="69675" name="AutoShape 43"/>
            <p:cNvSpPr>
              <a:spLocks noChangeArrowheads="1"/>
            </p:cNvSpPr>
            <p:nvPr/>
          </p:nvSpPr>
          <p:spPr bwMode="auto">
            <a:xfrm>
              <a:off x="3084" y="1638"/>
              <a:ext cx="952" cy="952"/>
            </a:xfrm>
            <a:prstGeom prst="cube">
              <a:avLst>
                <a:gd name="adj" fmla="val 25000"/>
              </a:avLst>
            </a:prstGeom>
            <a:solidFill>
              <a:schemeClr val="tx2"/>
            </a:solidFill>
            <a:ln w="5715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fr-FR"/>
            </a:p>
          </p:txBody>
        </p:sp>
        <p:sp>
          <p:nvSpPr>
            <p:cNvPr id="69676" name="Oval 44"/>
            <p:cNvSpPr>
              <a:spLocks noChangeArrowheads="1"/>
            </p:cNvSpPr>
            <p:nvPr/>
          </p:nvSpPr>
          <p:spPr bwMode="auto">
            <a:xfrm>
              <a:off x="2994" y="1797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77" name="Oval 45"/>
            <p:cNvSpPr>
              <a:spLocks noChangeArrowheads="1"/>
            </p:cNvSpPr>
            <p:nvPr/>
          </p:nvSpPr>
          <p:spPr bwMode="auto">
            <a:xfrm>
              <a:off x="3243" y="1525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78" name="Oval 46"/>
            <p:cNvSpPr>
              <a:spLocks noChangeArrowheads="1"/>
            </p:cNvSpPr>
            <p:nvPr/>
          </p:nvSpPr>
          <p:spPr bwMode="auto">
            <a:xfrm>
              <a:off x="3901" y="1548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79" name="Oval 47"/>
            <p:cNvSpPr>
              <a:spLocks noChangeArrowheads="1"/>
            </p:cNvSpPr>
            <p:nvPr/>
          </p:nvSpPr>
          <p:spPr bwMode="auto">
            <a:xfrm>
              <a:off x="3651" y="1774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80" name="Oval 48"/>
            <p:cNvSpPr>
              <a:spLocks noChangeArrowheads="1"/>
            </p:cNvSpPr>
            <p:nvPr/>
          </p:nvSpPr>
          <p:spPr bwMode="auto">
            <a:xfrm>
              <a:off x="2971" y="2477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81" name="Oval 49"/>
            <p:cNvSpPr>
              <a:spLocks noChangeArrowheads="1"/>
            </p:cNvSpPr>
            <p:nvPr/>
          </p:nvSpPr>
          <p:spPr bwMode="auto">
            <a:xfrm>
              <a:off x="3674" y="2477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82" name="Oval 50"/>
            <p:cNvSpPr>
              <a:spLocks noChangeArrowheads="1"/>
            </p:cNvSpPr>
            <p:nvPr/>
          </p:nvSpPr>
          <p:spPr bwMode="auto">
            <a:xfrm>
              <a:off x="3923" y="2228"/>
              <a:ext cx="227" cy="22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fr-FR" sz="1800"/>
            </a:p>
          </p:txBody>
        </p:sp>
        <p:sp>
          <p:nvSpPr>
            <p:cNvPr id="69683" name="Line 51"/>
            <p:cNvSpPr>
              <a:spLocks noChangeShapeType="1"/>
            </p:cNvSpPr>
            <p:nvPr/>
          </p:nvSpPr>
          <p:spPr bwMode="auto">
            <a:xfrm>
              <a:off x="3379" y="1752"/>
              <a:ext cx="0" cy="63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69684" name="Line 52"/>
            <p:cNvSpPr>
              <a:spLocks noChangeShapeType="1"/>
            </p:cNvSpPr>
            <p:nvPr/>
          </p:nvSpPr>
          <p:spPr bwMode="auto">
            <a:xfrm flipV="1">
              <a:off x="3175" y="2387"/>
              <a:ext cx="181" cy="114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  <p:sp>
          <p:nvSpPr>
            <p:cNvPr id="69685" name="Line 53"/>
            <p:cNvSpPr>
              <a:spLocks noChangeShapeType="1"/>
            </p:cNvSpPr>
            <p:nvPr/>
          </p:nvSpPr>
          <p:spPr bwMode="auto">
            <a:xfrm flipV="1">
              <a:off x="3356" y="2341"/>
              <a:ext cx="545" cy="2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prstDash val="dash"/>
              <a:round/>
              <a:headEnd/>
              <a:tailEnd/>
            </a:ln>
            <a:effectLst/>
          </p:spPr>
          <p:txBody>
            <a:bodyPr/>
            <a:lstStyle/>
            <a:p>
              <a:endParaRPr lang="fr-FR"/>
            </a:p>
          </p:txBody>
        </p:sp>
      </p:grpSp>
      <p:sp>
        <p:nvSpPr>
          <p:cNvPr id="60" name="Rectangle 59"/>
          <p:cNvSpPr/>
          <p:nvPr/>
        </p:nvSpPr>
        <p:spPr>
          <a:xfrm>
            <a:off x="2411760" y="0"/>
            <a:ext cx="5383205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Structure Cubique simple</a:t>
            </a:r>
          </a:p>
        </p:txBody>
      </p:sp>
      <p:grpSp>
        <p:nvGrpSpPr>
          <p:cNvPr id="3" name="Groupe 72"/>
          <p:cNvGrpSpPr/>
          <p:nvPr/>
        </p:nvGrpSpPr>
        <p:grpSpPr>
          <a:xfrm>
            <a:off x="2411386" y="908720"/>
            <a:ext cx="2952702" cy="2160240"/>
            <a:chOff x="2411386" y="1340768"/>
            <a:chExt cx="2952702" cy="2160240"/>
          </a:xfrm>
        </p:grpSpPr>
        <p:sp>
          <p:nvSpPr>
            <p:cNvPr id="72" name="Rectangle 71"/>
            <p:cNvSpPr/>
            <p:nvPr/>
          </p:nvSpPr>
          <p:spPr>
            <a:xfrm>
              <a:off x="3237476" y="1340768"/>
              <a:ext cx="2126612" cy="1015663"/>
            </a:xfrm>
            <a:prstGeom prst="rect">
              <a:avLst/>
            </a:prstGeom>
            <a:solidFill>
              <a:srgbClr val="66FFFF"/>
            </a:solidFill>
            <a:ln>
              <a:solidFill>
                <a:srgbClr val="008000"/>
              </a:solidFill>
            </a:ln>
          </p:spPr>
          <p:txBody>
            <a:bodyPr wrap="square">
              <a:spAutoFit/>
            </a:bodyPr>
            <a:lstStyle/>
            <a:p>
              <a:pPr lvl="0" algn="ctr"/>
              <a:r>
                <a:rPr lang="fr-FR" b="1" dirty="0" smtClean="0">
                  <a:latin typeface="Segoe Print" pitchFamily="2" charset="0"/>
                </a:rPr>
                <a:t>Examinons la maille dans l’espace</a:t>
              </a:r>
            </a:p>
          </p:txBody>
        </p:sp>
        <p:sp>
          <p:nvSpPr>
            <p:cNvPr id="71" name="Flèche à angle droit 70"/>
            <p:cNvSpPr/>
            <p:nvPr/>
          </p:nvSpPr>
          <p:spPr>
            <a:xfrm flipV="1">
              <a:off x="2411386" y="1772816"/>
              <a:ext cx="1224509" cy="1728192"/>
            </a:xfrm>
            <a:prstGeom prst="bentUpArrow">
              <a:avLst/>
            </a:prstGeom>
            <a:solidFill>
              <a:srgbClr val="FF3300"/>
            </a:solidFill>
            <a:ln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95" name="Rectangle 94"/>
          <p:cNvSpPr/>
          <p:nvPr/>
        </p:nvSpPr>
        <p:spPr>
          <a:xfrm>
            <a:off x="0" y="3801234"/>
            <a:ext cx="3203848" cy="1015663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dirty="0" smtClean="0">
                <a:latin typeface="Segoe Print" pitchFamily="2" charset="0"/>
              </a:rPr>
              <a:t>L’atome rouge appartient à  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8 mailles </a:t>
            </a:r>
            <a:r>
              <a:rPr lang="fr-FR" dirty="0" smtClean="0">
                <a:latin typeface="Segoe Print" pitchFamily="2" charset="0"/>
              </a:rPr>
              <a:t>du 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l’espace</a:t>
            </a:r>
          </a:p>
        </p:txBody>
      </p:sp>
      <p:sp>
        <p:nvSpPr>
          <p:cNvPr id="97" name="Oval 48"/>
          <p:cNvSpPr>
            <a:spLocks noChangeArrowheads="1"/>
          </p:cNvSpPr>
          <p:nvPr/>
        </p:nvSpPr>
        <p:spPr bwMode="auto">
          <a:xfrm>
            <a:off x="755253" y="1484784"/>
            <a:ext cx="360363" cy="360363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fr-FR" sz="1800"/>
          </a:p>
        </p:txBody>
      </p:sp>
      <p:sp>
        <p:nvSpPr>
          <p:cNvPr id="98" name="Rectangle 97"/>
          <p:cNvSpPr/>
          <p:nvPr/>
        </p:nvSpPr>
        <p:spPr>
          <a:xfrm>
            <a:off x="-36512" y="4933617"/>
            <a:ext cx="3203848" cy="1200329"/>
          </a:xfrm>
          <a:prstGeom prst="rect">
            <a:avLst/>
          </a:prstGeom>
          <a:solidFill>
            <a:srgbClr val="FFCCFF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dirty="0" smtClean="0">
                <a:latin typeface="Segoe Print" pitchFamily="2" charset="0"/>
              </a:rPr>
              <a:t>Il comptera pour la maille par :</a:t>
            </a:r>
          </a:p>
          <a:p>
            <a:pPr lvl="0"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1/8 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  atome</a:t>
            </a:r>
          </a:p>
        </p:txBody>
      </p:sp>
      <p:sp>
        <p:nvSpPr>
          <p:cNvPr id="99" name="Rectangle 98"/>
          <p:cNvSpPr/>
          <p:nvPr/>
        </p:nvSpPr>
        <p:spPr>
          <a:xfrm>
            <a:off x="3203848" y="5842337"/>
            <a:ext cx="5796136" cy="769441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square">
            <a:spAutoFit/>
          </a:bodyPr>
          <a:lstStyle/>
          <a:p>
            <a:pPr lvl="0" algn="ctr"/>
            <a:r>
              <a:rPr lang="fr-FR" dirty="0" smtClean="0">
                <a:latin typeface="Segoe Print" pitchFamily="2" charset="0"/>
              </a:rPr>
              <a:t>A trois dimensions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, </a:t>
            </a:r>
            <a:r>
              <a:rPr lang="fr-FR" dirty="0" smtClean="0">
                <a:latin typeface="Segoe Print" pitchFamily="2" charset="0"/>
              </a:rPr>
              <a:t>une maille contient </a:t>
            </a:r>
            <a:br>
              <a:rPr lang="fr-FR" dirty="0" smtClean="0">
                <a:latin typeface="Segoe Print" pitchFamily="2" charset="0"/>
              </a:rPr>
            </a:br>
            <a:r>
              <a:rPr lang="fr-FR" sz="2400" b="1" dirty="0" smtClean="0">
                <a:solidFill>
                  <a:srgbClr val="FF3300"/>
                </a:solidFill>
                <a:latin typeface="Segoe Print" pitchFamily="2" charset="0"/>
              </a:rPr>
              <a:t>8</a:t>
            </a:r>
            <a:r>
              <a:rPr lang="fr-FR" dirty="0" smtClean="0">
                <a:latin typeface="Segoe Print" pitchFamily="2" charset="0"/>
              </a:rPr>
              <a:t> sommets : </a:t>
            </a:r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8 x 1/8 = 1 </a:t>
            </a:r>
            <a:r>
              <a:rPr lang="fr-FR" dirty="0" smtClean="0">
                <a:latin typeface="Segoe Print" pitchFamily="2" charset="0"/>
              </a:rPr>
              <a:t>atome/maille</a:t>
            </a:r>
            <a:endParaRPr lang="fr-FR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grpSp>
        <p:nvGrpSpPr>
          <p:cNvPr id="4" name="Groupe 124"/>
          <p:cNvGrpSpPr/>
          <p:nvPr/>
        </p:nvGrpSpPr>
        <p:grpSpPr>
          <a:xfrm>
            <a:off x="4427984" y="1772816"/>
            <a:ext cx="3816424" cy="3672408"/>
            <a:chOff x="4427984" y="1772816"/>
            <a:chExt cx="3816424" cy="3672408"/>
          </a:xfrm>
        </p:grpSpPr>
        <p:sp>
          <p:nvSpPr>
            <p:cNvPr id="75" name="Text Box 38"/>
            <p:cNvSpPr txBox="1">
              <a:spLocks noChangeArrowheads="1"/>
            </p:cNvSpPr>
            <p:nvPr/>
          </p:nvSpPr>
          <p:spPr bwMode="auto">
            <a:xfrm>
              <a:off x="5004048" y="5157192"/>
              <a:ext cx="360040" cy="276999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>
                <a:lnSpc>
                  <a:spcPct val="50000"/>
                </a:lnSpc>
                <a:spcBef>
                  <a:spcPct val="50000"/>
                </a:spcBef>
              </a:pPr>
              <a:r>
                <a:rPr lang="fr-FR" sz="2400" dirty="0" smtClean="0">
                  <a:solidFill>
                    <a:srgbClr val="0000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a</a:t>
              </a:r>
              <a:endParaRPr lang="fr-FR" dirty="0">
                <a:solidFill>
                  <a:srgbClr val="0000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cxnSp>
          <p:nvCxnSpPr>
            <p:cNvPr id="76" name="Connecteur droit 75"/>
            <p:cNvCxnSpPr/>
            <p:nvPr/>
          </p:nvCxnSpPr>
          <p:spPr>
            <a:xfrm>
              <a:off x="4536144" y="5445224"/>
              <a:ext cx="1332000" cy="0"/>
            </a:xfrm>
            <a:prstGeom prst="line">
              <a:avLst/>
            </a:prstGeom>
            <a:ln w="38100">
              <a:solidFill>
                <a:srgbClr val="0000FF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4583092" y="1773064"/>
              <a:ext cx="3590292" cy="3308047"/>
              <a:chOff x="1769" y="1544"/>
              <a:chExt cx="1574" cy="1653"/>
            </a:xfrm>
          </p:grpSpPr>
          <p:sp>
            <p:nvSpPr>
              <p:cNvPr id="47" name="AutoShape 4"/>
              <p:cNvSpPr>
                <a:spLocks noChangeArrowheads="1"/>
              </p:cNvSpPr>
              <p:nvPr/>
            </p:nvSpPr>
            <p:spPr bwMode="auto">
              <a:xfrm>
                <a:off x="1769" y="2432"/>
                <a:ext cx="765" cy="765"/>
              </a:xfrm>
              <a:prstGeom prst="cube">
                <a:avLst>
                  <a:gd name="adj" fmla="val 25000"/>
                </a:avLst>
              </a:prstGeom>
              <a:solidFill>
                <a:srgbClr val="CCFF99"/>
              </a:solidFill>
              <a:ln w="381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fr-FR" sz="1800"/>
              </a:p>
            </p:txBody>
          </p:sp>
          <p:sp>
            <p:nvSpPr>
              <p:cNvPr id="48" name="AutoShape 5"/>
              <p:cNvSpPr>
                <a:spLocks noChangeArrowheads="1"/>
              </p:cNvSpPr>
              <p:nvPr/>
            </p:nvSpPr>
            <p:spPr bwMode="auto">
              <a:xfrm>
                <a:off x="1951" y="1661"/>
                <a:ext cx="765" cy="765"/>
              </a:xfrm>
              <a:prstGeom prst="cube">
                <a:avLst>
                  <a:gd name="adj" fmla="val 25000"/>
                </a:avLst>
              </a:prstGeom>
              <a:solidFill>
                <a:srgbClr val="FFCCFF"/>
              </a:solidFill>
              <a:ln w="381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fr-FR" sz="1800"/>
              </a:p>
            </p:txBody>
          </p:sp>
          <p:sp>
            <p:nvSpPr>
              <p:cNvPr id="49" name="AutoShape 6"/>
              <p:cNvSpPr>
                <a:spLocks noChangeArrowheads="1"/>
              </p:cNvSpPr>
              <p:nvPr/>
            </p:nvSpPr>
            <p:spPr bwMode="auto">
              <a:xfrm>
                <a:off x="2518" y="2256"/>
                <a:ext cx="765" cy="765"/>
              </a:xfrm>
              <a:prstGeom prst="cube">
                <a:avLst>
                  <a:gd name="adj" fmla="val 25000"/>
                </a:avLst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fr-FR" sz="1800"/>
              </a:p>
            </p:txBody>
          </p:sp>
          <p:sp>
            <p:nvSpPr>
              <p:cNvPr id="50" name="AutoShape 7"/>
              <p:cNvSpPr>
                <a:spLocks noChangeArrowheads="1"/>
              </p:cNvSpPr>
              <p:nvPr/>
            </p:nvSpPr>
            <p:spPr bwMode="auto">
              <a:xfrm>
                <a:off x="2357" y="2432"/>
                <a:ext cx="765" cy="765"/>
              </a:xfrm>
              <a:prstGeom prst="cube">
                <a:avLst>
                  <a:gd name="adj" fmla="val 25000"/>
                </a:avLst>
              </a:prstGeom>
              <a:solidFill>
                <a:schemeClr val="bg1">
                  <a:lumMod val="95000"/>
                </a:schemeClr>
              </a:solidFill>
              <a:ln w="381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fr-FR" sz="1800"/>
              </a:p>
            </p:txBody>
          </p:sp>
          <p:sp>
            <p:nvSpPr>
              <p:cNvPr id="51" name="AutoShape 8"/>
              <p:cNvSpPr>
                <a:spLocks noChangeArrowheads="1"/>
              </p:cNvSpPr>
              <p:nvPr/>
            </p:nvSpPr>
            <p:spPr bwMode="auto">
              <a:xfrm>
                <a:off x="2518" y="1661"/>
                <a:ext cx="765" cy="765"/>
              </a:xfrm>
              <a:prstGeom prst="cube">
                <a:avLst>
                  <a:gd name="adj" fmla="val 25000"/>
                </a:avLst>
              </a:prstGeom>
              <a:solidFill>
                <a:srgbClr val="CCFF99"/>
              </a:solidFill>
              <a:ln w="38100">
                <a:solidFill>
                  <a:srgbClr val="FF0000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fr-FR" sz="1800"/>
              </a:p>
            </p:txBody>
          </p:sp>
          <p:sp>
            <p:nvSpPr>
              <p:cNvPr id="52" name="Oval 9"/>
              <p:cNvSpPr>
                <a:spLocks noChangeArrowheads="1"/>
              </p:cNvSpPr>
              <p:nvPr/>
            </p:nvSpPr>
            <p:spPr bwMode="auto">
              <a:xfrm>
                <a:off x="2449" y="2341"/>
                <a:ext cx="136" cy="136"/>
              </a:xfrm>
              <a:prstGeom prst="ellipse">
                <a:avLst/>
              </a:prstGeom>
              <a:solidFill>
                <a:srgbClr val="FF00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53" name="Oval 10"/>
              <p:cNvSpPr>
                <a:spLocks noChangeArrowheads="1"/>
              </p:cNvSpPr>
              <p:nvPr/>
            </p:nvSpPr>
            <p:spPr bwMode="auto">
              <a:xfrm>
                <a:off x="2472" y="1775"/>
                <a:ext cx="159" cy="159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fr-FR" sz="1600" dirty="0">
                    <a:solidFill>
                      <a:srgbClr val="FFFF00"/>
                    </a:solidFill>
                  </a:rPr>
                  <a:t>5</a:t>
                </a:r>
              </a:p>
            </p:txBody>
          </p:sp>
          <p:sp>
            <p:nvSpPr>
              <p:cNvPr id="54" name="Oval 11"/>
              <p:cNvSpPr>
                <a:spLocks noChangeArrowheads="1"/>
              </p:cNvSpPr>
              <p:nvPr/>
            </p:nvSpPr>
            <p:spPr bwMode="auto">
              <a:xfrm>
                <a:off x="1882" y="2335"/>
                <a:ext cx="159" cy="159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fr-FR" sz="1800" dirty="0">
                    <a:solidFill>
                      <a:srgbClr val="FFFF00"/>
                    </a:solidFill>
                  </a:rPr>
                  <a:t>1</a:t>
                </a:r>
              </a:p>
            </p:txBody>
          </p:sp>
          <p:sp>
            <p:nvSpPr>
              <p:cNvPr id="55" name="Oval 12"/>
              <p:cNvSpPr>
                <a:spLocks noChangeArrowheads="1"/>
              </p:cNvSpPr>
              <p:nvPr/>
            </p:nvSpPr>
            <p:spPr bwMode="auto">
              <a:xfrm>
                <a:off x="3016" y="2358"/>
                <a:ext cx="159" cy="159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fr-FR" sz="1800">
                    <a:solidFill>
                      <a:srgbClr val="FFFF00"/>
                    </a:solidFill>
                  </a:rPr>
                  <a:t>3</a:t>
                </a:r>
              </a:p>
            </p:txBody>
          </p:sp>
          <p:sp>
            <p:nvSpPr>
              <p:cNvPr id="56" name="Oval 13"/>
              <p:cNvSpPr>
                <a:spLocks noChangeArrowheads="1"/>
              </p:cNvSpPr>
              <p:nvPr/>
            </p:nvSpPr>
            <p:spPr bwMode="auto">
              <a:xfrm>
                <a:off x="2245" y="2562"/>
                <a:ext cx="159" cy="159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fr-FR" sz="1800">
                    <a:solidFill>
                      <a:srgbClr val="FFFF00"/>
                    </a:solidFill>
                  </a:rPr>
                  <a:t>2</a:t>
                </a:r>
              </a:p>
            </p:txBody>
          </p:sp>
          <p:sp>
            <p:nvSpPr>
              <p:cNvPr id="57" name="Line 14"/>
              <p:cNvSpPr>
                <a:spLocks noChangeShapeType="1"/>
              </p:cNvSpPr>
              <p:nvPr/>
            </p:nvSpPr>
            <p:spPr bwMode="auto">
              <a:xfrm>
                <a:off x="2517" y="2539"/>
                <a:ext cx="0" cy="45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8" name="Line 15"/>
              <p:cNvSpPr>
                <a:spLocks noChangeShapeType="1"/>
              </p:cNvSpPr>
              <p:nvPr/>
            </p:nvSpPr>
            <p:spPr bwMode="auto">
              <a:xfrm flipV="1">
                <a:off x="2336" y="2993"/>
                <a:ext cx="181" cy="20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59" name="Line 16"/>
              <p:cNvSpPr>
                <a:spLocks noChangeShapeType="1"/>
              </p:cNvSpPr>
              <p:nvPr/>
            </p:nvSpPr>
            <p:spPr bwMode="auto">
              <a:xfrm>
                <a:off x="2540" y="2993"/>
                <a:ext cx="567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1" name="Line 17"/>
              <p:cNvSpPr>
                <a:spLocks noChangeShapeType="1"/>
              </p:cNvSpPr>
              <p:nvPr/>
            </p:nvSpPr>
            <p:spPr bwMode="auto">
              <a:xfrm>
                <a:off x="1973" y="2471"/>
                <a:ext cx="22" cy="545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2" name="Line 18"/>
              <p:cNvSpPr>
                <a:spLocks noChangeShapeType="1"/>
              </p:cNvSpPr>
              <p:nvPr/>
            </p:nvSpPr>
            <p:spPr bwMode="auto">
              <a:xfrm flipV="1">
                <a:off x="1791" y="3016"/>
                <a:ext cx="204" cy="1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3" name="Line 19"/>
              <p:cNvSpPr>
                <a:spLocks noChangeShapeType="1"/>
              </p:cNvSpPr>
              <p:nvPr/>
            </p:nvSpPr>
            <p:spPr bwMode="auto">
              <a:xfrm>
                <a:off x="1995" y="2993"/>
                <a:ext cx="499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4" name="Line 20"/>
              <p:cNvSpPr>
                <a:spLocks noChangeShapeType="1"/>
              </p:cNvSpPr>
              <p:nvPr/>
            </p:nvSpPr>
            <p:spPr bwMode="auto">
              <a:xfrm>
                <a:off x="2699" y="1678"/>
                <a:ext cx="0" cy="589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65" name="Line 21"/>
              <p:cNvSpPr>
                <a:spLocks noChangeShapeType="1"/>
              </p:cNvSpPr>
              <p:nvPr/>
            </p:nvSpPr>
            <p:spPr bwMode="auto">
              <a:xfrm flipV="1">
                <a:off x="2608" y="2267"/>
                <a:ext cx="91" cy="91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0" name="Line 22"/>
              <p:cNvSpPr>
                <a:spLocks noChangeShapeType="1"/>
              </p:cNvSpPr>
              <p:nvPr/>
            </p:nvSpPr>
            <p:spPr bwMode="auto">
              <a:xfrm>
                <a:off x="2699" y="2245"/>
                <a:ext cx="54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3" name="Line 23"/>
              <p:cNvSpPr>
                <a:spLocks noChangeShapeType="1"/>
              </p:cNvSpPr>
              <p:nvPr/>
            </p:nvSpPr>
            <p:spPr bwMode="auto">
              <a:xfrm>
                <a:off x="2200" y="1678"/>
                <a:ext cx="0" cy="589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77" name="Line 24"/>
              <p:cNvSpPr>
                <a:spLocks noChangeShapeType="1"/>
              </p:cNvSpPr>
              <p:nvPr/>
            </p:nvSpPr>
            <p:spPr bwMode="auto">
              <a:xfrm flipV="1">
                <a:off x="2018" y="2267"/>
                <a:ext cx="159" cy="114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82" name="Line 25"/>
              <p:cNvSpPr>
                <a:spLocks noChangeShapeType="1"/>
              </p:cNvSpPr>
              <p:nvPr/>
            </p:nvSpPr>
            <p:spPr bwMode="auto">
              <a:xfrm>
                <a:off x="2200" y="2245"/>
                <a:ext cx="544" cy="0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dash"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92" name="Oval 26"/>
              <p:cNvSpPr>
                <a:spLocks noChangeArrowheads="1"/>
              </p:cNvSpPr>
              <p:nvPr/>
            </p:nvSpPr>
            <p:spPr bwMode="auto">
              <a:xfrm>
                <a:off x="2654" y="2177"/>
                <a:ext cx="136" cy="136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fr-FR" sz="1800" dirty="0" smtClean="0">
                    <a:solidFill>
                      <a:srgbClr val="FFFF00"/>
                    </a:solidFill>
                  </a:rPr>
                  <a:t>4</a:t>
                </a:r>
                <a:endParaRPr lang="fr-FR" sz="1800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94" name="Oval 27"/>
              <p:cNvSpPr>
                <a:spLocks noChangeArrowheads="1"/>
              </p:cNvSpPr>
              <p:nvPr/>
            </p:nvSpPr>
            <p:spPr bwMode="auto">
              <a:xfrm>
                <a:off x="2449" y="2925"/>
                <a:ext cx="159" cy="159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r>
                  <a:rPr lang="fr-FR" sz="1800" dirty="0">
                    <a:solidFill>
                      <a:srgbClr val="FFFF00"/>
                    </a:solidFill>
                  </a:rPr>
                  <a:t>6</a:t>
                </a:r>
              </a:p>
            </p:txBody>
          </p:sp>
          <p:sp>
            <p:nvSpPr>
              <p:cNvPr id="105" name="Oval 34"/>
              <p:cNvSpPr>
                <a:spLocks noChangeArrowheads="1"/>
              </p:cNvSpPr>
              <p:nvPr/>
            </p:nvSpPr>
            <p:spPr bwMode="auto">
              <a:xfrm>
                <a:off x="2143" y="2120"/>
                <a:ext cx="158" cy="180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08" name="Oval 37"/>
              <p:cNvSpPr>
                <a:spLocks noChangeArrowheads="1"/>
              </p:cNvSpPr>
              <p:nvPr/>
            </p:nvSpPr>
            <p:spPr bwMode="auto">
              <a:xfrm>
                <a:off x="3198" y="1544"/>
                <a:ext cx="145" cy="185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  <p:sp>
            <p:nvSpPr>
              <p:cNvPr id="112" name="Oval 41"/>
              <p:cNvSpPr>
                <a:spLocks noChangeArrowheads="1"/>
              </p:cNvSpPr>
              <p:nvPr/>
            </p:nvSpPr>
            <p:spPr bwMode="auto">
              <a:xfrm>
                <a:off x="2616" y="1544"/>
                <a:ext cx="158" cy="163"/>
              </a:xfrm>
              <a:prstGeom prst="ellipse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fr-FR"/>
              </a:p>
            </p:txBody>
          </p:sp>
        </p:grpSp>
        <p:sp>
          <p:nvSpPr>
            <p:cNvPr id="114" name="Oval 12"/>
            <p:cNvSpPr>
              <a:spLocks noChangeArrowheads="1"/>
            </p:cNvSpPr>
            <p:nvPr/>
          </p:nvSpPr>
          <p:spPr bwMode="auto">
            <a:xfrm>
              <a:off x="7452320" y="4478955"/>
              <a:ext cx="362679" cy="31819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800">
                  <a:solidFill>
                    <a:srgbClr val="FFFF00"/>
                  </a:solidFill>
                </a:rPr>
                <a:t>3</a:t>
              </a:r>
            </a:p>
          </p:txBody>
        </p:sp>
        <p:sp>
          <p:nvSpPr>
            <p:cNvPr id="115" name="Oval 12"/>
            <p:cNvSpPr>
              <a:spLocks noChangeArrowheads="1"/>
            </p:cNvSpPr>
            <p:nvPr/>
          </p:nvSpPr>
          <p:spPr bwMode="auto">
            <a:xfrm>
              <a:off x="7092280" y="4838995"/>
              <a:ext cx="362679" cy="31819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800">
                  <a:solidFill>
                    <a:srgbClr val="FFFF00"/>
                  </a:solidFill>
                </a:rPr>
                <a:t>3</a:t>
              </a:r>
            </a:p>
          </p:txBody>
        </p:sp>
        <p:sp>
          <p:nvSpPr>
            <p:cNvPr id="116" name="Oval 12"/>
            <p:cNvSpPr>
              <a:spLocks noChangeArrowheads="1"/>
            </p:cNvSpPr>
            <p:nvPr/>
          </p:nvSpPr>
          <p:spPr bwMode="auto">
            <a:xfrm>
              <a:off x="7881729" y="4149080"/>
              <a:ext cx="362679" cy="31819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800">
                  <a:solidFill>
                    <a:srgbClr val="FFFF00"/>
                  </a:solidFill>
                </a:rPr>
                <a:t>3</a:t>
              </a:r>
            </a:p>
          </p:txBody>
        </p:sp>
        <p:sp>
          <p:nvSpPr>
            <p:cNvPr id="117" name="Oval 12"/>
            <p:cNvSpPr>
              <a:spLocks noChangeArrowheads="1"/>
            </p:cNvSpPr>
            <p:nvPr/>
          </p:nvSpPr>
          <p:spPr bwMode="auto">
            <a:xfrm>
              <a:off x="4860032" y="4550963"/>
              <a:ext cx="362679" cy="31819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800">
                  <a:solidFill>
                    <a:srgbClr val="FFFF00"/>
                  </a:solidFill>
                </a:rPr>
                <a:t>3</a:t>
              </a:r>
            </a:p>
          </p:txBody>
        </p:sp>
        <p:sp>
          <p:nvSpPr>
            <p:cNvPr id="118" name="Oval 12"/>
            <p:cNvSpPr>
              <a:spLocks noChangeArrowheads="1"/>
            </p:cNvSpPr>
            <p:nvPr/>
          </p:nvSpPr>
          <p:spPr bwMode="auto">
            <a:xfrm>
              <a:off x="4427984" y="4911003"/>
              <a:ext cx="362679" cy="31819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800" dirty="0">
                  <a:solidFill>
                    <a:srgbClr val="FFFF00"/>
                  </a:solidFill>
                </a:rPr>
                <a:t>3</a:t>
              </a:r>
            </a:p>
          </p:txBody>
        </p:sp>
        <p:sp>
          <p:nvSpPr>
            <p:cNvPr id="119" name="Oval 12"/>
            <p:cNvSpPr>
              <a:spLocks noChangeArrowheads="1"/>
            </p:cNvSpPr>
            <p:nvPr/>
          </p:nvSpPr>
          <p:spPr bwMode="auto">
            <a:xfrm>
              <a:off x="4860032" y="2204864"/>
              <a:ext cx="362679" cy="31819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800">
                  <a:solidFill>
                    <a:srgbClr val="FFFF00"/>
                  </a:solidFill>
                </a:rPr>
                <a:t>3</a:t>
              </a:r>
            </a:p>
          </p:txBody>
        </p:sp>
        <p:sp>
          <p:nvSpPr>
            <p:cNvPr id="120" name="Oval 12"/>
            <p:cNvSpPr>
              <a:spLocks noChangeArrowheads="1"/>
            </p:cNvSpPr>
            <p:nvPr/>
          </p:nvSpPr>
          <p:spPr bwMode="auto">
            <a:xfrm>
              <a:off x="5217433" y="1772816"/>
              <a:ext cx="362679" cy="31819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800">
                  <a:solidFill>
                    <a:srgbClr val="FFFF00"/>
                  </a:solidFill>
                </a:rPr>
                <a:t>3</a:t>
              </a:r>
            </a:p>
          </p:txBody>
        </p:sp>
        <p:sp>
          <p:nvSpPr>
            <p:cNvPr id="121" name="Oval 12"/>
            <p:cNvSpPr>
              <a:spLocks noChangeArrowheads="1"/>
            </p:cNvSpPr>
            <p:nvPr/>
          </p:nvSpPr>
          <p:spPr bwMode="auto">
            <a:xfrm>
              <a:off x="7449681" y="2204864"/>
              <a:ext cx="362679" cy="31819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800">
                  <a:solidFill>
                    <a:srgbClr val="FFFF00"/>
                  </a:solidFill>
                </a:rPr>
                <a:t>3</a:t>
              </a:r>
            </a:p>
          </p:txBody>
        </p:sp>
        <p:sp>
          <p:nvSpPr>
            <p:cNvPr id="122" name="Oval 12"/>
            <p:cNvSpPr>
              <a:spLocks noChangeArrowheads="1"/>
            </p:cNvSpPr>
            <p:nvPr/>
          </p:nvSpPr>
          <p:spPr bwMode="auto">
            <a:xfrm>
              <a:off x="7812360" y="3038795"/>
              <a:ext cx="362679" cy="31819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800">
                  <a:solidFill>
                    <a:srgbClr val="FFFF00"/>
                  </a:solidFill>
                </a:rPr>
                <a:t>3</a:t>
              </a:r>
            </a:p>
          </p:txBody>
        </p:sp>
        <p:sp>
          <p:nvSpPr>
            <p:cNvPr id="123" name="Oval 12"/>
            <p:cNvSpPr>
              <a:spLocks noChangeArrowheads="1"/>
            </p:cNvSpPr>
            <p:nvPr/>
          </p:nvSpPr>
          <p:spPr bwMode="auto">
            <a:xfrm>
              <a:off x="7092280" y="3758875"/>
              <a:ext cx="362679" cy="31819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800">
                  <a:solidFill>
                    <a:srgbClr val="FFFF00"/>
                  </a:solidFill>
                </a:rPr>
                <a:t>3</a:t>
              </a:r>
            </a:p>
          </p:txBody>
        </p:sp>
        <p:sp>
          <p:nvSpPr>
            <p:cNvPr id="124" name="Oval 12"/>
            <p:cNvSpPr>
              <a:spLocks noChangeArrowheads="1"/>
            </p:cNvSpPr>
            <p:nvPr/>
          </p:nvSpPr>
          <p:spPr bwMode="auto">
            <a:xfrm>
              <a:off x="4427984" y="3758875"/>
              <a:ext cx="362679" cy="318197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fr-FR" sz="1800">
                  <a:solidFill>
                    <a:srgbClr val="FFFF00"/>
                  </a:solidFill>
                </a:rPr>
                <a:t>3</a:t>
              </a:r>
            </a:p>
          </p:txBody>
        </p:sp>
      </p:grpSp>
      <p:cxnSp>
        <p:nvCxnSpPr>
          <p:cNvPr id="93" name="Connecteur droit avec flèche 92"/>
          <p:cNvCxnSpPr>
            <a:endCxn id="52" idx="3"/>
          </p:cNvCxnSpPr>
          <p:nvPr/>
        </p:nvCxnSpPr>
        <p:spPr>
          <a:xfrm flipV="1">
            <a:off x="2771800" y="3600359"/>
            <a:ext cx="3407801" cy="404705"/>
          </a:xfrm>
          <a:prstGeom prst="straightConnector1">
            <a:avLst/>
          </a:prstGeom>
          <a:ln w="28575">
            <a:solidFill>
              <a:srgbClr val="0000FF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Oval 27"/>
          <p:cNvSpPr>
            <a:spLocks noChangeArrowheads="1"/>
          </p:cNvSpPr>
          <p:nvPr/>
        </p:nvSpPr>
        <p:spPr bwMode="auto">
          <a:xfrm>
            <a:off x="5793497" y="4911003"/>
            <a:ext cx="362679" cy="318197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fr-FR" sz="1800" dirty="0">
                <a:solidFill>
                  <a:srgbClr val="FFFF00"/>
                </a:solidFill>
              </a:rPr>
              <a:t>6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271736" y="6311662"/>
            <a:ext cx="2895600" cy="476250"/>
          </a:xfrm>
        </p:spPr>
        <p:txBody>
          <a:bodyPr/>
          <a:lstStyle/>
          <a:p>
            <a:r>
              <a:rPr lang="fr-FR" dirty="0" err="1" smtClean="0"/>
              <a:t>Pr.SAMDI</a:t>
            </a:r>
            <a:r>
              <a:rPr lang="fr-FR" dirty="0" smtClean="0"/>
              <a:t>- FSAC-</a:t>
            </a:r>
            <a:r>
              <a:rPr lang="fr-FR" dirty="0" err="1" smtClean="0"/>
              <a:t>Univ</a:t>
            </a:r>
            <a:r>
              <a:rPr lang="fr-FR" dirty="0" smtClean="0"/>
              <a:t>. Hassan II- Casablanca Maroc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" grpId="0" animBg="1"/>
      <p:bldP spid="98" grpId="0" animBg="1"/>
      <p:bldP spid="9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553174" y="1700808"/>
            <a:ext cx="1547218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(0, 0, 0)</a:t>
            </a:r>
          </a:p>
        </p:txBody>
      </p:sp>
      <p:sp>
        <p:nvSpPr>
          <p:cNvPr id="9" name="Rectangle 8"/>
          <p:cNvSpPr/>
          <p:nvPr/>
        </p:nvSpPr>
        <p:spPr>
          <a:xfrm>
            <a:off x="5714976" y="1340768"/>
            <a:ext cx="2935420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Coordonnées réduites</a:t>
            </a:r>
          </a:p>
        </p:txBody>
      </p:sp>
      <p:grpSp>
        <p:nvGrpSpPr>
          <p:cNvPr id="2" name="Groupe 33"/>
          <p:cNvGrpSpPr/>
          <p:nvPr/>
        </p:nvGrpSpPr>
        <p:grpSpPr>
          <a:xfrm>
            <a:off x="1403648" y="2132856"/>
            <a:ext cx="3594066" cy="3672408"/>
            <a:chOff x="285688" y="1308090"/>
            <a:chExt cx="5072066" cy="4929222"/>
          </a:xfrm>
        </p:grpSpPr>
        <p:graphicFrame>
          <p:nvGraphicFramePr>
            <p:cNvPr id="21506" name="Object 2"/>
            <p:cNvGraphicFramePr>
              <a:graphicFrameLocks noChangeAspect="1"/>
            </p:cNvGraphicFramePr>
            <p:nvPr/>
          </p:nvGraphicFramePr>
          <p:xfrm>
            <a:off x="357126" y="1394016"/>
            <a:ext cx="5000628" cy="46759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392" name="Picture" r:id="rId3" imgW="1956816" imgH="1819656" progId="Word.Picture.8">
                    <p:embed/>
                  </p:oleObj>
                </mc:Choice>
                <mc:Fallback>
                  <p:oleObj name="Picture" r:id="rId3" imgW="1956816" imgH="1819656" progId="Word.Picture.8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126" y="1394016"/>
                          <a:ext cx="5000628" cy="467591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" name="Ellipse 6"/>
            <p:cNvSpPr/>
            <p:nvPr/>
          </p:nvSpPr>
          <p:spPr>
            <a:xfrm>
              <a:off x="1142944" y="4951428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" name="Ellipse 9"/>
            <p:cNvSpPr/>
            <p:nvPr/>
          </p:nvSpPr>
          <p:spPr>
            <a:xfrm>
              <a:off x="285688" y="5808684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" name="Ellipse 10"/>
            <p:cNvSpPr/>
            <p:nvPr/>
          </p:nvSpPr>
          <p:spPr>
            <a:xfrm>
              <a:off x="4857720" y="4951428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" name="Ellipse 11"/>
            <p:cNvSpPr/>
            <p:nvPr/>
          </p:nvSpPr>
          <p:spPr>
            <a:xfrm>
              <a:off x="1142944" y="1308090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" name="Ellipse 12"/>
            <p:cNvSpPr/>
            <p:nvPr/>
          </p:nvSpPr>
          <p:spPr>
            <a:xfrm>
              <a:off x="3929026" y="5880122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" name="Ellipse 13"/>
            <p:cNvSpPr/>
            <p:nvPr/>
          </p:nvSpPr>
          <p:spPr>
            <a:xfrm>
              <a:off x="285688" y="2236784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" name="Ellipse 14"/>
            <p:cNvSpPr/>
            <p:nvPr/>
          </p:nvSpPr>
          <p:spPr>
            <a:xfrm>
              <a:off x="3857588" y="2308222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Ellipse 15"/>
            <p:cNvSpPr/>
            <p:nvPr/>
          </p:nvSpPr>
          <p:spPr>
            <a:xfrm>
              <a:off x="4786282" y="1308090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683568" y="35913"/>
            <a:ext cx="5383205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Structure Cubique simple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95736" y="529516"/>
            <a:ext cx="5371984" cy="523220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Mode du réseau cubique:  </a:t>
            </a:r>
            <a:r>
              <a:rPr lang="fr-FR" sz="2400" b="1" dirty="0" smtClean="0">
                <a:solidFill>
                  <a:srgbClr val="3333CC"/>
                </a:solidFill>
                <a:latin typeface="Segoe Print" pitchFamily="2" charset="0"/>
              </a:rPr>
              <a:t>Mode </a:t>
            </a:r>
            <a:r>
              <a:rPr lang="fr-FR" sz="2800" b="1" dirty="0" smtClean="0">
                <a:solidFill>
                  <a:srgbClr val="3333CC"/>
                </a:solidFill>
                <a:latin typeface="Segoe Print" pitchFamily="2" charset="0"/>
              </a:rPr>
              <a:t>P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809712" y="476672"/>
            <a:ext cx="732893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3333CC"/>
                </a:solidFill>
                <a:latin typeface="Segoe Print" pitchFamily="2" charset="0"/>
              </a:rPr>
              <a:t>CS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grpSp>
        <p:nvGrpSpPr>
          <p:cNvPr id="3" name="Groupe 42"/>
          <p:cNvGrpSpPr/>
          <p:nvPr/>
        </p:nvGrpSpPr>
        <p:grpSpPr>
          <a:xfrm>
            <a:off x="467544" y="4941168"/>
            <a:ext cx="1656184" cy="1512168"/>
            <a:chOff x="467544" y="4941168"/>
            <a:chExt cx="1656184" cy="1512168"/>
          </a:xfrm>
        </p:grpSpPr>
        <p:cxnSp>
          <p:nvCxnSpPr>
            <p:cNvPr id="39" name="Connecteur droit 38"/>
            <p:cNvCxnSpPr/>
            <p:nvPr/>
          </p:nvCxnSpPr>
          <p:spPr>
            <a:xfrm flipH="1">
              <a:off x="899592" y="4941168"/>
              <a:ext cx="1224136" cy="1368152"/>
            </a:xfrm>
            <a:prstGeom prst="line">
              <a:avLst/>
            </a:prstGeom>
            <a:ln w="2857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Rectangle 41"/>
            <p:cNvSpPr/>
            <p:nvPr/>
          </p:nvSpPr>
          <p:spPr>
            <a:xfrm>
              <a:off x="467544" y="5991671"/>
              <a:ext cx="349775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/>
              <a:r>
                <a:rPr lang="fr-FR" sz="2400" b="1" dirty="0" smtClean="0">
                  <a:solidFill>
                    <a:srgbClr val="0000FF"/>
                  </a:solidFill>
                  <a:latin typeface="Segoe Print" pitchFamily="2" charset="0"/>
                </a:rPr>
                <a:t>x</a:t>
              </a:r>
            </a:p>
          </p:txBody>
        </p:sp>
      </p:grpSp>
      <p:grpSp>
        <p:nvGrpSpPr>
          <p:cNvPr id="4" name="Groupe 46"/>
          <p:cNvGrpSpPr/>
          <p:nvPr/>
        </p:nvGrpSpPr>
        <p:grpSpPr>
          <a:xfrm>
            <a:off x="2123728" y="4509120"/>
            <a:ext cx="4032448" cy="461665"/>
            <a:chOff x="2123728" y="4509120"/>
            <a:chExt cx="4032448" cy="461665"/>
          </a:xfrm>
        </p:grpSpPr>
        <p:cxnSp>
          <p:nvCxnSpPr>
            <p:cNvPr id="44" name="Connecteur droit 43"/>
            <p:cNvCxnSpPr/>
            <p:nvPr/>
          </p:nvCxnSpPr>
          <p:spPr>
            <a:xfrm flipV="1">
              <a:off x="2123728" y="4941168"/>
              <a:ext cx="3744000" cy="19178"/>
            </a:xfrm>
            <a:prstGeom prst="line">
              <a:avLst/>
            </a:prstGeom>
            <a:ln w="2857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Rectangle 45"/>
            <p:cNvSpPr/>
            <p:nvPr/>
          </p:nvSpPr>
          <p:spPr>
            <a:xfrm>
              <a:off x="5790370" y="4509120"/>
              <a:ext cx="365806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/>
              <a:r>
                <a:rPr lang="fr-FR" sz="2400" b="1" dirty="0" smtClean="0">
                  <a:solidFill>
                    <a:srgbClr val="0000FF"/>
                  </a:solidFill>
                  <a:latin typeface="Segoe Print" pitchFamily="2" charset="0"/>
                </a:rPr>
                <a:t>y</a:t>
              </a:r>
            </a:p>
          </p:txBody>
        </p:sp>
      </p:grpSp>
      <p:grpSp>
        <p:nvGrpSpPr>
          <p:cNvPr id="5" name="Groupe 47"/>
          <p:cNvGrpSpPr/>
          <p:nvPr/>
        </p:nvGrpSpPr>
        <p:grpSpPr>
          <a:xfrm>
            <a:off x="1713166" y="1340768"/>
            <a:ext cx="410562" cy="3600400"/>
            <a:chOff x="1641158" y="1484784"/>
            <a:chExt cx="410562" cy="3600400"/>
          </a:xfrm>
        </p:grpSpPr>
        <p:cxnSp>
          <p:nvCxnSpPr>
            <p:cNvPr id="49" name="Connecteur droit 48"/>
            <p:cNvCxnSpPr/>
            <p:nvPr/>
          </p:nvCxnSpPr>
          <p:spPr>
            <a:xfrm flipV="1">
              <a:off x="2051720" y="1825646"/>
              <a:ext cx="0" cy="3259538"/>
            </a:xfrm>
            <a:prstGeom prst="line">
              <a:avLst/>
            </a:prstGeom>
            <a:ln w="2857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0" name="Rectangle 49"/>
            <p:cNvSpPr/>
            <p:nvPr/>
          </p:nvSpPr>
          <p:spPr>
            <a:xfrm>
              <a:off x="1641158" y="1484784"/>
              <a:ext cx="338554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/>
              <a:r>
                <a:rPr lang="fr-FR" sz="2400" b="1" dirty="0" smtClean="0">
                  <a:solidFill>
                    <a:srgbClr val="0000FF"/>
                  </a:solidFill>
                  <a:latin typeface="Segoe Print" pitchFamily="2" charset="0"/>
                </a:rPr>
                <a:t>z</a:t>
              </a:r>
            </a:p>
          </p:txBody>
        </p:sp>
      </p:grpSp>
      <p:grpSp>
        <p:nvGrpSpPr>
          <p:cNvPr id="6" name="Groupe 54"/>
          <p:cNvGrpSpPr/>
          <p:nvPr/>
        </p:nvGrpSpPr>
        <p:grpSpPr>
          <a:xfrm>
            <a:off x="1907704" y="4941168"/>
            <a:ext cx="504024" cy="252000"/>
            <a:chOff x="6048128" y="3356992"/>
            <a:chExt cx="756120" cy="432048"/>
          </a:xfrm>
        </p:grpSpPr>
        <p:cxnSp>
          <p:nvCxnSpPr>
            <p:cNvPr id="53" name="Connecteur droit 52"/>
            <p:cNvCxnSpPr/>
            <p:nvPr/>
          </p:nvCxnSpPr>
          <p:spPr>
            <a:xfrm>
              <a:off x="6048128" y="3789040"/>
              <a:ext cx="756084" cy="0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necteur droit 53"/>
            <p:cNvCxnSpPr/>
            <p:nvPr/>
          </p:nvCxnSpPr>
          <p:spPr>
            <a:xfrm rot="5400000">
              <a:off x="6588224" y="3573016"/>
              <a:ext cx="432048" cy="0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e 55"/>
          <p:cNvGrpSpPr/>
          <p:nvPr/>
        </p:nvGrpSpPr>
        <p:grpSpPr>
          <a:xfrm>
            <a:off x="1619672" y="5877272"/>
            <a:ext cx="2109237" cy="461665"/>
            <a:chOff x="1576051" y="4437112"/>
            <a:chExt cx="2109237" cy="461665"/>
          </a:xfrm>
        </p:grpSpPr>
        <p:cxnSp>
          <p:nvCxnSpPr>
            <p:cNvPr id="57" name="Connecteur droit 56"/>
            <p:cNvCxnSpPr/>
            <p:nvPr/>
          </p:nvCxnSpPr>
          <p:spPr>
            <a:xfrm>
              <a:off x="1576051" y="4437112"/>
              <a:ext cx="432048" cy="20938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ectangle 57"/>
            <p:cNvSpPr/>
            <p:nvPr/>
          </p:nvSpPr>
          <p:spPr>
            <a:xfrm>
              <a:off x="1936091" y="4437112"/>
              <a:ext cx="174919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lvl="0" algn="ctr"/>
              <a:r>
                <a:rPr lang="fr-FR" sz="2400" b="1" dirty="0" smtClean="0">
                  <a:latin typeface="Segoe Print" pitchFamily="2" charset="0"/>
                </a:rPr>
                <a:t>Plan (</a:t>
              </a:r>
              <a:r>
                <a:rPr lang="fr-FR" sz="2400" b="1" dirty="0" err="1" smtClean="0">
                  <a:latin typeface="Segoe Print" pitchFamily="2" charset="0"/>
                </a:rPr>
                <a:t>xoy</a:t>
              </a:r>
              <a:r>
                <a:rPr lang="fr-FR" sz="2400" b="1" dirty="0" smtClean="0">
                  <a:latin typeface="Segoe Print" pitchFamily="2" charset="0"/>
                </a:rPr>
                <a:t>)</a:t>
              </a:r>
            </a:p>
          </p:txBody>
        </p:sp>
      </p:grpSp>
      <p:sp>
        <p:nvSpPr>
          <p:cNvPr id="18" name="Espace réservé du pied de page 17"/>
          <p:cNvSpPr>
            <a:spLocks noGrp="1"/>
          </p:cNvSpPr>
          <p:nvPr>
            <p:ph type="ftr" sz="quarter" idx="11"/>
          </p:nvPr>
        </p:nvSpPr>
        <p:spPr>
          <a:xfrm>
            <a:off x="4988768" y="6245225"/>
            <a:ext cx="2895600" cy="476250"/>
          </a:xfrm>
        </p:spPr>
        <p:txBody>
          <a:bodyPr/>
          <a:lstStyle/>
          <a:p>
            <a:r>
              <a:rPr lang="fr-FR" dirty="0" err="1" smtClean="0"/>
              <a:t>Pr.SAMDI</a:t>
            </a:r>
            <a:r>
              <a:rPr lang="fr-FR" dirty="0" smtClean="0"/>
              <a:t>- FSAC-</a:t>
            </a:r>
            <a:r>
              <a:rPr lang="fr-FR" dirty="0" err="1" smtClean="0"/>
              <a:t>Univ</a:t>
            </a:r>
            <a:r>
              <a:rPr lang="fr-FR" dirty="0" smtClean="0"/>
              <a:t>. Hassan II- Casablanca Maroc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948264" y="1124744"/>
            <a:ext cx="1547218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(0, 0, 0)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83568" y="35913"/>
            <a:ext cx="5383205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Structure Cubique simple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95736" y="529516"/>
            <a:ext cx="5371984" cy="523220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Mode du réseau cubique:  </a:t>
            </a:r>
            <a:r>
              <a:rPr lang="fr-FR" sz="2400" b="1" dirty="0" smtClean="0">
                <a:solidFill>
                  <a:srgbClr val="3333CC"/>
                </a:solidFill>
                <a:latin typeface="Segoe Print" pitchFamily="2" charset="0"/>
              </a:rPr>
              <a:t>Mode </a:t>
            </a:r>
            <a:r>
              <a:rPr lang="fr-FR" sz="2800" b="1" dirty="0" smtClean="0">
                <a:solidFill>
                  <a:srgbClr val="3333CC"/>
                </a:solidFill>
                <a:latin typeface="Segoe Print" pitchFamily="2" charset="0"/>
              </a:rPr>
              <a:t>P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809712" y="476672"/>
            <a:ext cx="732893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3333CC"/>
                </a:solidFill>
                <a:latin typeface="Segoe Print" pitchFamily="2" charset="0"/>
              </a:rPr>
              <a:t>CS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pic>
        <p:nvPicPr>
          <p:cNvPr id="219139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196753"/>
            <a:ext cx="4499992" cy="3953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e 32"/>
          <p:cNvGrpSpPr/>
          <p:nvPr/>
        </p:nvGrpSpPr>
        <p:grpSpPr>
          <a:xfrm>
            <a:off x="950595" y="4695527"/>
            <a:ext cx="2109237" cy="461665"/>
            <a:chOff x="1576051" y="4437112"/>
            <a:chExt cx="2109237" cy="461665"/>
          </a:xfrm>
        </p:grpSpPr>
        <p:cxnSp>
          <p:nvCxnSpPr>
            <p:cNvPr id="34" name="Connecteur droit 33"/>
            <p:cNvCxnSpPr/>
            <p:nvPr/>
          </p:nvCxnSpPr>
          <p:spPr>
            <a:xfrm>
              <a:off x="1576051" y="4437112"/>
              <a:ext cx="432048" cy="209384"/>
            </a:xfrm>
            <a:prstGeom prst="line">
              <a:avLst/>
            </a:prstGeom>
            <a:ln w="28575">
              <a:solidFill>
                <a:schemeClr val="tx1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Rectangle 34"/>
            <p:cNvSpPr/>
            <p:nvPr/>
          </p:nvSpPr>
          <p:spPr>
            <a:xfrm>
              <a:off x="1936091" y="4437112"/>
              <a:ext cx="174919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/>
            <a:p>
              <a:pPr lvl="0" algn="ctr"/>
              <a:r>
                <a:rPr lang="fr-FR" sz="2400" b="1" dirty="0" smtClean="0">
                  <a:latin typeface="Segoe Print" pitchFamily="2" charset="0"/>
                </a:rPr>
                <a:t>Plan (</a:t>
              </a:r>
              <a:r>
                <a:rPr lang="fr-FR" sz="2400" b="1" dirty="0" err="1" smtClean="0">
                  <a:latin typeface="Segoe Print" pitchFamily="2" charset="0"/>
                </a:rPr>
                <a:t>xoy</a:t>
              </a:r>
              <a:r>
                <a:rPr lang="fr-FR" sz="2400" b="1" dirty="0" smtClean="0">
                  <a:latin typeface="Segoe Print" pitchFamily="2" charset="0"/>
                </a:rPr>
                <a:t>)</a:t>
              </a:r>
            </a:p>
          </p:txBody>
        </p:sp>
      </p:grpSp>
      <p:grpSp>
        <p:nvGrpSpPr>
          <p:cNvPr id="3" name="Groupe 35"/>
          <p:cNvGrpSpPr/>
          <p:nvPr/>
        </p:nvGrpSpPr>
        <p:grpSpPr>
          <a:xfrm>
            <a:off x="4499992" y="2924944"/>
            <a:ext cx="432048" cy="3384376"/>
            <a:chOff x="1691680" y="4941168"/>
            <a:chExt cx="432048" cy="3384376"/>
          </a:xfrm>
        </p:grpSpPr>
        <p:cxnSp>
          <p:nvCxnSpPr>
            <p:cNvPr id="37" name="Connecteur droit 36"/>
            <p:cNvCxnSpPr/>
            <p:nvPr/>
          </p:nvCxnSpPr>
          <p:spPr>
            <a:xfrm>
              <a:off x="2123728" y="4941168"/>
              <a:ext cx="0" cy="3060000"/>
            </a:xfrm>
            <a:prstGeom prst="line">
              <a:avLst/>
            </a:prstGeom>
            <a:ln w="2857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tangle 37"/>
            <p:cNvSpPr/>
            <p:nvPr/>
          </p:nvSpPr>
          <p:spPr>
            <a:xfrm>
              <a:off x="1691680" y="7863879"/>
              <a:ext cx="349775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/>
              <a:r>
                <a:rPr lang="fr-FR" sz="2400" b="1" dirty="0" smtClean="0">
                  <a:solidFill>
                    <a:srgbClr val="0000FF"/>
                  </a:solidFill>
                  <a:latin typeface="Segoe Print" pitchFamily="2" charset="0"/>
                </a:rPr>
                <a:t>x</a:t>
              </a:r>
            </a:p>
          </p:txBody>
        </p:sp>
      </p:grpSp>
      <p:grpSp>
        <p:nvGrpSpPr>
          <p:cNvPr id="4" name="Groupe 39"/>
          <p:cNvGrpSpPr/>
          <p:nvPr/>
        </p:nvGrpSpPr>
        <p:grpSpPr>
          <a:xfrm>
            <a:off x="4932040" y="2492896"/>
            <a:ext cx="4032448" cy="461665"/>
            <a:chOff x="2123728" y="4509120"/>
            <a:chExt cx="4032448" cy="461665"/>
          </a:xfrm>
        </p:grpSpPr>
        <p:cxnSp>
          <p:nvCxnSpPr>
            <p:cNvPr id="41" name="Connecteur droit 40"/>
            <p:cNvCxnSpPr/>
            <p:nvPr/>
          </p:nvCxnSpPr>
          <p:spPr>
            <a:xfrm flipV="1">
              <a:off x="2123728" y="4941168"/>
              <a:ext cx="3744000" cy="19178"/>
            </a:xfrm>
            <a:prstGeom prst="line">
              <a:avLst/>
            </a:prstGeom>
            <a:ln w="2857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5790370" y="4509120"/>
              <a:ext cx="365806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/>
              <a:r>
                <a:rPr lang="fr-FR" sz="2400" b="1" dirty="0" smtClean="0">
                  <a:solidFill>
                    <a:srgbClr val="0000FF"/>
                  </a:solidFill>
                  <a:latin typeface="Segoe Print" pitchFamily="2" charset="0"/>
                </a:rPr>
                <a:t>y</a:t>
              </a:r>
            </a:p>
          </p:txBody>
        </p:sp>
      </p:grpSp>
      <p:sp>
        <p:nvSpPr>
          <p:cNvPr id="47" name="Rectangle 46"/>
          <p:cNvSpPr/>
          <p:nvPr/>
        </p:nvSpPr>
        <p:spPr>
          <a:xfrm>
            <a:off x="4932040" y="2924944"/>
            <a:ext cx="2160000" cy="21600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51" name="Connecteur droit 50"/>
          <p:cNvCxnSpPr/>
          <p:nvPr/>
        </p:nvCxnSpPr>
        <p:spPr>
          <a:xfrm>
            <a:off x="4932040" y="2924944"/>
            <a:ext cx="2160240" cy="21602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eur droit 51"/>
          <p:cNvCxnSpPr/>
          <p:nvPr/>
        </p:nvCxnSpPr>
        <p:spPr>
          <a:xfrm flipV="1">
            <a:off x="4932040" y="2924944"/>
            <a:ext cx="2160240" cy="216024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>
            <a:off x="6012160" y="2924944"/>
            <a:ext cx="8384" cy="216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rot="5400000">
            <a:off x="6008088" y="2929256"/>
            <a:ext cx="8384" cy="216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>
            <a:off x="3419872" y="4365104"/>
            <a:ext cx="864096" cy="288032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e 45"/>
          <p:cNvGrpSpPr/>
          <p:nvPr/>
        </p:nvGrpSpPr>
        <p:grpSpPr>
          <a:xfrm>
            <a:off x="4680072" y="2708920"/>
            <a:ext cx="2700240" cy="2664296"/>
            <a:chOff x="4680072" y="2708920"/>
            <a:chExt cx="2700240" cy="2664296"/>
          </a:xfrm>
        </p:grpSpPr>
        <p:sp>
          <p:nvSpPr>
            <p:cNvPr id="65" name="Ellipse 64"/>
            <p:cNvSpPr/>
            <p:nvPr/>
          </p:nvSpPr>
          <p:spPr>
            <a:xfrm>
              <a:off x="4680072" y="2708920"/>
              <a:ext cx="540000" cy="540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6" name="Groupe 68"/>
            <p:cNvGrpSpPr/>
            <p:nvPr/>
          </p:nvGrpSpPr>
          <p:grpSpPr>
            <a:xfrm>
              <a:off x="4680072" y="2708920"/>
              <a:ext cx="2700240" cy="2664296"/>
              <a:chOff x="4680072" y="2708920"/>
              <a:chExt cx="2700240" cy="2664296"/>
            </a:xfrm>
          </p:grpSpPr>
          <p:sp>
            <p:nvSpPr>
              <p:cNvPr id="66" name="Ellipse 65"/>
              <p:cNvSpPr/>
              <p:nvPr/>
            </p:nvSpPr>
            <p:spPr>
              <a:xfrm>
                <a:off x="4680072" y="4833216"/>
                <a:ext cx="540000" cy="5400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7" name="Ellipse 66"/>
              <p:cNvSpPr/>
              <p:nvPr/>
            </p:nvSpPr>
            <p:spPr>
              <a:xfrm>
                <a:off x="6804248" y="2708920"/>
                <a:ext cx="540000" cy="5400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68" name="Ellipse 67"/>
              <p:cNvSpPr/>
              <p:nvPr/>
            </p:nvSpPr>
            <p:spPr>
              <a:xfrm>
                <a:off x="6840312" y="4833216"/>
                <a:ext cx="540000" cy="5400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sp>
        <p:nvSpPr>
          <p:cNvPr id="73" name="Ellipse 72"/>
          <p:cNvSpPr/>
          <p:nvPr/>
        </p:nvSpPr>
        <p:spPr>
          <a:xfrm>
            <a:off x="6048224" y="5769320"/>
            <a:ext cx="540000" cy="540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Rectangle 73"/>
          <p:cNvSpPr/>
          <p:nvPr/>
        </p:nvSpPr>
        <p:spPr>
          <a:xfrm>
            <a:off x="6732240" y="5805264"/>
            <a:ext cx="1088761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Z = 0</a:t>
            </a:r>
          </a:p>
        </p:txBody>
      </p:sp>
      <p:cxnSp>
        <p:nvCxnSpPr>
          <p:cNvPr id="75" name="Connecteur droit 74"/>
          <p:cNvCxnSpPr/>
          <p:nvPr/>
        </p:nvCxnSpPr>
        <p:spPr>
          <a:xfrm>
            <a:off x="3572272" y="2132856"/>
            <a:ext cx="864096" cy="288032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e 84"/>
          <p:cNvGrpSpPr/>
          <p:nvPr/>
        </p:nvGrpSpPr>
        <p:grpSpPr>
          <a:xfrm>
            <a:off x="4824056" y="2852936"/>
            <a:ext cx="2412240" cy="2376264"/>
            <a:chOff x="4824056" y="2852936"/>
            <a:chExt cx="2412240" cy="2376264"/>
          </a:xfrm>
        </p:grpSpPr>
        <p:sp>
          <p:nvSpPr>
            <p:cNvPr id="81" name="Ellipse 80"/>
            <p:cNvSpPr/>
            <p:nvPr/>
          </p:nvSpPr>
          <p:spPr>
            <a:xfrm>
              <a:off x="4824056" y="2852936"/>
              <a:ext cx="252000" cy="252000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2" name="Ellipse 81"/>
            <p:cNvSpPr/>
            <p:nvPr/>
          </p:nvSpPr>
          <p:spPr>
            <a:xfrm>
              <a:off x="4824056" y="4977200"/>
              <a:ext cx="252000" cy="252000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3" name="Ellipse 82"/>
            <p:cNvSpPr/>
            <p:nvPr/>
          </p:nvSpPr>
          <p:spPr>
            <a:xfrm>
              <a:off x="6984296" y="2852936"/>
              <a:ext cx="252000" cy="252000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4" name="Ellipse 83"/>
            <p:cNvSpPr/>
            <p:nvPr/>
          </p:nvSpPr>
          <p:spPr>
            <a:xfrm>
              <a:off x="6984296" y="4977200"/>
              <a:ext cx="252000" cy="252000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sp>
        <p:nvSpPr>
          <p:cNvPr id="86" name="Ellipse 85"/>
          <p:cNvSpPr/>
          <p:nvPr/>
        </p:nvSpPr>
        <p:spPr>
          <a:xfrm>
            <a:off x="6156176" y="6453336"/>
            <a:ext cx="252000" cy="252000"/>
          </a:xfrm>
          <a:prstGeom prst="ellipse">
            <a:avLst/>
          </a:prstGeom>
          <a:solidFill>
            <a:srgbClr val="0000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Rectangle 86"/>
          <p:cNvSpPr/>
          <p:nvPr/>
        </p:nvSpPr>
        <p:spPr>
          <a:xfrm>
            <a:off x="6732240" y="6351711"/>
            <a:ext cx="1088761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Z = 1</a:t>
            </a:r>
          </a:p>
        </p:txBody>
      </p:sp>
      <p:sp>
        <p:nvSpPr>
          <p:cNvPr id="45" name="Rectangle 44"/>
          <p:cNvSpPr/>
          <p:nvPr/>
        </p:nvSpPr>
        <p:spPr>
          <a:xfrm>
            <a:off x="1228196" y="5199583"/>
            <a:ext cx="2218877" cy="461665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latin typeface="Segoe Print" pitchFamily="2" charset="0"/>
              </a:rPr>
              <a:t>= plan (001)</a:t>
            </a:r>
          </a:p>
        </p:txBody>
      </p:sp>
      <p:sp>
        <p:nvSpPr>
          <p:cNvPr id="9" name="Rectangle 8"/>
          <p:cNvSpPr/>
          <p:nvPr/>
        </p:nvSpPr>
        <p:spPr>
          <a:xfrm>
            <a:off x="3707904" y="1124744"/>
            <a:ext cx="2935420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Coordonnées réduites</a:t>
            </a:r>
          </a:p>
        </p:txBody>
      </p:sp>
      <p:sp>
        <p:nvSpPr>
          <p:cNvPr id="48" name="Rectangle 47"/>
          <p:cNvSpPr/>
          <p:nvPr/>
        </p:nvSpPr>
        <p:spPr>
          <a:xfrm>
            <a:off x="3794374" y="1628800"/>
            <a:ext cx="4812536" cy="40011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Projection sur le plan (</a:t>
            </a:r>
            <a:r>
              <a:rPr lang="fr-FR" b="1" dirty="0" err="1" smtClean="0">
                <a:solidFill>
                  <a:srgbClr val="FF0000"/>
                </a:solidFill>
                <a:latin typeface="Segoe Print" pitchFamily="2" charset="0"/>
              </a:rPr>
              <a:t>xoy</a:t>
            </a:r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) = (001)</a:t>
            </a:r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1"/>
          </p:nvPr>
        </p:nvSpPr>
        <p:spPr>
          <a:xfrm>
            <a:off x="827584" y="6245225"/>
            <a:ext cx="2895600" cy="476250"/>
          </a:xfrm>
        </p:spPr>
        <p:txBody>
          <a:bodyPr/>
          <a:lstStyle/>
          <a:p>
            <a:r>
              <a:rPr lang="fr-FR" smtClean="0"/>
              <a:t>Pr.SAMDI</a:t>
            </a:r>
            <a:r>
              <a:rPr lang="fr-FR" dirty="0" smtClean="0"/>
              <a:t>- FSAC-</a:t>
            </a:r>
            <a:r>
              <a:rPr lang="fr-FR" dirty="0" err="1" smtClean="0"/>
              <a:t>Univ</a:t>
            </a:r>
            <a:r>
              <a:rPr lang="fr-FR" dirty="0" smtClean="0"/>
              <a:t>. Hassan II- Casablanca Maroc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73" grpId="0" animBg="1"/>
      <p:bldP spid="74" grpId="0" animBg="1"/>
      <p:bldP spid="86" grpId="0" animBg="1"/>
      <p:bldP spid="87" grpId="0" animBg="1"/>
      <p:bldP spid="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948264" y="1124744"/>
            <a:ext cx="1547218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(0, 0, 0)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83568" y="35913"/>
            <a:ext cx="5383205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FF0000"/>
                </a:solidFill>
                <a:latin typeface="Segoe Print" pitchFamily="2" charset="0"/>
              </a:rPr>
              <a:t>Structure Cubique simple</a:t>
            </a:r>
          </a:p>
        </p:txBody>
      </p:sp>
      <p:sp>
        <p:nvSpPr>
          <p:cNvPr id="30" name="Rectangle 29"/>
          <p:cNvSpPr/>
          <p:nvPr/>
        </p:nvSpPr>
        <p:spPr>
          <a:xfrm>
            <a:off x="2195736" y="529516"/>
            <a:ext cx="5371984" cy="523220"/>
          </a:xfrm>
          <a:prstGeom prst="rect">
            <a:avLst/>
          </a:prstGeom>
          <a:solidFill>
            <a:srgbClr val="FFFF00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FF0000"/>
                </a:solidFill>
                <a:latin typeface="Segoe Print" pitchFamily="2" charset="0"/>
              </a:rPr>
              <a:t>Mode du réseau cubique:  </a:t>
            </a:r>
            <a:r>
              <a:rPr lang="fr-FR" sz="2400" b="1" dirty="0" smtClean="0">
                <a:solidFill>
                  <a:srgbClr val="3333CC"/>
                </a:solidFill>
                <a:latin typeface="Segoe Print" pitchFamily="2" charset="0"/>
              </a:rPr>
              <a:t>Mode </a:t>
            </a:r>
            <a:r>
              <a:rPr lang="fr-FR" sz="2800" b="1" dirty="0" smtClean="0">
                <a:solidFill>
                  <a:srgbClr val="3333CC"/>
                </a:solidFill>
                <a:latin typeface="Segoe Print" pitchFamily="2" charset="0"/>
              </a:rPr>
              <a:t>P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7809712" y="476672"/>
            <a:ext cx="732893" cy="584775"/>
          </a:xfrm>
          <a:prstGeom prst="rect">
            <a:avLst/>
          </a:prstGeom>
          <a:solidFill>
            <a:srgbClr val="66FFFF"/>
          </a:solidFill>
          <a:ln>
            <a:solidFill>
              <a:srgbClr val="008000"/>
            </a:solidFill>
          </a:ln>
        </p:spPr>
        <p:txBody>
          <a:bodyPr wrap="none">
            <a:spAutoFit/>
          </a:bodyPr>
          <a:lstStyle/>
          <a:p>
            <a:pPr lvl="0" algn="ctr"/>
            <a:r>
              <a:rPr lang="fr-FR" sz="3200" b="1" dirty="0" smtClean="0">
                <a:solidFill>
                  <a:srgbClr val="3333CC"/>
                </a:solidFill>
                <a:latin typeface="Segoe Print" pitchFamily="2" charset="0"/>
              </a:rPr>
              <a:t>CS</a:t>
            </a:r>
            <a:endParaRPr lang="fr-FR" sz="2400" b="1" dirty="0" smtClean="0">
              <a:solidFill>
                <a:srgbClr val="FF0000"/>
              </a:solidFill>
              <a:latin typeface="Segoe Print" pitchFamily="2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707904" y="1124744"/>
            <a:ext cx="2935420" cy="400110"/>
          </a:xfrm>
          <a:prstGeom prst="rect">
            <a:avLst/>
          </a:prstGeom>
          <a:solidFill>
            <a:srgbClr val="FFFF00"/>
          </a:solidFill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Coordonnées réduites</a:t>
            </a:r>
          </a:p>
        </p:txBody>
      </p:sp>
      <p:sp>
        <p:nvSpPr>
          <p:cNvPr id="48" name="Rectangle 47"/>
          <p:cNvSpPr/>
          <p:nvPr/>
        </p:nvSpPr>
        <p:spPr>
          <a:xfrm>
            <a:off x="4165468" y="1628800"/>
            <a:ext cx="4070345" cy="46166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fr-FR" b="1" dirty="0" smtClean="0">
                <a:solidFill>
                  <a:srgbClr val="FF0000"/>
                </a:solidFill>
                <a:latin typeface="Segoe Print" pitchFamily="2" charset="0"/>
              </a:rPr>
              <a:t>Projection sur le plan  </a:t>
            </a:r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(002)</a:t>
            </a:r>
            <a:endParaRPr lang="fr-FR" b="1" dirty="0" smtClean="0">
              <a:solidFill>
                <a:srgbClr val="0000FF"/>
              </a:solidFill>
              <a:latin typeface="Segoe Print" pitchFamily="2" charset="0"/>
            </a:endParaRPr>
          </a:p>
        </p:txBody>
      </p:sp>
      <p:grpSp>
        <p:nvGrpSpPr>
          <p:cNvPr id="2" name="Groupe 54"/>
          <p:cNvGrpSpPr/>
          <p:nvPr/>
        </p:nvGrpSpPr>
        <p:grpSpPr>
          <a:xfrm>
            <a:off x="4427984" y="2852936"/>
            <a:ext cx="3744416" cy="2160240"/>
            <a:chOff x="4283968" y="2060848"/>
            <a:chExt cx="3744416" cy="2160240"/>
          </a:xfrm>
        </p:grpSpPr>
        <p:sp>
          <p:nvSpPr>
            <p:cNvPr id="56" name="Rectangle 55"/>
            <p:cNvSpPr/>
            <p:nvPr/>
          </p:nvSpPr>
          <p:spPr>
            <a:xfrm>
              <a:off x="5868144" y="2060848"/>
              <a:ext cx="2160000" cy="2160000"/>
            </a:xfrm>
            <a:prstGeom prst="rect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57" name="Connecteur droit 56"/>
            <p:cNvCxnSpPr/>
            <p:nvPr/>
          </p:nvCxnSpPr>
          <p:spPr>
            <a:xfrm>
              <a:off x="5868144" y="2060848"/>
              <a:ext cx="2160240" cy="21602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Connecteur droit 57"/>
            <p:cNvCxnSpPr/>
            <p:nvPr/>
          </p:nvCxnSpPr>
          <p:spPr>
            <a:xfrm flipV="1">
              <a:off x="5868144" y="2060848"/>
              <a:ext cx="2160240" cy="216024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Connecteur droit 58"/>
            <p:cNvCxnSpPr/>
            <p:nvPr/>
          </p:nvCxnSpPr>
          <p:spPr>
            <a:xfrm>
              <a:off x="6948264" y="2060848"/>
              <a:ext cx="8384" cy="216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60"/>
            <p:cNvCxnSpPr/>
            <p:nvPr/>
          </p:nvCxnSpPr>
          <p:spPr>
            <a:xfrm rot="5400000">
              <a:off x="6944192" y="2065160"/>
              <a:ext cx="8384" cy="2160000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Rectangle 63"/>
            <p:cNvSpPr/>
            <p:nvPr/>
          </p:nvSpPr>
          <p:spPr>
            <a:xfrm>
              <a:off x="4572000" y="2420888"/>
              <a:ext cx="927136" cy="646331"/>
            </a:xfrm>
            <a:prstGeom prst="rect">
              <a:avLst/>
            </a:prstGeom>
            <a:solidFill>
              <a:srgbClr val="FFFF00"/>
            </a:solidFill>
            <a:ln>
              <a:noFill/>
            </a:ln>
          </p:spPr>
          <p:txBody>
            <a:bodyPr wrap="square">
              <a:spAutoFit/>
            </a:bodyPr>
            <a:lstStyle/>
            <a:p>
              <a:pPr lvl="0" algn="ctr"/>
              <a:r>
                <a:rPr lang="fr-FR" sz="1800" b="1" dirty="0" smtClean="0">
                  <a:latin typeface="Segoe Print" pitchFamily="2" charset="0"/>
                </a:rPr>
                <a:t>= plan (002)</a:t>
              </a:r>
            </a:p>
          </p:txBody>
        </p:sp>
        <p:cxnSp>
          <p:nvCxnSpPr>
            <p:cNvPr id="69" name="Connecteur droit 68"/>
            <p:cNvCxnSpPr/>
            <p:nvPr/>
          </p:nvCxnSpPr>
          <p:spPr>
            <a:xfrm>
              <a:off x="4283968" y="3212976"/>
              <a:ext cx="1440160" cy="0"/>
            </a:xfrm>
            <a:prstGeom prst="line">
              <a:avLst/>
            </a:prstGeom>
            <a:ln w="28575">
              <a:solidFill>
                <a:srgbClr val="FF0000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e 69"/>
          <p:cNvGrpSpPr/>
          <p:nvPr/>
        </p:nvGrpSpPr>
        <p:grpSpPr>
          <a:xfrm>
            <a:off x="971600" y="2204864"/>
            <a:ext cx="3594066" cy="3672408"/>
            <a:chOff x="285688" y="1308090"/>
            <a:chExt cx="5072066" cy="4929222"/>
          </a:xfrm>
        </p:grpSpPr>
        <p:graphicFrame>
          <p:nvGraphicFramePr>
            <p:cNvPr id="71" name="Object 2"/>
            <p:cNvGraphicFramePr>
              <a:graphicFrameLocks noChangeAspect="1"/>
            </p:cNvGraphicFramePr>
            <p:nvPr/>
          </p:nvGraphicFramePr>
          <p:xfrm>
            <a:off x="357126" y="1394016"/>
            <a:ext cx="5000628" cy="46759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5416" name="Picture" r:id="rId3" imgW="1956816" imgH="1819656" progId="Word.Picture.8">
                    <p:embed/>
                  </p:oleObj>
                </mc:Choice>
                <mc:Fallback>
                  <p:oleObj name="Picture" r:id="rId3" imgW="1956816" imgH="1819656" progId="Word.Picture.8">
                    <p:embed/>
                    <p:pic>
                      <p:nvPicPr>
                        <p:cNvPr id="0" name="Object 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7126" y="1394016"/>
                          <a:ext cx="5000628" cy="467591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" name="Ellipse 71"/>
            <p:cNvSpPr/>
            <p:nvPr/>
          </p:nvSpPr>
          <p:spPr>
            <a:xfrm>
              <a:off x="1142944" y="4951428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6" name="Ellipse 75"/>
            <p:cNvSpPr/>
            <p:nvPr/>
          </p:nvSpPr>
          <p:spPr>
            <a:xfrm>
              <a:off x="285688" y="5808684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7" name="Ellipse 76"/>
            <p:cNvSpPr/>
            <p:nvPr/>
          </p:nvSpPr>
          <p:spPr>
            <a:xfrm>
              <a:off x="4857720" y="4951428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8" name="Ellipse 77"/>
            <p:cNvSpPr/>
            <p:nvPr/>
          </p:nvSpPr>
          <p:spPr>
            <a:xfrm>
              <a:off x="1142944" y="1308090"/>
              <a:ext cx="357190" cy="357190"/>
            </a:xfrm>
            <a:prstGeom prst="ellipse">
              <a:avLst/>
            </a:prstGeom>
            <a:solidFill>
              <a:srgbClr val="0033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79" name="Ellipse 78"/>
            <p:cNvSpPr/>
            <p:nvPr/>
          </p:nvSpPr>
          <p:spPr>
            <a:xfrm>
              <a:off x="3929026" y="5880122"/>
              <a:ext cx="357190" cy="357190"/>
            </a:xfrm>
            <a:prstGeom prst="ellips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0" name="Ellipse 79"/>
            <p:cNvSpPr/>
            <p:nvPr/>
          </p:nvSpPr>
          <p:spPr>
            <a:xfrm>
              <a:off x="285688" y="2236784"/>
              <a:ext cx="357190" cy="357190"/>
            </a:xfrm>
            <a:prstGeom prst="ellipse">
              <a:avLst/>
            </a:prstGeom>
            <a:solidFill>
              <a:srgbClr val="0033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5" name="Ellipse 84"/>
            <p:cNvSpPr/>
            <p:nvPr/>
          </p:nvSpPr>
          <p:spPr>
            <a:xfrm>
              <a:off x="3857588" y="2308222"/>
              <a:ext cx="357190" cy="357190"/>
            </a:xfrm>
            <a:prstGeom prst="ellipse">
              <a:avLst/>
            </a:prstGeom>
            <a:solidFill>
              <a:srgbClr val="0033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Ellipse 87"/>
            <p:cNvSpPr/>
            <p:nvPr/>
          </p:nvSpPr>
          <p:spPr>
            <a:xfrm>
              <a:off x="4786282" y="1308090"/>
              <a:ext cx="357190" cy="357190"/>
            </a:xfrm>
            <a:prstGeom prst="ellipse">
              <a:avLst/>
            </a:prstGeom>
            <a:solidFill>
              <a:srgbClr val="0033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" name="Groupe 88"/>
          <p:cNvGrpSpPr/>
          <p:nvPr/>
        </p:nvGrpSpPr>
        <p:grpSpPr>
          <a:xfrm>
            <a:off x="35496" y="5013176"/>
            <a:ext cx="1656184" cy="1512168"/>
            <a:chOff x="467544" y="4941168"/>
            <a:chExt cx="1656184" cy="1512168"/>
          </a:xfrm>
        </p:grpSpPr>
        <p:cxnSp>
          <p:nvCxnSpPr>
            <p:cNvPr id="90" name="Connecteur droit 89"/>
            <p:cNvCxnSpPr/>
            <p:nvPr/>
          </p:nvCxnSpPr>
          <p:spPr>
            <a:xfrm flipH="1">
              <a:off x="899592" y="4941168"/>
              <a:ext cx="1224136" cy="1368152"/>
            </a:xfrm>
            <a:prstGeom prst="line">
              <a:avLst/>
            </a:prstGeom>
            <a:ln w="2857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Rectangle 90"/>
            <p:cNvSpPr/>
            <p:nvPr/>
          </p:nvSpPr>
          <p:spPr>
            <a:xfrm>
              <a:off x="467544" y="5991671"/>
              <a:ext cx="349775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/>
              <a:r>
                <a:rPr lang="fr-FR" sz="2400" b="1" dirty="0" smtClean="0">
                  <a:solidFill>
                    <a:srgbClr val="0000FF"/>
                  </a:solidFill>
                  <a:latin typeface="Segoe Print" pitchFamily="2" charset="0"/>
                </a:rPr>
                <a:t>x</a:t>
              </a:r>
            </a:p>
          </p:txBody>
        </p:sp>
      </p:grpSp>
      <p:grpSp>
        <p:nvGrpSpPr>
          <p:cNvPr id="5" name="Groupe 91"/>
          <p:cNvGrpSpPr/>
          <p:nvPr/>
        </p:nvGrpSpPr>
        <p:grpSpPr>
          <a:xfrm>
            <a:off x="1691680" y="4509120"/>
            <a:ext cx="3276000" cy="523234"/>
            <a:chOff x="2123728" y="4437112"/>
            <a:chExt cx="3276000" cy="523234"/>
          </a:xfrm>
        </p:grpSpPr>
        <p:cxnSp>
          <p:nvCxnSpPr>
            <p:cNvPr id="93" name="Connecteur droit 92"/>
            <p:cNvCxnSpPr/>
            <p:nvPr/>
          </p:nvCxnSpPr>
          <p:spPr>
            <a:xfrm flipV="1">
              <a:off x="2123728" y="4941168"/>
              <a:ext cx="3276000" cy="19178"/>
            </a:xfrm>
            <a:prstGeom prst="line">
              <a:avLst/>
            </a:prstGeom>
            <a:ln w="2857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Rectangle 93"/>
            <p:cNvSpPr/>
            <p:nvPr/>
          </p:nvSpPr>
          <p:spPr>
            <a:xfrm>
              <a:off x="4998282" y="4437112"/>
              <a:ext cx="365806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/>
              <a:r>
                <a:rPr lang="fr-FR" sz="2400" b="1" dirty="0" smtClean="0">
                  <a:solidFill>
                    <a:srgbClr val="0000FF"/>
                  </a:solidFill>
                  <a:latin typeface="Segoe Print" pitchFamily="2" charset="0"/>
                </a:rPr>
                <a:t>y</a:t>
              </a:r>
            </a:p>
          </p:txBody>
        </p:sp>
      </p:grpSp>
      <p:grpSp>
        <p:nvGrpSpPr>
          <p:cNvPr id="6" name="Groupe 94"/>
          <p:cNvGrpSpPr/>
          <p:nvPr/>
        </p:nvGrpSpPr>
        <p:grpSpPr>
          <a:xfrm>
            <a:off x="1281118" y="1412776"/>
            <a:ext cx="482570" cy="3600400"/>
            <a:chOff x="1641158" y="1484784"/>
            <a:chExt cx="482570" cy="3600400"/>
          </a:xfrm>
        </p:grpSpPr>
        <p:cxnSp>
          <p:nvCxnSpPr>
            <p:cNvPr id="96" name="Connecteur droit 95"/>
            <p:cNvCxnSpPr/>
            <p:nvPr/>
          </p:nvCxnSpPr>
          <p:spPr>
            <a:xfrm flipV="1">
              <a:off x="2123728" y="1825646"/>
              <a:ext cx="0" cy="3259538"/>
            </a:xfrm>
            <a:prstGeom prst="line">
              <a:avLst/>
            </a:prstGeom>
            <a:ln w="28575">
              <a:solidFill>
                <a:srgbClr val="0000FF"/>
              </a:solidFill>
              <a:headEnd type="none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Rectangle 96"/>
            <p:cNvSpPr/>
            <p:nvPr/>
          </p:nvSpPr>
          <p:spPr>
            <a:xfrm>
              <a:off x="1641158" y="1484784"/>
              <a:ext cx="338554" cy="46166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/>
              <a:r>
                <a:rPr lang="fr-FR" sz="2400" b="1" dirty="0" smtClean="0">
                  <a:solidFill>
                    <a:srgbClr val="0000FF"/>
                  </a:solidFill>
                  <a:latin typeface="Segoe Print" pitchFamily="2" charset="0"/>
                </a:rPr>
                <a:t>z</a:t>
              </a:r>
            </a:p>
          </p:txBody>
        </p:sp>
      </p:grpSp>
      <p:grpSp>
        <p:nvGrpSpPr>
          <p:cNvPr id="7" name="Groupe 97"/>
          <p:cNvGrpSpPr/>
          <p:nvPr/>
        </p:nvGrpSpPr>
        <p:grpSpPr>
          <a:xfrm>
            <a:off x="1475656" y="5013176"/>
            <a:ext cx="504024" cy="252000"/>
            <a:chOff x="6048128" y="3356992"/>
            <a:chExt cx="756120" cy="432048"/>
          </a:xfrm>
        </p:grpSpPr>
        <p:cxnSp>
          <p:nvCxnSpPr>
            <p:cNvPr id="99" name="Connecteur droit 98"/>
            <p:cNvCxnSpPr/>
            <p:nvPr/>
          </p:nvCxnSpPr>
          <p:spPr>
            <a:xfrm>
              <a:off x="6048128" y="3789040"/>
              <a:ext cx="756084" cy="0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cteur droit 99"/>
            <p:cNvCxnSpPr/>
            <p:nvPr/>
          </p:nvCxnSpPr>
          <p:spPr>
            <a:xfrm rot="5400000">
              <a:off x="6588224" y="3573016"/>
              <a:ext cx="432048" cy="0"/>
            </a:xfrm>
            <a:prstGeom prst="line">
              <a:avLst/>
            </a:prstGeom>
            <a:ln w="38100">
              <a:solidFill>
                <a:srgbClr val="FF33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1" name="Rectangle 100"/>
          <p:cNvSpPr/>
          <p:nvPr/>
        </p:nvSpPr>
        <p:spPr>
          <a:xfrm>
            <a:off x="179512" y="3645024"/>
            <a:ext cx="927136" cy="646331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/>
            <a:r>
              <a:rPr lang="fr-FR" sz="1800" b="1" dirty="0" smtClean="0">
                <a:latin typeface="Segoe Print" pitchFamily="2" charset="0"/>
              </a:rPr>
              <a:t>= plan (002)</a:t>
            </a:r>
          </a:p>
        </p:txBody>
      </p:sp>
      <p:sp>
        <p:nvSpPr>
          <p:cNvPr id="102" name="Parallélogramme 101"/>
          <p:cNvSpPr/>
          <p:nvPr/>
        </p:nvSpPr>
        <p:spPr>
          <a:xfrm>
            <a:off x="1115616" y="3645024"/>
            <a:ext cx="3168000" cy="702000"/>
          </a:xfrm>
          <a:prstGeom prst="parallelogram">
            <a:avLst>
              <a:gd name="adj" fmla="val 84307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0" name="Groupe 45"/>
          <p:cNvGrpSpPr/>
          <p:nvPr/>
        </p:nvGrpSpPr>
        <p:grpSpPr>
          <a:xfrm>
            <a:off x="5760192" y="2636912"/>
            <a:ext cx="2700240" cy="2664296"/>
            <a:chOff x="4680072" y="2708920"/>
            <a:chExt cx="2700240" cy="2664296"/>
          </a:xfrm>
        </p:grpSpPr>
        <p:sp>
          <p:nvSpPr>
            <p:cNvPr id="104" name="Ellipse 103"/>
            <p:cNvSpPr/>
            <p:nvPr/>
          </p:nvSpPr>
          <p:spPr>
            <a:xfrm>
              <a:off x="4680072" y="2708920"/>
              <a:ext cx="540000" cy="540000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grpSp>
          <p:nvGrpSpPr>
            <p:cNvPr id="11" name="Groupe 68"/>
            <p:cNvGrpSpPr/>
            <p:nvPr/>
          </p:nvGrpSpPr>
          <p:grpSpPr>
            <a:xfrm>
              <a:off x="4680072" y="2708920"/>
              <a:ext cx="2700240" cy="2664296"/>
              <a:chOff x="4680072" y="2708920"/>
              <a:chExt cx="2700240" cy="2664296"/>
            </a:xfrm>
          </p:grpSpPr>
          <p:sp>
            <p:nvSpPr>
              <p:cNvPr id="106" name="Ellipse 105"/>
              <p:cNvSpPr/>
              <p:nvPr/>
            </p:nvSpPr>
            <p:spPr>
              <a:xfrm>
                <a:off x="4680072" y="4833216"/>
                <a:ext cx="540000" cy="5400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7" name="Ellipse 106"/>
              <p:cNvSpPr/>
              <p:nvPr/>
            </p:nvSpPr>
            <p:spPr>
              <a:xfrm>
                <a:off x="6804248" y="2708920"/>
                <a:ext cx="540000" cy="5400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sp>
            <p:nvSpPr>
              <p:cNvPr id="108" name="Ellipse 107"/>
              <p:cNvSpPr/>
              <p:nvPr/>
            </p:nvSpPr>
            <p:spPr>
              <a:xfrm>
                <a:off x="6840312" y="4833216"/>
                <a:ext cx="540000" cy="5400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</p:grpSp>
      <p:grpSp>
        <p:nvGrpSpPr>
          <p:cNvPr id="12" name="Groupe 84"/>
          <p:cNvGrpSpPr/>
          <p:nvPr/>
        </p:nvGrpSpPr>
        <p:grpSpPr>
          <a:xfrm>
            <a:off x="5904176" y="2780928"/>
            <a:ext cx="2412240" cy="2376264"/>
            <a:chOff x="4824056" y="2852936"/>
            <a:chExt cx="2412240" cy="2376264"/>
          </a:xfrm>
        </p:grpSpPr>
        <p:sp>
          <p:nvSpPr>
            <p:cNvPr id="110" name="Ellipse 109"/>
            <p:cNvSpPr/>
            <p:nvPr/>
          </p:nvSpPr>
          <p:spPr>
            <a:xfrm>
              <a:off x="4824056" y="2852936"/>
              <a:ext cx="252000" cy="252000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1" name="Ellipse 110"/>
            <p:cNvSpPr/>
            <p:nvPr/>
          </p:nvSpPr>
          <p:spPr>
            <a:xfrm>
              <a:off x="4824056" y="4977200"/>
              <a:ext cx="252000" cy="252000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2" name="Ellipse 111"/>
            <p:cNvSpPr/>
            <p:nvPr/>
          </p:nvSpPr>
          <p:spPr>
            <a:xfrm>
              <a:off x="6984296" y="2852936"/>
              <a:ext cx="252000" cy="252000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3" name="Ellipse 112"/>
            <p:cNvSpPr/>
            <p:nvPr/>
          </p:nvSpPr>
          <p:spPr>
            <a:xfrm>
              <a:off x="6984296" y="4977200"/>
              <a:ext cx="252000" cy="252000"/>
            </a:xfrm>
            <a:prstGeom prst="ellipse">
              <a:avLst/>
            </a:prstGeom>
            <a:solidFill>
              <a:srgbClr val="0000FF"/>
            </a:solidFill>
            <a:ln w="28575">
              <a:solidFill>
                <a:srgbClr val="0000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cxnSp>
        <p:nvCxnSpPr>
          <p:cNvPr id="114" name="Connecteur droit 113"/>
          <p:cNvCxnSpPr/>
          <p:nvPr/>
        </p:nvCxnSpPr>
        <p:spPr>
          <a:xfrm flipV="1">
            <a:off x="4275584" y="5229200"/>
            <a:ext cx="1304528" cy="216024"/>
          </a:xfrm>
          <a:prstGeom prst="line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114"/>
          <p:cNvCxnSpPr/>
          <p:nvPr/>
        </p:nvCxnSpPr>
        <p:spPr>
          <a:xfrm>
            <a:off x="4572000" y="2348880"/>
            <a:ext cx="864096" cy="288032"/>
          </a:xfrm>
          <a:prstGeom prst="line">
            <a:avLst/>
          </a:prstGeom>
          <a:ln w="28575">
            <a:solidFill>
              <a:srgbClr val="0000FF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Ellipse 115"/>
          <p:cNvSpPr/>
          <p:nvPr/>
        </p:nvSpPr>
        <p:spPr>
          <a:xfrm>
            <a:off x="5220072" y="5769320"/>
            <a:ext cx="540000" cy="54000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Rectangle 116"/>
          <p:cNvSpPr/>
          <p:nvPr/>
        </p:nvSpPr>
        <p:spPr>
          <a:xfrm>
            <a:off x="6045099" y="5805264"/>
            <a:ext cx="2919389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Cote    u = -1/ 2</a:t>
            </a:r>
          </a:p>
        </p:txBody>
      </p:sp>
      <p:sp>
        <p:nvSpPr>
          <p:cNvPr id="118" name="Ellipse 117"/>
          <p:cNvSpPr/>
          <p:nvPr/>
        </p:nvSpPr>
        <p:spPr>
          <a:xfrm>
            <a:off x="5328024" y="6453336"/>
            <a:ext cx="252000" cy="252000"/>
          </a:xfrm>
          <a:prstGeom prst="ellipse">
            <a:avLst/>
          </a:prstGeom>
          <a:solidFill>
            <a:srgbClr val="0000FF"/>
          </a:solidFill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Rectangle 118"/>
          <p:cNvSpPr/>
          <p:nvPr/>
        </p:nvSpPr>
        <p:spPr>
          <a:xfrm>
            <a:off x="5973091" y="6351711"/>
            <a:ext cx="2919389" cy="4616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>
            <a:spAutoFit/>
          </a:bodyPr>
          <a:lstStyle/>
          <a:p>
            <a:pPr lvl="0" algn="ctr"/>
            <a:r>
              <a:rPr lang="fr-FR" sz="2400" b="1" dirty="0" smtClean="0">
                <a:solidFill>
                  <a:srgbClr val="0000FF"/>
                </a:solidFill>
                <a:latin typeface="Segoe Print" pitchFamily="2" charset="0"/>
              </a:rPr>
              <a:t>Cote    u = +1/ 2</a:t>
            </a:r>
          </a:p>
        </p:txBody>
      </p:sp>
      <p:sp>
        <p:nvSpPr>
          <p:cNvPr id="13" name="Espace réservé du pied de page 12"/>
          <p:cNvSpPr>
            <a:spLocks noGrp="1"/>
          </p:cNvSpPr>
          <p:nvPr>
            <p:ph type="ftr" sz="quarter" idx="11"/>
          </p:nvPr>
        </p:nvSpPr>
        <p:spPr>
          <a:xfrm>
            <a:off x="1619672" y="6245225"/>
            <a:ext cx="2895600" cy="476250"/>
          </a:xfrm>
        </p:spPr>
        <p:txBody>
          <a:bodyPr/>
          <a:lstStyle/>
          <a:p>
            <a:r>
              <a:rPr lang="fr-FR" dirty="0" err="1" smtClean="0"/>
              <a:t>Pr.SAMDI</a:t>
            </a:r>
            <a:r>
              <a:rPr lang="fr-FR" dirty="0" smtClean="0"/>
              <a:t>- FSAC-</a:t>
            </a:r>
            <a:r>
              <a:rPr lang="fr-FR" dirty="0" err="1" smtClean="0"/>
              <a:t>Univ</a:t>
            </a:r>
            <a:r>
              <a:rPr lang="fr-FR" dirty="0" smtClean="0"/>
              <a:t>. Hassan II- Casablanca Maroc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116" grpId="0" animBg="1"/>
      <p:bldP spid="117" grpId="0" animBg="1"/>
      <p:bldP spid="118" grpId="0" animBg="1"/>
      <p:bldP spid="119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3243</TotalTime>
  <Words>680</Words>
  <Application>Microsoft Office PowerPoint</Application>
  <PresentationFormat>Affichage à l'écran (4:3)</PresentationFormat>
  <Paragraphs>178</Paragraphs>
  <Slides>13</Slides>
  <Notes>1</Notes>
  <HiddenSlides>0</HiddenSlides>
  <MMClips>0</MMClips>
  <ScaleCrop>false</ScaleCrop>
  <HeadingPairs>
    <vt:vector size="8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9" baseType="lpstr">
      <vt:lpstr>Arial</vt:lpstr>
      <vt:lpstr>Calibri</vt:lpstr>
      <vt:lpstr>Palatino Linotype</vt:lpstr>
      <vt:lpstr>Segoe Print</vt:lpstr>
      <vt:lpstr>Modèle par défaut</vt:lpstr>
      <vt:lpstr>Picture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fsac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SAMDI</dc:creator>
  <cp:lastModifiedBy>user</cp:lastModifiedBy>
  <cp:revision>165</cp:revision>
  <dcterms:created xsi:type="dcterms:W3CDTF">2009-10-05T10:57:51Z</dcterms:created>
  <dcterms:modified xsi:type="dcterms:W3CDTF">2018-03-18T18:09:48Z</dcterms:modified>
</cp:coreProperties>
</file>