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31" r:id="rId2"/>
    <p:sldId id="432" r:id="rId3"/>
    <p:sldId id="433" r:id="rId4"/>
    <p:sldId id="434" r:id="rId5"/>
    <p:sldId id="435" r:id="rId6"/>
    <p:sldId id="436" r:id="rId7"/>
    <p:sldId id="437" r:id="rId8"/>
    <p:sldId id="415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0000"/>
    <a:srgbClr val="FFCCFF"/>
    <a:srgbClr val="3333CC"/>
    <a:srgbClr val="66FFFF"/>
    <a:srgbClr val="FFFF99"/>
    <a:srgbClr val="333399"/>
    <a:srgbClr val="0066FF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24" autoAdjust="0"/>
  </p:normalViewPr>
  <p:slideViewPr>
    <p:cSldViewPr>
      <p:cViewPr varScale="1">
        <p:scale>
          <a:sx n="67" d="100"/>
          <a:sy n="67" d="100"/>
        </p:scale>
        <p:origin x="5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FCF5E-228B-411D-8EF4-574B5B0AEB3E}" type="datetimeFigureOut">
              <a:rPr lang="fr-FR" smtClean="0"/>
              <a:pPr/>
              <a:t>18/03/2018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1A9F3-1AF2-4A31-A3AC-3D5C32F78B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99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1A9F3-1AF2-4A31-A3AC-3D5C32F78B8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447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92B42-0B18-4181-95DF-F25E1A68532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198DF-F4CE-418E-BA89-BDCC9A083FC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388AB-B5BA-41F6-B6AD-F802BFEBD80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A2A647E-69FF-457C-9772-FCA451C3C5D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0A1CD-6583-487B-BF6D-E7CBDD8B272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A6045-A484-415B-937C-1B207789295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765E0-7524-44BF-B85B-D52E3D6ECF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4D90A-B25A-4C5C-883C-B3968394A8D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E52AE-A0A5-4B84-A1AE-CB35D24F409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DD0BC-E74C-499D-AAE4-D63B9D04BEB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04F2E-9596-4C6E-9F22-18CC8C96EC2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CD732-2ACA-428E-BD3B-C631367D75C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9D3309-4511-44AE-8D6D-3820F6217BB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0" y="274638"/>
            <a:ext cx="8785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RESEAU CUBIQUE CENTRE : CC</a:t>
            </a:r>
          </a:p>
        </p:txBody>
      </p:sp>
      <p:pic>
        <p:nvPicPr>
          <p:cNvPr id="31" name="Picture 39" descr="4-12 cubique centré INTERNET"/>
          <p:cNvPicPr>
            <a:picLocks noChangeAspect="1" noChangeArrowheads="1"/>
          </p:cNvPicPr>
          <p:nvPr/>
        </p:nvPicPr>
        <p:blipFill>
          <a:blip r:embed="rId3" cstate="print">
            <a:lum bright="-8000" contrast="30000"/>
          </a:blip>
          <a:srcRect/>
          <a:stretch>
            <a:fillRect/>
          </a:stretch>
        </p:blipFill>
        <p:spPr bwMode="auto">
          <a:xfrm>
            <a:off x="4606925" y="1484313"/>
            <a:ext cx="4537075" cy="4379912"/>
          </a:xfrm>
          <a:prstGeom prst="rect">
            <a:avLst/>
          </a:prstGeom>
          <a:noFill/>
        </p:spPr>
      </p:pic>
      <p:sp>
        <p:nvSpPr>
          <p:cNvPr id="32" name="Oval 41"/>
          <p:cNvSpPr>
            <a:spLocks noChangeArrowheads="1"/>
          </p:cNvSpPr>
          <p:nvPr/>
        </p:nvSpPr>
        <p:spPr bwMode="auto">
          <a:xfrm>
            <a:off x="900113" y="2239963"/>
            <a:ext cx="719137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3" name="Oval 42"/>
          <p:cNvSpPr>
            <a:spLocks noChangeArrowheads="1"/>
          </p:cNvSpPr>
          <p:nvPr/>
        </p:nvSpPr>
        <p:spPr bwMode="auto">
          <a:xfrm>
            <a:off x="1763713" y="2205038"/>
            <a:ext cx="719137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4" name="Oval 43"/>
          <p:cNvSpPr>
            <a:spLocks noChangeArrowheads="1"/>
          </p:cNvSpPr>
          <p:nvPr/>
        </p:nvSpPr>
        <p:spPr bwMode="auto">
          <a:xfrm>
            <a:off x="2627313" y="2205038"/>
            <a:ext cx="719137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5" name="Oval 44"/>
          <p:cNvSpPr>
            <a:spLocks noChangeArrowheads="1"/>
          </p:cNvSpPr>
          <p:nvPr/>
        </p:nvSpPr>
        <p:spPr bwMode="auto">
          <a:xfrm>
            <a:off x="3527425" y="2205038"/>
            <a:ext cx="719138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" name="Oval 45"/>
          <p:cNvSpPr>
            <a:spLocks noChangeArrowheads="1"/>
          </p:cNvSpPr>
          <p:nvPr/>
        </p:nvSpPr>
        <p:spPr bwMode="auto">
          <a:xfrm>
            <a:off x="935038" y="3103563"/>
            <a:ext cx="719137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" name="Oval 46"/>
          <p:cNvSpPr>
            <a:spLocks noChangeArrowheads="1"/>
          </p:cNvSpPr>
          <p:nvPr/>
        </p:nvSpPr>
        <p:spPr bwMode="auto">
          <a:xfrm>
            <a:off x="1800225" y="3068638"/>
            <a:ext cx="719138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8" name="Oval 47"/>
          <p:cNvSpPr>
            <a:spLocks noChangeArrowheads="1"/>
          </p:cNvSpPr>
          <p:nvPr/>
        </p:nvSpPr>
        <p:spPr bwMode="auto">
          <a:xfrm>
            <a:off x="2663825" y="3068638"/>
            <a:ext cx="719138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9" name="Oval 48"/>
          <p:cNvSpPr>
            <a:spLocks noChangeArrowheads="1"/>
          </p:cNvSpPr>
          <p:nvPr/>
        </p:nvSpPr>
        <p:spPr bwMode="auto">
          <a:xfrm>
            <a:off x="3563938" y="3068638"/>
            <a:ext cx="719137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" name="Oval 49"/>
          <p:cNvSpPr>
            <a:spLocks noChangeArrowheads="1"/>
          </p:cNvSpPr>
          <p:nvPr/>
        </p:nvSpPr>
        <p:spPr bwMode="auto">
          <a:xfrm>
            <a:off x="935038" y="3929063"/>
            <a:ext cx="719137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" name="Oval 50"/>
          <p:cNvSpPr>
            <a:spLocks noChangeArrowheads="1"/>
          </p:cNvSpPr>
          <p:nvPr/>
        </p:nvSpPr>
        <p:spPr bwMode="auto">
          <a:xfrm>
            <a:off x="1800225" y="3894138"/>
            <a:ext cx="719138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2" name="Oval 51"/>
          <p:cNvSpPr>
            <a:spLocks noChangeArrowheads="1"/>
          </p:cNvSpPr>
          <p:nvPr/>
        </p:nvSpPr>
        <p:spPr bwMode="auto">
          <a:xfrm>
            <a:off x="2700338" y="3894138"/>
            <a:ext cx="719137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3" name="Oval 52"/>
          <p:cNvSpPr>
            <a:spLocks noChangeArrowheads="1"/>
          </p:cNvSpPr>
          <p:nvPr/>
        </p:nvSpPr>
        <p:spPr bwMode="auto">
          <a:xfrm>
            <a:off x="3671888" y="3894138"/>
            <a:ext cx="719137" cy="719137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" name="Text Box 65"/>
          <p:cNvSpPr txBox="1">
            <a:spLocks noChangeArrowheads="1"/>
          </p:cNvSpPr>
          <p:nvPr/>
        </p:nvSpPr>
        <p:spPr bwMode="auto">
          <a:xfrm>
            <a:off x="684213" y="5373688"/>
            <a:ext cx="14398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rgbClr val="FF0000"/>
                </a:solidFill>
              </a:rPr>
              <a:t>Plan B</a:t>
            </a:r>
          </a:p>
        </p:txBody>
      </p:sp>
      <p:sp>
        <p:nvSpPr>
          <p:cNvPr id="45" name="Text Box 66"/>
          <p:cNvSpPr txBox="1">
            <a:spLocks noChangeArrowheads="1"/>
          </p:cNvSpPr>
          <p:nvPr/>
        </p:nvSpPr>
        <p:spPr bwMode="auto">
          <a:xfrm>
            <a:off x="1187450" y="1557338"/>
            <a:ext cx="1439863" cy="528637"/>
          </a:xfrm>
          <a:prstGeom prst="rect">
            <a:avLst/>
          </a:prstGeom>
          <a:solidFill>
            <a:srgbClr val="0066FF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/>
              <a:t>Plan A</a:t>
            </a:r>
          </a:p>
        </p:txBody>
      </p:sp>
      <p:sp>
        <p:nvSpPr>
          <p:cNvPr id="46" name="Oval 67"/>
          <p:cNvSpPr>
            <a:spLocks noChangeArrowheads="1"/>
          </p:cNvSpPr>
          <p:nvPr/>
        </p:nvSpPr>
        <p:spPr bwMode="auto">
          <a:xfrm>
            <a:off x="1333500" y="2652713"/>
            <a:ext cx="719138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" name="Oval 68"/>
          <p:cNvSpPr>
            <a:spLocks noChangeArrowheads="1"/>
          </p:cNvSpPr>
          <p:nvPr/>
        </p:nvSpPr>
        <p:spPr bwMode="auto">
          <a:xfrm>
            <a:off x="2197100" y="2649538"/>
            <a:ext cx="719138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" name="Oval 69"/>
          <p:cNvSpPr>
            <a:spLocks noChangeArrowheads="1"/>
          </p:cNvSpPr>
          <p:nvPr/>
        </p:nvSpPr>
        <p:spPr bwMode="auto">
          <a:xfrm>
            <a:off x="3097213" y="2652713"/>
            <a:ext cx="719137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" name="Oval 70"/>
          <p:cNvSpPr>
            <a:spLocks noChangeArrowheads="1"/>
          </p:cNvSpPr>
          <p:nvPr/>
        </p:nvSpPr>
        <p:spPr bwMode="auto">
          <a:xfrm>
            <a:off x="3997325" y="2649538"/>
            <a:ext cx="719138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0" name="Oval 71"/>
          <p:cNvSpPr>
            <a:spLocks noChangeArrowheads="1"/>
          </p:cNvSpPr>
          <p:nvPr/>
        </p:nvSpPr>
        <p:spPr bwMode="auto">
          <a:xfrm>
            <a:off x="1368425" y="3557588"/>
            <a:ext cx="719138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" name="Oval 72"/>
          <p:cNvSpPr>
            <a:spLocks noChangeArrowheads="1"/>
          </p:cNvSpPr>
          <p:nvPr/>
        </p:nvSpPr>
        <p:spPr bwMode="auto">
          <a:xfrm>
            <a:off x="2268538" y="3500438"/>
            <a:ext cx="719137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" name="Oval 73"/>
          <p:cNvSpPr>
            <a:spLocks noChangeArrowheads="1"/>
          </p:cNvSpPr>
          <p:nvPr/>
        </p:nvSpPr>
        <p:spPr bwMode="auto">
          <a:xfrm>
            <a:off x="3168650" y="3503613"/>
            <a:ext cx="719138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" name="Oval 74"/>
          <p:cNvSpPr>
            <a:spLocks noChangeArrowheads="1"/>
          </p:cNvSpPr>
          <p:nvPr/>
        </p:nvSpPr>
        <p:spPr bwMode="auto">
          <a:xfrm>
            <a:off x="3997325" y="3500438"/>
            <a:ext cx="719138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" name="Oval 75"/>
          <p:cNvSpPr>
            <a:spLocks noChangeArrowheads="1"/>
          </p:cNvSpPr>
          <p:nvPr/>
        </p:nvSpPr>
        <p:spPr bwMode="auto">
          <a:xfrm>
            <a:off x="1404938" y="4318000"/>
            <a:ext cx="719137" cy="7191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5" name="Oval 76"/>
          <p:cNvSpPr>
            <a:spLocks noChangeArrowheads="1"/>
          </p:cNvSpPr>
          <p:nvPr/>
        </p:nvSpPr>
        <p:spPr bwMode="auto">
          <a:xfrm>
            <a:off x="2268538" y="4325938"/>
            <a:ext cx="719137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" name="Oval 77"/>
          <p:cNvSpPr>
            <a:spLocks noChangeArrowheads="1"/>
          </p:cNvSpPr>
          <p:nvPr/>
        </p:nvSpPr>
        <p:spPr bwMode="auto">
          <a:xfrm>
            <a:off x="3240088" y="4325938"/>
            <a:ext cx="719137" cy="7191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" name="Oval 78"/>
          <p:cNvSpPr>
            <a:spLocks noChangeArrowheads="1"/>
          </p:cNvSpPr>
          <p:nvPr/>
        </p:nvSpPr>
        <p:spPr bwMode="auto">
          <a:xfrm>
            <a:off x="4068763" y="4295775"/>
            <a:ext cx="719137" cy="7191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Pr.SAMDI- FSAC-Univ. Hassan II- Casablanca Maroc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57126" y="1682047"/>
          <a:ext cx="5000628" cy="4675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64" name="Picture" r:id="rId3" imgW="1956816" imgH="1819656" progId="Word.Picture.8">
                  <p:embed/>
                </p:oleObj>
              </mc:Choice>
              <mc:Fallback>
                <p:oleObj name="Picture" r:id="rId3" imgW="1956816" imgH="1819656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26" y="1682047"/>
                        <a:ext cx="5000628" cy="46759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643538" y="2671700"/>
            <a:ext cx="1321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14976" y="2000240"/>
            <a:ext cx="293542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grpSp>
        <p:nvGrpSpPr>
          <p:cNvPr id="2" name="Groupe 29"/>
          <p:cNvGrpSpPr/>
          <p:nvPr/>
        </p:nvGrpSpPr>
        <p:grpSpPr>
          <a:xfrm>
            <a:off x="285688" y="1571612"/>
            <a:ext cx="4929222" cy="4929222"/>
            <a:chOff x="285688" y="1571612"/>
            <a:chExt cx="4929222" cy="4929222"/>
          </a:xfrm>
        </p:grpSpPr>
        <p:sp>
          <p:nvSpPr>
            <p:cNvPr id="10" name="Ellipse 9"/>
            <p:cNvSpPr/>
            <p:nvPr/>
          </p:nvSpPr>
          <p:spPr>
            <a:xfrm>
              <a:off x="285688" y="6072206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4857720" y="5214950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142944" y="157161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929026" y="6143644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85688" y="2500306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3857588" y="2571744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4786282" y="157161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6894110" y="2571744"/>
            <a:ext cx="224989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dirty="0" smtClean="0">
                <a:latin typeface="Segoe Print" pitchFamily="2" charset="0"/>
              </a:rPr>
              <a:t>représente tous les sommets</a:t>
            </a:r>
          </a:p>
        </p:txBody>
      </p:sp>
      <p:sp>
        <p:nvSpPr>
          <p:cNvPr id="18" name="Ellipse 17"/>
          <p:cNvSpPr/>
          <p:nvPr/>
        </p:nvSpPr>
        <p:spPr>
          <a:xfrm>
            <a:off x="2558626" y="3861048"/>
            <a:ext cx="357190" cy="357190"/>
          </a:xfrm>
          <a:prstGeom prst="ellipse">
            <a:avLst/>
          </a:prstGeom>
          <a:solidFill>
            <a:srgbClr val="3333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5574412" y="3316922"/>
            <a:ext cx="252598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(1/2 , 1/2, 1/2)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43636" y="3714752"/>
            <a:ext cx="2786082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dirty="0" smtClean="0">
                <a:latin typeface="Segoe Print" pitchFamily="2" charset="0"/>
              </a:rPr>
              <a:t>représente le centre  la maille cubique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919631" y="332656"/>
            <a:ext cx="5604419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centrée</a:t>
            </a:r>
          </a:p>
        </p:txBody>
      </p:sp>
      <p:sp>
        <p:nvSpPr>
          <p:cNvPr id="32" name="Ellipse 31"/>
          <p:cNvSpPr/>
          <p:nvPr/>
        </p:nvSpPr>
        <p:spPr>
          <a:xfrm>
            <a:off x="1142944" y="5214950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260695" y="857232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I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5996880" y="6245225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 animBg="1"/>
      <p:bldP spid="18" grpId="0" animBg="1"/>
      <p:bldP spid="19" grpId="0" animBg="1"/>
      <p:bldP spid="20" grpId="0" animBg="1"/>
      <p:bldP spid="31" grpId="0" animBg="1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27373" y="44624"/>
            <a:ext cx="7588937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centrée, </a:t>
            </a:r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Mode I</a:t>
            </a:r>
            <a:endParaRPr lang="fr-FR" sz="32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pic>
        <p:nvPicPr>
          <p:cNvPr id="6" name="Picture 39" descr="4-12 cubique centré INTERNET"/>
          <p:cNvPicPr>
            <a:picLocks noChangeAspect="1" noChangeArrowheads="1"/>
          </p:cNvPicPr>
          <p:nvPr/>
        </p:nvPicPr>
        <p:blipFill>
          <a:blip r:embed="rId2" cstate="print">
            <a:lum bright="-8000" contrast="30000"/>
          </a:blip>
          <a:srcRect/>
          <a:stretch>
            <a:fillRect/>
          </a:stretch>
        </p:blipFill>
        <p:spPr bwMode="auto">
          <a:xfrm>
            <a:off x="3347864" y="883070"/>
            <a:ext cx="3506304" cy="3384847"/>
          </a:xfrm>
          <a:prstGeom prst="rect">
            <a:avLst/>
          </a:prstGeom>
          <a:noFill/>
        </p:spPr>
      </p:pic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315118"/>
            <a:ext cx="3528392" cy="3830826"/>
          </a:xfrm>
          <a:prstGeom prst="rect">
            <a:avLst/>
          </a:prstGeom>
          <a:noFill/>
        </p:spPr>
      </p:pic>
      <p:pic>
        <p:nvPicPr>
          <p:cNvPr id="2868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314647"/>
            <a:ext cx="2476500" cy="4048125"/>
          </a:xfrm>
          <a:prstGeom prst="rect">
            <a:avLst/>
          </a:prstGeom>
          <a:noFill/>
        </p:spPr>
      </p:pic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3419872" y="5060697"/>
            <a:ext cx="4968552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2400" dirty="0" smtClean="0">
                <a:latin typeface="Segoe Print" pitchFamily="2" charset="0"/>
              </a:rPr>
              <a:t>On compte donc :</a:t>
            </a:r>
          </a:p>
          <a:p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fr-FR" sz="2400" dirty="0" smtClean="0">
                <a:solidFill>
                  <a:srgbClr val="0000FF"/>
                </a:solidFill>
                <a:latin typeface="Segoe Print" pitchFamily="2" charset="0"/>
              </a:rPr>
              <a:t>8 atomes (sommets) x 1/8  </a:t>
            </a:r>
          </a:p>
          <a:p>
            <a:r>
              <a:rPr lang="fr-FR" sz="2400" dirty="0" smtClean="0">
                <a:solidFill>
                  <a:srgbClr val="0066FF"/>
                </a:solidFill>
                <a:latin typeface="Segoe Print" pitchFamily="2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latin typeface="Segoe Print" pitchFamily="2" charset="0"/>
              </a:rPr>
              <a:t>+ 1 atome (centre) x 1</a:t>
            </a:r>
            <a:r>
              <a:rPr lang="fr-FR" sz="2400" dirty="0" smtClean="0">
                <a:solidFill>
                  <a:srgbClr val="0066FF"/>
                </a:solidFill>
                <a:latin typeface="Segoe Print" pitchFamily="2" charset="0"/>
              </a:rPr>
              <a:t> </a:t>
            </a:r>
          </a:p>
          <a:p>
            <a:r>
              <a:rPr lang="fr-FR" sz="2400" dirty="0" smtClean="0">
                <a:latin typeface="Segoe Print" pitchFamily="2" charset="0"/>
              </a:rPr>
              <a:t>= </a:t>
            </a:r>
            <a:r>
              <a:rPr lang="fr-FR" sz="2400" dirty="0" smtClean="0">
                <a:solidFill>
                  <a:srgbClr val="0000FF"/>
                </a:solidFill>
                <a:latin typeface="Segoe Print" pitchFamily="2" charset="0"/>
              </a:rPr>
              <a:t>2 atomes/maille</a:t>
            </a:r>
            <a:endParaRPr lang="fr-FR" sz="2400" dirty="0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65621" y="5462784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7"/>
          <p:cNvGrpSpPr/>
          <p:nvPr/>
        </p:nvGrpSpPr>
        <p:grpSpPr>
          <a:xfrm>
            <a:off x="428564" y="1142984"/>
            <a:ext cx="3857684" cy="3714776"/>
            <a:chOff x="285688" y="1571612"/>
            <a:chExt cx="5072066" cy="4929222"/>
          </a:xfrm>
        </p:grpSpPr>
        <p:graphicFrame>
          <p:nvGraphicFramePr>
            <p:cNvPr id="21506" name="Object 2"/>
            <p:cNvGraphicFramePr>
              <a:graphicFrameLocks noChangeAspect="1"/>
            </p:cNvGraphicFramePr>
            <p:nvPr/>
          </p:nvGraphicFramePr>
          <p:xfrm>
            <a:off x="357126" y="1682047"/>
            <a:ext cx="5000628" cy="46759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488" name="Picture" r:id="rId3" imgW="1956816" imgH="1819656" progId="Word.Picture.8">
                    <p:embed/>
                  </p:oleObj>
                </mc:Choice>
                <mc:Fallback>
                  <p:oleObj name="Picture" r:id="rId3" imgW="1956816" imgH="1819656" progId="Word.Picture.8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26" y="1682047"/>
                          <a:ext cx="5000628" cy="46759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Ellipse 6"/>
            <p:cNvSpPr/>
            <p:nvPr/>
          </p:nvSpPr>
          <p:spPr>
            <a:xfrm>
              <a:off x="1142944" y="5214950"/>
              <a:ext cx="35719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285688" y="6072206"/>
              <a:ext cx="35719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4857720" y="5214950"/>
              <a:ext cx="35719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142944" y="1571612"/>
              <a:ext cx="35719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929026" y="6143644"/>
              <a:ext cx="35719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85688" y="2500306"/>
              <a:ext cx="35719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3857588" y="2571744"/>
              <a:ext cx="35719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4786282" y="1571612"/>
              <a:ext cx="35719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1070041" y="188640"/>
            <a:ext cx="7303602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centrée, </a:t>
            </a:r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Mode I</a:t>
            </a:r>
            <a:endParaRPr lang="fr-FR" sz="32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grpSp>
        <p:nvGrpSpPr>
          <p:cNvPr id="3" name="Groupe 75"/>
          <p:cNvGrpSpPr/>
          <p:nvPr/>
        </p:nvGrpSpPr>
        <p:grpSpPr>
          <a:xfrm>
            <a:off x="700234" y="1142984"/>
            <a:ext cx="3287202" cy="1928827"/>
            <a:chOff x="2007778" y="1142984"/>
            <a:chExt cx="3287202" cy="1928827"/>
          </a:xfrm>
        </p:grpSpPr>
        <p:cxnSp>
          <p:nvCxnSpPr>
            <p:cNvPr id="63" name="Connecteur droit 62"/>
            <p:cNvCxnSpPr>
              <a:stCxn id="14" idx="6"/>
            </p:cNvCxnSpPr>
            <p:nvPr/>
          </p:nvCxnSpPr>
          <p:spPr>
            <a:xfrm>
              <a:off x="2007778" y="1977463"/>
              <a:ext cx="1492656" cy="102291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>
              <a:stCxn id="12" idx="5"/>
            </p:cNvCxnSpPr>
            <p:nvPr/>
          </p:nvCxnSpPr>
          <p:spPr>
            <a:xfrm>
              <a:off x="2620000" y="1372750"/>
              <a:ext cx="951868" cy="162762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>
              <a:stCxn id="16" idx="0"/>
            </p:cNvCxnSpPr>
            <p:nvPr/>
          </p:nvCxnSpPr>
          <p:spPr>
            <a:xfrm flipH="1">
              <a:off x="3500430" y="1142984"/>
              <a:ext cx="1794550" cy="19288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 flipH="1">
              <a:off x="3571872" y="2060848"/>
              <a:ext cx="1011528" cy="101096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Rectangle 7"/>
          <p:cNvSpPr>
            <a:spLocks noChangeArrowheads="1"/>
          </p:cNvSpPr>
          <p:nvPr/>
        </p:nvSpPr>
        <p:spPr bwMode="auto">
          <a:xfrm>
            <a:off x="142844" y="5221444"/>
            <a:ext cx="3000396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dirty="0" smtClean="0">
                <a:latin typeface="Segoe Print" pitchFamily="2" charset="0"/>
              </a:rPr>
              <a:t>2 atomes sont situés </a:t>
            </a:r>
            <a:r>
              <a:rPr lang="fr-FR" dirty="0">
                <a:latin typeface="Segoe Print" pitchFamily="2" charset="0"/>
              </a:rPr>
              <a:t>à la </a:t>
            </a:r>
            <a:r>
              <a:rPr lang="fr-FR" dirty="0" smtClean="0">
                <a:latin typeface="Segoe Print" pitchFamily="2" charset="0"/>
              </a:rPr>
              <a:t>distance </a:t>
            </a:r>
            <a:r>
              <a:rPr lang="fr-FR" sz="2400" dirty="0">
                <a:solidFill>
                  <a:srgbClr val="FF0000"/>
                </a:solidFill>
                <a:latin typeface="Segoe Print" pitchFamily="2" charset="0"/>
              </a:rPr>
              <a:t>a</a:t>
            </a:r>
            <a:r>
              <a:rPr lang="fr-FR" sz="2400" dirty="0" smtClean="0">
                <a:solidFill>
                  <a:srgbClr val="FF0000"/>
                </a:solidFill>
                <a:latin typeface="Segoe Print" pitchFamily="2" charset="0"/>
              </a:rPr>
              <a:t>√3/2</a:t>
            </a:r>
            <a:r>
              <a:rPr lang="fr-FR" dirty="0" smtClean="0">
                <a:latin typeface="Segoe Print" pitchFamily="2" charset="0"/>
              </a:rPr>
              <a:t>.</a:t>
            </a:r>
            <a:endParaRPr lang="fr-FR" dirty="0">
              <a:latin typeface="Segoe Print" pitchFamily="2" charset="0"/>
            </a:endParaRPr>
          </a:p>
        </p:txBody>
      </p:sp>
      <p:sp>
        <p:nvSpPr>
          <p:cNvPr id="88" name="Rectangle 7"/>
          <p:cNvSpPr>
            <a:spLocks noChangeArrowheads="1"/>
          </p:cNvSpPr>
          <p:nvPr/>
        </p:nvSpPr>
        <p:spPr bwMode="auto">
          <a:xfrm>
            <a:off x="3214678" y="5214950"/>
            <a:ext cx="3286148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dirty="0">
                <a:solidFill>
                  <a:srgbClr val="FF0000"/>
                </a:solidFill>
                <a:latin typeface="Segoe Print" pitchFamily="2" charset="0"/>
              </a:rPr>
              <a:t>Chaque atome a </a:t>
            </a:r>
            <a:endParaRPr lang="fr-FR" sz="2400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r>
              <a:rPr lang="fr-FR" sz="2400" dirty="0" smtClean="0">
                <a:latin typeface="Segoe Print" pitchFamily="2" charset="0"/>
              </a:rPr>
              <a:t>8</a:t>
            </a:r>
            <a:r>
              <a:rPr lang="fr-FR" sz="2400" dirty="0" smtClean="0">
                <a:solidFill>
                  <a:srgbClr val="FF0000"/>
                </a:solidFill>
                <a:latin typeface="Segoe Print" pitchFamily="2" charset="0"/>
              </a:rPr>
              <a:t> proches voisins</a:t>
            </a:r>
            <a:endParaRPr lang="fr-FR" sz="2400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89" name="Text Box 54"/>
          <p:cNvSpPr txBox="1">
            <a:spLocks noChangeArrowheads="1"/>
          </p:cNvSpPr>
          <p:nvPr/>
        </p:nvSpPr>
        <p:spPr bwMode="auto">
          <a:xfrm>
            <a:off x="6715141" y="5286388"/>
            <a:ext cx="2214577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>
                <a:latin typeface="Segoe Print" pitchFamily="2" charset="0"/>
              </a:rPr>
              <a:t> </a:t>
            </a:r>
            <a:r>
              <a:rPr lang="fr-FR" sz="2400" b="1" dirty="0" err="1" smtClean="0">
                <a:latin typeface="Segoe Print" pitchFamily="2" charset="0"/>
              </a:rPr>
              <a:t>coord</a:t>
            </a:r>
            <a:r>
              <a:rPr lang="fr-FR" sz="2400" b="1" dirty="0" smtClean="0">
                <a:latin typeface="Segoe Print" pitchFamily="2" charset="0"/>
              </a:rPr>
              <a:t>. = 8</a:t>
            </a:r>
            <a:endParaRPr lang="fr-FR" sz="1800" b="1" dirty="0">
              <a:latin typeface="Segoe Print" pitchFamily="2" charset="0"/>
            </a:endParaRPr>
          </a:p>
        </p:txBody>
      </p:sp>
      <p:sp>
        <p:nvSpPr>
          <p:cNvPr id="49" name="Text Box 54"/>
          <p:cNvSpPr txBox="1">
            <a:spLocks noChangeArrowheads="1"/>
          </p:cNvSpPr>
          <p:nvPr/>
        </p:nvSpPr>
        <p:spPr bwMode="auto">
          <a:xfrm>
            <a:off x="6929423" y="2276872"/>
            <a:ext cx="2214577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>
                <a:latin typeface="Segoe Print" pitchFamily="2" charset="0"/>
              </a:rPr>
              <a:t> </a:t>
            </a:r>
            <a:r>
              <a:rPr lang="fr-FR" sz="2400" b="1" dirty="0" err="1" smtClean="0">
                <a:latin typeface="Segoe Print" pitchFamily="2" charset="0"/>
              </a:rPr>
              <a:t>coord</a:t>
            </a:r>
            <a:r>
              <a:rPr lang="fr-FR" sz="2400" b="1" dirty="0" smtClean="0">
                <a:latin typeface="Segoe Print" pitchFamily="2" charset="0"/>
              </a:rPr>
              <a:t>. = ?</a:t>
            </a:r>
            <a:endParaRPr lang="fr-FR" sz="1800" b="1" dirty="0">
              <a:latin typeface="Segoe Print" pitchFamily="2" charset="0"/>
            </a:endParaRPr>
          </a:p>
        </p:txBody>
      </p:sp>
      <p:grpSp>
        <p:nvGrpSpPr>
          <p:cNvPr id="4" name="Groupe 75"/>
          <p:cNvGrpSpPr/>
          <p:nvPr/>
        </p:nvGrpSpPr>
        <p:grpSpPr>
          <a:xfrm flipV="1">
            <a:off x="700234" y="2980759"/>
            <a:ext cx="3205701" cy="1744385"/>
            <a:chOff x="2024444" y="1327425"/>
            <a:chExt cx="3205701" cy="1744385"/>
          </a:xfrm>
        </p:grpSpPr>
        <p:cxnSp>
          <p:nvCxnSpPr>
            <p:cNvPr id="59" name="Connecteur droit 58"/>
            <p:cNvCxnSpPr>
              <a:stCxn id="7" idx="3"/>
            </p:cNvCxnSpPr>
            <p:nvPr/>
          </p:nvCxnSpPr>
          <p:spPr>
            <a:xfrm>
              <a:off x="2444566" y="1878301"/>
              <a:ext cx="1055868" cy="1122072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/>
            <p:cNvCxnSpPr>
              <a:stCxn id="10" idx="6"/>
            </p:cNvCxnSpPr>
            <p:nvPr/>
          </p:nvCxnSpPr>
          <p:spPr>
            <a:xfrm>
              <a:off x="2024444" y="1327425"/>
              <a:ext cx="1547424" cy="1672947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>
              <a:stCxn id="11" idx="2"/>
            </p:cNvCxnSpPr>
            <p:nvPr/>
          </p:nvCxnSpPr>
          <p:spPr>
            <a:xfrm flipH="1">
              <a:off x="3571872" y="1973473"/>
              <a:ext cx="1658273" cy="1098337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Connecteur droit 69"/>
          <p:cNvCxnSpPr>
            <a:stCxn id="13" idx="6"/>
          </p:cNvCxnSpPr>
          <p:nvPr/>
        </p:nvCxnSpPr>
        <p:spPr>
          <a:xfrm flipH="1" flipV="1">
            <a:off x="2176220" y="2924945"/>
            <a:ext cx="1295044" cy="1798222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lipse 47"/>
          <p:cNvSpPr/>
          <p:nvPr/>
        </p:nvSpPr>
        <p:spPr>
          <a:xfrm>
            <a:off x="2051720" y="2857496"/>
            <a:ext cx="357190" cy="35719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Pr.SAMDI- FSAC-Univ. Hassan II- Casablanca Maroc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  <p:bldP spid="89" grpId="0" animBg="1"/>
      <p:bldP spid="49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72198" y="1700808"/>
            <a:ext cx="154721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14976" y="1340768"/>
            <a:ext cx="293542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3568" y="35913"/>
            <a:ext cx="5391220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centré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95736" y="529516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I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09712" y="476672"/>
            <a:ext cx="758541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CC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pic>
        <p:nvPicPr>
          <p:cNvPr id="2191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3"/>
            <a:ext cx="4499992" cy="395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e 32"/>
          <p:cNvGrpSpPr/>
          <p:nvPr/>
        </p:nvGrpSpPr>
        <p:grpSpPr>
          <a:xfrm>
            <a:off x="950595" y="4695527"/>
            <a:ext cx="2109237" cy="461665"/>
            <a:chOff x="1576051" y="4437112"/>
            <a:chExt cx="2109237" cy="461665"/>
          </a:xfrm>
        </p:grpSpPr>
        <p:cxnSp>
          <p:nvCxnSpPr>
            <p:cNvPr id="34" name="Connecteur droit 33"/>
            <p:cNvCxnSpPr/>
            <p:nvPr/>
          </p:nvCxnSpPr>
          <p:spPr>
            <a:xfrm>
              <a:off x="1576051" y="4437112"/>
              <a:ext cx="432048" cy="20938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1936091" y="4437112"/>
              <a:ext cx="174919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latin typeface="Segoe Print" pitchFamily="2" charset="0"/>
                </a:rPr>
                <a:t>Plan (</a:t>
              </a:r>
              <a:r>
                <a:rPr lang="fr-FR" sz="2400" b="1" dirty="0" err="1" smtClean="0">
                  <a:latin typeface="Segoe Print" pitchFamily="2" charset="0"/>
                </a:rPr>
                <a:t>xoy</a:t>
              </a:r>
              <a:r>
                <a:rPr lang="fr-FR" sz="2400" b="1" dirty="0" smtClean="0">
                  <a:latin typeface="Segoe Print" pitchFamily="2" charset="0"/>
                </a:rPr>
                <a:t>)</a:t>
              </a:r>
            </a:p>
          </p:txBody>
        </p:sp>
      </p:grpSp>
      <p:grpSp>
        <p:nvGrpSpPr>
          <p:cNvPr id="3" name="Groupe 35"/>
          <p:cNvGrpSpPr/>
          <p:nvPr/>
        </p:nvGrpSpPr>
        <p:grpSpPr>
          <a:xfrm>
            <a:off x="4499992" y="2924944"/>
            <a:ext cx="432048" cy="3384376"/>
            <a:chOff x="1691680" y="4941168"/>
            <a:chExt cx="432048" cy="3384376"/>
          </a:xfrm>
        </p:grpSpPr>
        <p:cxnSp>
          <p:nvCxnSpPr>
            <p:cNvPr id="37" name="Connecteur droit 36"/>
            <p:cNvCxnSpPr/>
            <p:nvPr/>
          </p:nvCxnSpPr>
          <p:spPr>
            <a:xfrm>
              <a:off x="2123728" y="4941168"/>
              <a:ext cx="0" cy="3060000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1691680" y="7863879"/>
              <a:ext cx="349775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x</a:t>
              </a:r>
            </a:p>
          </p:txBody>
        </p:sp>
      </p:grpSp>
      <p:grpSp>
        <p:nvGrpSpPr>
          <p:cNvPr id="4" name="Groupe 39"/>
          <p:cNvGrpSpPr/>
          <p:nvPr/>
        </p:nvGrpSpPr>
        <p:grpSpPr>
          <a:xfrm>
            <a:off x="4932040" y="2492896"/>
            <a:ext cx="4032448" cy="461665"/>
            <a:chOff x="2123728" y="4509120"/>
            <a:chExt cx="4032448" cy="461665"/>
          </a:xfrm>
        </p:grpSpPr>
        <p:cxnSp>
          <p:nvCxnSpPr>
            <p:cNvPr id="41" name="Connecteur droit 40"/>
            <p:cNvCxnSpPr/>
            <p:nvPr/>
          </p:nvCxnSpPr>
          <p:spPr>
            <a:xfrm flipV="1">
              <a:off x="2123728" y="4941168"/>
              <a:ext cx="3744000" cy="19178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5790370" y="4509120"/>
              <a:ext cx="365806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y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4932040" y="2924944"/>
            <a:ext cx="216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1" name="Connecteur droit 50"/>
          <p:cNvCxnSpPr/>
          <p:nvPr/>
        </p:nvCxnSpPr>
        <p:spPr>
          <a:xfrm>
            <a:off x="4932040" y="2924944"/>
            <a:ext cx="2160240" cy="21602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V="1">
            <a:off x="4932040" y="2924944"/>
            <a:ext cx="2160240" cy="21602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6012160" y="2924944"/>
            <a:ext cx="8384" cy="216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rot="5400000">
            <a:off x="6008088" y="2929256"/>
            <a:ext cx="8384" cy="216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3419872" y="4365104"/>
            <a:ext cx="864096" cy="288032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e 47"/>
          <p:cNvGrpSpPr/>
          <p:nvPr/>
        </p:nvGrpSpPr>
        <p:grpSpPr>
          <a:xfrm>
            <a:off x="4644008" y="2708920"/>
            <a:ext cx="2772248" cy="2628232"/>
            <a:chOff x="4644008" y="2708920"/>
            <a:chExt cx="2772248" cy="2628232"/>
          </a:xfrm>
        </p:grpSpPr>
        <p:sp>
          <p:nvSpPr>
            <p:cNvPr id="65" name="Ellipse 64"/>
            <p:cNvSpPr/>
            <p:nvPr/>
          </p:nvSpPr>
          <p:spPr>
            <a:xfrm>
              <a:off x="4716016" y="2730834"/>
              <a:ext cx="540000" cy="540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6" name="Groupe 68"/>
            <p:cNvGrpSpPr/>
            <p:nvPr/>
          </p:nvGrpSpPr>
          <p:grpSpPr>
            <a:xfrm>
              <a:off x="4644008" y="2708920"/>
              <a:ext cx="2772248" cy="2628232"/>
              <a:chOff x="4644008" y="2708920"/>
              <a:chExt cx="2772248" cy="2628232"/>
            </a:xfrm>
          </p:grpSpPr>
          <p:sp>
            <p:nvSpPr>
              <p:cNvPr id="66" name="Ellipse 65"/>
              <p:cNvSpPr/>
              <p:nvPr/>
            </p:nvSpPr>
            <p:spPr>
              <a:xfrm>
                <a:off x="4644008" y="4797152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Ellipse 66"/>
              <p:cNvSpPr/>
              <p:nvPr/>
            </p:nvSpPr>
            <p:spPr>
              <a:xfrm>
                <a:off x="6876256" y="2708920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Ellipse 67"/>
              <p:cNvSpPr/>
              <p:nvPr/>
            </p:nvSpPr>
            <p:spPr>
              <a:xfrm>
                <a:off x="6804248" y="4775238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73" name="Ellipse 72"/>
          <p:cNvSpPr/>
          <p:nvPr/>
        </p:nvSpPr>
        <p:spPr>
          <a:xfrm>
            <a:off x="7514131" y="3429000"/>
            <a:ext cx="540000" cy="540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8072462" y="3464944"/>
            <a:ext cx="938077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Z = 0</a:t>
            </a:r>
          </a:p>
        </p:txBody>
      </p:sp>
      <p:cxnSp>
        <p:nvCxnSpPr>
          <p:cNvPr id="75" name="Connecteur droit 74"/>
          <p:cNvCxnSpPr/>
          <p:nvPr/>
        </p:nvCxnSpPr>
        <p:spPr>
          <a:xfrm>
            <a:off x="3572272" y="2132856"/>
            <a:ext cx="864096" cy="288032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e 84"/>
          <p:cNvGrpSpPr/>
          <p:nvPr/>
        </p:nvGrpSpPr>
        <p:grpSpPr>
          <a:xfrm>
            <a:off x="4824056" y="2852936"/>
            <a:ext cx="2412240" cy="2376264"/>
            <a:chOff x="4824056" y="2852936"/>
            <a:chExt cx="2412240" cy="2376264"/>
          </a:xfrm>
        </p:grpSpPr>
        <p:sp>
          <p:nvSpPr>
            <p:cNvPr id="81" name="Ellipse 80"/>
            <p:cNvSpPr/>
            <p:nvPr/>
          </p:nvSpPr>
          <p:spPr>
            <a:xfrm>
              <a:off x="4824056" y="2852936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4824056" y="4977200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6984296" y="2852936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6984296" y="4977200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6" name="Ellipse 85"/>
          <p:cNvSpPr/>
          <p:nvPr/>
        </p:nvSpPr>
        <p:spPr>
          <a:xfrm>
            <a:off x="7622083" y="4113016"/>
            <a:ext cx="252000" cy="252000"/>
          </a:xfrm>
          <a:prstGeom prst="ellipse">
            <a:avLst/>
          </a:prstGeom>
          <a:solidFill>
            <a:srgbClr val="0000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8094904" y="4011391"/>
            <a:ext cx="938077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Z = 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000760" y="2143116"/>
            <a:ext cx="2676266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dirty="0" smtClean="0">
                <a:solidFill>
                  <a:srgbClr val="3333CC"/>
                </a:solidFill>
                <a:latin typeface="Segoe Print" pitchFamily="2" charset="0"/>
              </a:rPr>
              <a:t>(1/2 , 1/2, 1/2)</a:t>
            </a:r>
          </a:p>
        </p:txBody>
      </p:sp>
      <p:sp>
        <p:nvSpPr>
          <p:cNvPr id="40" name="Ellipse 39"/>
          <p:cNvSpPr/>
          <p:nvPr/>
        </p:nvSpPr>
        <p:spPr>
          <a:xfrm>
            <a:off x="2034546" y="3177562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5 branches 43"/>
          <p:cNvSpPr/>
          <p:nvPr/>
        </p:nvSpPr>
        <p:spPr>
          <a:xfrm>
            <a:off x="5857884" y="3857628"/>
            <a:ext cx="324000" cy="324000"/>
          </a:xfrm>
          <a:prstGeom prst="star5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Étoile à 5 branches 44"/>
          <p:cNvSpPr/>
          <p:nvPr/>
        </p:nvSpPr>
        <p:spPr>
          <a:xfrm>
            <a:off x="7605586" y="4533760"/>
            <a:ext cx="324000" cy="324000"/>
          </a:xfrm>
          <a:prstGeom prst="star5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8072462" y="4529088"/>
            <a:ext cx="1135247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Z =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 ½</a:t>
            </a:r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Pr.SAMDI- FSAC-Univ. Hassan II- Casablanca Maroc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73" grpId="0" animBg="1"/>
      <p:bldP spid="74" grpId="0" animBg="1"/>
      <p:bldP spid="86" grpId="0" animBg="1"/>
      <p:bldP spid="87" grpId="0" animBg="1"/>
      <p:bldP spid="44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1979613" y="116632"/>
            <a:ext cx="6064481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2400" b="1" dirty="0">
                <a:latin typeface="Segoe Print" pitchFamily="2" charset="0"/>
              </a:rPr>
              <a:t>Compacité ou taux de remplissage </a:t>
            </a:r>
            <a:r>
              <a:rPr lang="el-GR" sz="3200" b="1" dirty="0" smtClean="0">
                <a:solidFill>
                  <a:srgbClr val="FF0000"/>
                </a:solidFill>
                <a:latin typeface="Segoe Print" pitchFamily="2" charset="0"/>
              </a:rPr>
              <a:t>τ</a:t>
            </a:r>
            <a:r>
              <a:rPr lang="fr-FR" sz="2400" b="1" dirty="0">
                <a:latin typeface="Segoe Print" pitchFamily="2" charset="0"/>
              </a:rPr>
              <a:t> :</a:t>
            </a: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1908175" y="1187877"/>
            <a:ext cx="104775" cy="190500"/>
          </a:xfrm>
          <a:custGeom>
            <a:avLst/>
            <a:gdLst/>
            <a:ahLst/>
            <a:cxnLst/>
            <a:rect l="0" t="0" r="0" b="0"/>
            <a:pathLst/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Segoe Print" pitchFamily="2" charset="0"/>
            </a:endParaRPr>
          </a:p>
        </p:txBody>
      </p:sp>
      <p:grpSp>
        <p:nvGrpSpPr>
          <p:cNvPr id="2" name="Groupe 25"/>
          <p:cNvGrpSpPr/>
          <p:nvPr/>
        </p:nvGrpSpPr>
        <p:grpSpPr>
          <a:xfrm>
            <a:off x="323528" y="620688"/>
            <a:ext cx="6120680" cy="965721"/>
            <a:chOff x="-1559808" y="4057908"/>
            <a:chExt cx="6120680" cy="965721"/>
          </a:xfrm>
        </p:grpSpPr>
        <p:sp>
          <p:nvSpPr>
            <p:cNvPr id="17" name="Rectangle 16"/>
            <p:cNvSpPr/>
            <p:nvPr/>
          </p:nvSpPr>
          <p:spPr>
            <a:xfrm>
              <a:off x="-1559808" y="4126509"/>
              <a:ext cx="2629246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fr-FR" sz="2400" b="1" dirty="0" smtClean="0">
                  <a:latin typeface="Segoe Print" pitchFamily="2" charset="0"/>
                </a:rPr>
                <a:t>Compacité</a:t>
              </a:r>
              <a:r>
                <a:rPr lang="fr-FR" sz="2400" b="1" dirty="0" smtClean="0">
                  <a:solidFill>
                    <a:srgbClr val="FF0000"/>
                  </a:solidFill>
                  <a:latin typeface="Segoe Print" pitchFamily="2" charset="0"/>
                </a:rPr>
                <a:t>  </a:t>
              </a:r>
              <a:r>
                <a:rPr lang="el-GR" sz="4400" b="1" dirty="0" smtClean="0">
                  <a:solidFill>
                    <a:srgbClr val="FF0000"/>
                  </a:solidFill>
                  <a:latin typeface="Segoe Print" pitchFamily="2" charset="0"/>
                </a:rPr>
                <a:t>τ</a:t>
              </a:r>
              <a:r>
                <a:rPr lang="fr-FR" sz="4400" b="1" dirty="0" smtClean="0">
                  <a:solidFill>
                    <a:srgbClr val="FF0000"/>
                  </a:solidFill>
                  <a:latin typeface="Segoe Print" pitchFamily="2" charset="0"/>
                </a:rPr>
                <a:t> </a:t>
              </a:r>
              <a:endParaRPr lang="fr-FR" sz="4400" dirty="0"/>
            </a:p>
          </p:txBody>
        </p:sp>
        <p:sp>
          <p:nvSpPr>
            <p:cNvPr id="18" name="Rectangle 3"/>
            <p:cNvSpPr>
              <a:spLocks noChangeArrowheads="1"/>
            </p:cNvSpPr>
            <p:nvPr/>
          </p:nvSpPr>
          <p:spPr bwMode="auto">
            <a:xfrm>
              <a:off x="1168597" y="4057908"/>
              <a:ext cx="33922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justLow"/>
              <a:r>
                <a:rPr lang="fr-FR" sz="2400" b="1" dirty="0" smtClean="0">
                  <a:solidFill>
                    <a:srgbClr val="FF0000"/>
                  </a:solidFill>
                  <a:latin typeface="Segoe Print" pitchFamily="2" charset="0"/>
                </a:rPr>
                <a:t>n . </a:t>
              </a:r>
              <a:r>
                <a:rPr lang="fr-FR" sz="2400" b="1" dirty="0" smtClean="0">
                  <a:solidFill>
                    <a:srgbClr val="0066FF"/>
                  </a:solidFill>
                  <a:latin typeface="Segoe Print" pitchFamily="2" charset="0"/>
                </a:rPr>
                <a:t>Volume(1atome)</a:t>
              </a:r>
              <a:r>
                <a:rPr lang="fr-FR" sz="2400" b="1" dirty="0">
                  <a:solidFill>
                    <a:srgbClr val="FF0000"/>
                  </a:solidFill>
                  <a:latin typeface="Segoe Print" pitchFamily="2" charset="0"/>
                </a:rPr>
                <a:t> </a:t>
              </a:r>
              <a:endParaRPr lang="fr-FR" b="1" baseline="30000" dirty="0">
                <a:solidFill>
                  <a:srgbClr val="3333CC"/>
                </a:solidFill>
                <a:latin typeface="Segoe Print" pitchFamily="2" charset="0"/>
              </a:endParaRPr>
            </a:p>
          </p:txBody>
        </p:sp>
        <p:cxnSp>
          <p:nvCxnSpPr>
            <p:cNvPr id="19" name="Connecteur droit 18"/>
            <p:cNvCxnSpPr/>
            <p:nvPr/>
          </p:nvCxnSpPr>
          <p:spPr>
            <a:xfrm>
              <a:off x="1140816" y="4531187"/>
              <a:ext cx="291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3"/>
            <p:cNvSpPr>
              <a:spLocks noChangeArrowheads="1"/>
            </p:cNvSpPr>
            <p:nvPr/>
          </p:nvSpPr>
          <p:spPr bwMode="auto">
            <a:xfrm>
              <a:off x="666965" y="4270525"/>
              <a:ext cx="65354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justLow"/>
              <a:r>
                <a:rPr lang="fr-FR" sz="3200" b="1" dirty="0" smtClean="0">
                  <a:solidFill>
                    <a:srgbClr val="FF0000"/>
                  </a:solidFill>
                  <a:latin typeface="Segoe Print" pitchFamily="2" charset="0"/>
                </a:rPr>
                <a:t>=</a:t>
              </a:r>
              <a:endParaRPr lang="fr-FR" sz="2800" b="1" baseline="30000" dirty="0">
                <a:solidFill>
                  <a:srgbClr val="3333CC"/>
                </a:solidFill>
                <a:latin typeface="Segoe Print" pitchFamily="2" charset="0"/>
              </a:endParaRPr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1388844" y="4561964"/>
              <a:ext cx="28119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justLow"/>
              <a:r>
                <a:rPr lang="fr-FR" sz="2400" b="1" dirty="0" smtClean="0">
                  <a:latin typeface="Segoe Print" pitchFamily="2" charset="0"/>
                </a:rPr>
                <a:t>Volume(1 maille)</a:t>
              </a:r>
              <a:endParaRPr lang="fr-FR" b="1" baseline="30000" dirty="0">
                <a:latin typeface="Segoe Print" pitchFamily="2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683568" y="1772816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centré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95736" y="2266419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I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09712" y="2213575"/>
            <a:ext cx="758541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CC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95536" y="2901716"/>
            <a:ext cx="753405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n</a:t>
            </a:r>
            <a:r>
              <a:rPr lang="fr-FR" sz="2400" dirty="0">
                <a:latin typeface="Segoe Print" pitchFamily="2" charset="0"/>
              </a:rPr>
              <a:t> </a:t>
            </a:r>
            <a:r>
              <a:rPr lang="fr-FR" sz="2400" dirty="0" smtClean="0">
                <a:latin typeface="Segoe Print" pitchFamily="2" charset="0"/>
              </a:rPr>
              <a:t>= </a:t>
            </a:r>
            <a:r>
              <a:rPr lang="fr-FR" sz="2400" dirty="0" err="1" smtClean="0">
                <a:latin typeface="Segoe Print" pitchFamily="2" charset="0"/>
              </a:rPr>
              <a:t>nbre</a:t>
            </a:r>
            <a:r>
              <a:rPr lang="fr-FR" sz="2400" dirty="0" smtClean="0">
                <a:latin typeface="Segoe Print" pitchFamily="2" charset="0"/>
              </a:rPr>
              <a:t> d’atomes par maille </a:t>
            </a:r>
          </a:p>
          <a:p>
            <a:pPr algn="justLow"/>
            <a:r>
              <a:rPr lang="fr-FR" sz="2400" dirty="0" smtClean="0">
                <a:latin typeface="Segoe Print" pitchFamily="2" charset="0"/>
              </a:rPr>
              <a:t>   = 8 x 1/8  +   1  =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2 atomes/maille</a:t>
            </a:r>
            <a:endParaRPr lang="fr-FR" sz="24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03918" y="3662446"/>
            <a:ext cx="23887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V(1atome) = </a:t>
            </a:r>
            <a:r>
              <a:rPr lang="fr-FR" sz="2400" b="1" dirty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267744" y="3662446"/>
            <a:ext cx="2177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 (4/3) </a:t>
            </a:r>
            <a:r>
              <a:rPr lang="el-GR" sz="2400" b="1" dirty="0" smtClean="0">
                <a:solidFill>
                  <a:srgbClr val="0000FF"/>
                </a:solidFill>
                <a:latin typeface="Segoe Print" pitchFamily="2" charset="0"/>
              </a:rPr>
              <a:t>π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 R</a:t>
            </a:r>
            <a:r>
              <a:rPr lang="fr-FR" sz="2800" b="1" baseline="30000" dirty="0" smtClean="0">
                <a:solidFill>
                  <a:srgbClr val="0000FF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133954" y="4208893"/>
            <a:ext cx="2335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latin typeface="Segoe Print" pitchFamily="2" charset="0"/>
              </a:rPr>
              <a:t>V(1maille) = </a:t>
            </a:r>
            <a:r>
              <a:rPr lang="fr-FR" sz="2400" b="1" dirty="0">
                <a:latin typeface="Segoe Print" pitchFamily="2" charset="0"/>
              </a:rPr>
              <a:t> </a:t>
            </a:r>
            <a:endParaRPr lang="fr-FR" b="1" baseline="30000" dirty="0">
              <a:latin typeface="Segoe Print" pitchFamily="2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2627784" y="4208893"/>
            <a:ext cx="7857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latin typeface="Segoe Print" pitchFamily="2" charset="0"/>
              </a:rPr>
              <a:t> a</a:t>
            </a:r>
            <a:r>
              <a:rPr lang="fr-FR" sz="2800" b="1" baseline="30000" dirty="0" smtClean="0">
                <a:latin typeface="Segoe Print" pitchFamily="2" charset="0"/>
              </a:rPr>
              <a:t>3</a:t>
            </a:r>
            <a:r>
              <a:rPr lang="fr-FR" sz="2400" b="1" dirty="0">
                <a:latin typeface="Segoe Print" pitchFamily="2" charset="0"/>
              </a:rPr>
              <a:t> </a:t>
            </a:r>
            <a:endParaRPr lang="fr-FR" b="1" baseline="30000" dirty="0">
              <a:latin typeface="Segoe Print" pitchFamily="2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Pr.SAMDI- FSAC-Univ. Hassan II- Casablanca Maroc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73967"/>
            <a:ext cx="3491880" cy="3011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592814" y="5724545"/>
            <a:ext cx="1643399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= 0,68</a:t>
            </a:r>
            <a:endParaRPr lang="fr-FR" sz="2800" b="1" baseline="30000" dirty="0">
              <a:solidFill>
                <a:srgbClr val="3333CC"/>
              </a:solidFill>
              <a:latin typeface="Segoe Print" pitchFamily="2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73005" y="332656"/>
            <a:ext cx="715292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2400" b="1" dirty="0" smtClean="0">
                <a:solidFill>
                  <a:srgbClr val="0066FF"/>
                </a:solidFill>
                <a:latin typeface="Segoe Print" pitchFamily="2" charset="0"/>
              </a:rPr>
              <a:t>Ex : Cas d’une structure </a:t>
            </a:r>
            <a:r>
              <a:rPr lang="fr-FR" sz="2400" b="1" dirty="0">
                <a:solidFill>
                  <a:srgbClr val="0066FF"/>
                </a:solidFill>
                <a:latin typeface="Segoe Print" pitchFamily="2" charset="0"/>
              </a:rPr>
              <a:t>cubique </a:t>
            </a:r>
            <a:r>
              <a:rPr lang="fr-FR" sz="2400" b="1" dirty="0" smtClean="0">
                <a:solidFill>
                  <a:srgbClr val="0066FF"/>
                </a:solidFill>
                <a:latin typeface="Segoe Print" pitchFamily="2" charset="0"/>
              </a:rPr>
              <a:t>centré, 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 CC</a:t>
            </a:r>
            <a:r>
              <a:rPr lang="fr-FR" sz="2400" b="1" dirty="0" smtClean="0">
                <a:solidFill>
                  <a:srgbClr val="0066FF"/>
                </a:solidFill>
                <a:latin typeface="Segoe Print" pitchFamily="2" charset="0"/>
              </a:rPr>
              <a:t> </a:t>
            </a:r>
            <a:endParaRPr lang="fr-FR" sz="2400" b="1" dirty="0">
              <a:solidFill>
                <a:srgbClr val="0066FF"/>
              </a:solidFill>
              <a:latin typeface="Segoe Print" pitchFamily="2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608891" y="1133804"/>
            <a:ext cx="3913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800" dirty="0" smtClean="0">
                <a:solidFill>
                  <a:srgbClr val="FF0000"/>
                </a:solidFill>
                <a:latin typeface="Segoe Print" pitchFamily="2" charset="0"/>
              </a:rPr>
              <a:t>n</a:t>
            </a:r>
            <a:r>
              <a:rPr lang="fr-FR" sz="2800" dirty="0" smtClean="0">
                <a:latin typeface="Segoe Print" pitchFamily="2" charset="0"/>
              </a:rPr>
              <a:t> </a:t>
            </a:r>
            <a:r>
              <a:rPr lang="fr-FR" sz="2800" dirty="0">
                <a:latin typeface="Segoe Print" pitchFamily="2" charset="0"/>
              </a:rPr>
              <a:t>= </a:t>
            </a:r>
            <a:r>
              <a:rPr lang="fr-FR" sz="2800" dirty="0" smtClean="0">
                <a:latin typeface="Segoe Print" pitchFamily="2" charset="0"/>
              </a:rPr>
              <a:t>2 atomes/maille</a:t>
            </a:r>
            <a:endParaRPr lang="fr-FR" sz="2800" b="1" baseline="30000" dirty="0">
              <a:solidFill>
                <a:srgbClr val="3333CC"/>
              </a:solidFill>
              <a:latin typeface="Segoe Print" pitchFamily="2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427984" y="4221088"/>
            <a:ext cx="2794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dirty="0">
                <a:latin typeface="Segoe Print" pitchFamily="2" charset="0"/>
              </a:rPr>
              <a:t>D’où la relation :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50825" y="1772816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2400" dirty="0">
                <a:latin typeface="Segoe Print" pitchFamily="2" charset="0"/>
              </a:rPr>
              <a:t>Or pour un </a:t>
            </a:r>
            <a:r>
              <a:rPr lang="fr-FR" sz="2400" dirty="0" smtClean="0">
                <a:solidFill>
                  <a:srgbClr val="FF0000"/>
                </a:solidFill>
                <a:latin typeface="Segoe Print" pitchFamily="2" charset="0"/>
              </a:rPr>
              <a:t>CC</a:t>
            </a:r>
            <a:r>
              <a:rPr lang="fr-FR" sz="2400" dirty="0" smtClean="0">
                <a:latin typeface="Segoe Print" pitchFamily="2" charset="0"/>
              </a:rPr>
              <a:t>, </a:t>
            </a:r>
            <a:r>
              <a:rPr lang="fr-FR" sz="2400" dirty="0">
                <a:latin typeface="Segoe Print" pitchFamily="2" charset="0"/>
              </a:rPr>
              <a:t>les atomes sont </a:t>
            </a:r>
            <a:r>
              <a:rPr lang="fr-FR" sz="2400" dirty="0" smtClean="0">
                <a:latin typeface="Segoe Print" pitchFamily="2" charset="0"/>
              </a:rPr>
              <a:t> tangents </a:t>
            </a:r>
            <a:r>
              <a:rPr lang="fr-FR" sz="2400" dirty="0">
                <a:latin typeface="Segoe Print" pitchFamily="2" charset="0"/>
              </a:rPr>
              <a:t> </a:t>
            </a:r>
            <a:r>
              <a:rPr lang="fr-FR" sz="2400" dirty="0" smtClean="0">
                <a:latin typeface="Segoe Print" pitchFamily="2" charset="0"/>
              </a:rPr>
              <a:t>la grande diagonale de la maille </a:t>
            </a:r>
            <a:endParaRPr lang="fr-FR" sz="2400" dirty="0">
              <a:latin typeface="Segoe Print" pitchFamily="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683568" y="2636912"/>
            <a:ext cx="2520280" cy="2304256"/>
          </a:xfrm>
          <a:prstGeom prst="line">
            <a:avLst/>
          </a:prstGeom>
          <a:ln w="76200">
            <a:solidFill>
              <a:srgbClr val="0066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4067944" y="3212976"/>
            <a:ext cx="3312368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dirty="0" smtClean="0">
                <a:latin typeface="Segoe Print" pitchFamily="2" charset="0"/>
              </a:rPr>
              <a:t>Relation de tangence : 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4R = a√3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36512" y="5586994"/>
            <a:ext cx="761747" cy="76944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FF0000"/>
                </a:solidFill>
                <a:latin typeface="Segoe Print" pitchFamily="2" charset="0"/>
              </a:rPr>
              <a:t>τ</a:t>
            </a:r>
            <a:r>
              <a:rPr lang="fr-FR" sz="44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endParaRPr lang="fr-FR" sz="4400" dirty="0"/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1125798" y="5590401"/>
            <a:ext cx="25811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2 . (4/3) </a:t>
            </a:r>
            <a:r>
              <a:rPr lang="el-GR" sz="2400" b="1" dirty="0" smtClean="0">
                <a:solidFill>
                  <a:srgbClr val="FF0000"/>
                </a:solidFill>
                <a:latin typeface="Segoe Print" pitchFamily="2" charset="0"/>
              </a:rPr>
              <a:t>π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 R</a:t>
            </a:r>
            <a:r>
              <a:rPr lang="fr-FR" sz="2800" b="1" baseline="30000" dirty="0" smtClean="0">
                <a:solidFill>
                  <a:srgbClr val="FF0000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FF0000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3333CC"/>
              </a:solidFill>
              <a:latin typeface="Segoe Print" pitchFamily="2" charset="0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856130" y="6063680"/>
            <a:ext cx="291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434634" y="5836043"/>
            <a:ext cx="441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=</a:t>
            </a:r>
            <a:endParaRPr lang="fr-FR" sz="2800" b="1" baseline="30000" dirty="0">
              <a:solidFill>
                <a:srgbClr val="3333CC"/>
              </a:solidFill>
              <a:latin typeface="Segoe Print" pitchFamily="2" charset="0"/>
            </a:endParaRP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060397" y="6094457"/>
            <a:ext cx="6623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a</a:t>
            </a:r>
            <a:r>
              <a:rPr lang="fr-FR" sz="2800" b="1" baseline="30000" dirty="0" smtClean="0">
                <a:solidFill>
                  <a:srgbClr val="FF0000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FF0000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3333CC"/>
              </a:solidFill>
              <a:latin typeface="Segoe Print" pitchFamily="2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979629" y="5537557"/>
            <a:ext cx="37689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66FF"/>
                </a:solidFill>
                <a:latin typeface="Segoe Print" pitchFamily="2" charset="0"/>
              </a:rPr>
              <a:t>2 . (4/3) </a:t>
            </a:r>
            <a:r>
              <a:rPr lang="el-GR" sz="2400" b="1" dirty="0" smtClean="0">
                <a:solidFill>
                  <a:srgbClr val="0066FF"/>
                </a:solidFill>
                <a:latin typeface="Segoe Print" pitchFamily="2" charset="0"/>
              </a:rPr>
              <a:t>π</a:t>
            </a:r>
            <a:r>
              <a:rPr lang="fr-FR" sz="2400" b="1" dirty="0" smtClean="0">
                <a:solidFill>
                  <a:srgbClr val="0066FF"/>
                </a:solidFill>
                <a:latin typeface="Segoe Print" pitchFamily="2" charset="0"/>
              </a:rPr>
              <a:t> (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a√3 /4)</a:t>
            </a:r>
            <a:r>
              <a:rPr lang="fr-FR" sz="2800" b="1" baseline="30000" dirty="0" smtClean="0">
                <a:solidFill>
                  <a:srgbClr val="0066FF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0066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66FF"/>
              </a:solidFill>
              <a:latin typeface="Segoe Print" pitchFamily="2" charset="0"/>
            </a:endParaRPr>
          </a:p>
        </p:txBody>
      </p:sp>
      <p:cxnSp>
        <p:nvCxnSpPr>
          <p:cNvPr id="28" name="Connecteur droit 27"/>
          <p:cNvCxnSpPr/>
          <p:nvPr/>
        </p:nvCxnSpPr>
        <p:spPr>
          <a:xfrm>
            <a:off x="4168498" y="6010836"/>
            <a:ext cx="345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747002" y="5783199"/>
            <a:ext cx="441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3200" b="1" dirty="0" smtClean="0">
                <a:solidFill>
                  <a:srgbClr val="0066FF"/>
                </a:solidFill>
                <a:latin typeface="Segoe Print" pitchFamily="2" charset="0"/>
              </a:rPr>
              <a:t>=</a:t>
            </a:r>
            <a:endParaRPr lang="fr-FR" sz="2800" b="1" baseline="30000" dirty="0">
              <a:solidFill>
                <a:srgbClr val="0066FF"/>
              </a:solidFill>
              <a:latin typeface="Segoe Print" pitchFamily="2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5372765" y="6041613"/>
            <a:ext cx="6623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66FF"/>
                </a:solidFill>
                <a:latin typeface="Segoe Print" pitchFamily="2" charset="0"/>
              </a:rPr>
              <a:t>a</a:t>
            </a:r>
            <a:r>
              <a:rPr lang="fr-FR" sz="2800" b="1" baseline="30000" dirty="0" smtClean="0">
                <a:solidFill>
                  <a:srgbClr val="0066FF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0066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66FF"/>
              </a:solidFill>
              <a:latin typeface="Segoe Print" pitchFamily="2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599962" y="6481142"/>
            <a:ext cx="478035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6389" grpId="0"/>
      <p:bldP spid="18" grpId="0" animBg="1"/>
      <p:bldP spid="20" grpId="0" animBg="1"/>
      <p:bldP spid="22" grpId="0"/>
      <p:bldP spid="25" grpId="0"/>
      <p:bldP spid="26" grpId="0"/>
      <p:bldP spid="27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692695"/>
            <a:ext cx="239077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04107" y="-27384"/>
            <a:ext cx="1157689" cy="40011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Résumé</a:t>
            </a:r>
          </a:p>
        </p:txBody>
      </p:sp>
      <p:pic>
        <p:nvPicPr>
          <p:cNvPr id="778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48680"/>
            <a:ext cx="248602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79512" y="332656"/>
            <a:ext cx="3312368" cy="400110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Cubique simple, </a:t>
            </a:r>
            <a:r>
              <a:rPr lang="fr-FR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P</a:t>
            </a:r>
          </a:p>
        </p:txBody>
      </p:sp>
      <p:sp>
        <p:nvSpPr>
          <p:cNvPr id="9" name="Rectangle 8"/>
          <p:cNvSpPr/>
          <p:nvPr/>
        </p:nvSpPr>
        <p:spPr>
          <a:xfrm>
            <a:off x="442492" y="5373216"/>
            <a:ext cx="1321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66" y="4973106"/>
            <a:ext cx="299954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65342" y="332656"/>
            <a:ext cx="3222882" cy="40011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Cubique centré, </a:t>
            </a:r>
            <a:r>
              <a:rPr lang="fr-FR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38836" y="5373216"/>
            <a:ext cx="1321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76740" y="4973106"/>
            <a:ext cx="293542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3365535" y="2751310"/>
            <a:ext cx="2214577" cy="1015663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>
                <a:latin typeface="Segoe Print" pitchFamily="2" charset="0"/>
              </a:rPr>
              <a:t> </a:t>
            </a:r>
            <a:r>
              <a:rPr lang="fr-FR" sz="2400" b="1" dirty="0" err="1" smtClean="0">
                <a:latin typeface="Segoe Print" pitchFamily="2" charset="0"/>
              </a:rPr>
              <a:t>coord</a:t>
            </a:r>
            <a:r>
              <a:rPr lang="fr-FR" sz="2400" b="1" dirty="0" smtClean="0">
                <a:latin typeface="Segoe Print" pitchFamily="2" charset="0"/>
              </a:rPr>
              <a:t>. = 8</a:t>
            </a:r>
          </a:p>
          <a:p>
            <a:pPr>
              <a:spcBef>
                <a:spcPct val="50000"/>
              </a:spcBef>
            </a:pPr>
            <a:r>
              <a:rPr lang="el-GR" b="1" dirty="0" smtClean="0">
                <a:solidFill>
                  <a:srgbClr val="FF0000"/>
                </a:solidFill>
                <a:latin typeface="Segoe Print" pitchFamily="2" charset="0"/>
              </a:rPr>
              <a:t>τ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fr-FR" b="1" dirty="0" smtClean="0">
                <a:latin typeface="Segoe Print" pitchFamily="2" charset="0"/>
              </a:rPr>
              <a:t>= </a:t>
            </a:r>
            <a:r>
              <a:rPr lang="fr-FR" sz="2400" b="1" dirty="0" smtClean="0">
                <a:latin typeface="Segoe Print" pitchFamily="2" charset="0"/>
              </a:rPr>
              <a:t>0,68</a:t>
            </a:r>
            <a:r>
              <a:rPr lang="fr-FR" b="1" dirty="0" smtClean="0">
                <a:latin typeface="Segoe Print" pitchFamily="2" charset="0"/>
              </a:rPr>
              <a:t>   </a:t>
            </a:r>
            <a:endParaRPr lang="fr-FR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3253834" y="5765194"/>
            <a:ext cx="23262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(1/2, 1/2, 1/2)</a:t>
            </a: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341199" y="2708920"/>
            <a:ext cx="2214577" cy="92333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>
                <a:latin typeface="Segoe Print" pitchFamily="2" charset="0"/>
              </a:rPr>
              <a:t> </a:t>
            </a:r>
            <a:r>
              <a:rPr lang="fr-FR" sz="2400" b="1" dirty="0" err="1" smtClean="0">
                <a:latin typeface="Segoe Print" pitchFamily="2" charset="0"/>
              </a:rPr>
              <a:t>coord</a:t>
            </a:r>
            <a:r>
              <a:rPr lang="fr-FR" sz="2400" b="1" dirty="0" smtClean="0">
                <a:latin typeface="Segoe Print" pitchFamily="2" charset="0"/>
              </a:rPr>
              <a:t>. = 6</a:t>
            </a:r>
          </a:p>
          <a:p>
            <a:pPr>
              <a:spcBef>
                <a:spcPct val="50000"/>
              </a:spcBef>
            </a:pPr>
            <a:r>
              <a:rPr lang="el-GR" b="1" dirty="0" smtClean="0">
                <a:solidFill>
                  <a:srgbClr val="FF0000"/>
                </a:solidFill>
                <a:latin typeface="Segoe Print" pitchFamily="2" charset="0"/>
              </a:rPr>
              <a:t>τ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fr-FR" b="1" dirty="0" smtClean="0">
                <a:latin typeface="Segoe Print" pitchFamily="2" charset="0"/>
              </a:rPr>
              <a:t>= 0,52   </a:t>
            </a:r>
            <a:endParaRPr lang="fr-FR" dirty="0" smtClean="0"/>
          </a:p>
        </p:txBody>
      </p:sp>
      <p:sp>
        <p:nvSpPr>
          <p:cNvPr id="33" name="Rectangle 59"/>
          <p:cNvSpPr>
            <a:spLocks noChangeArrowheads="1"/>
          </p:cNvSpPr>
          <p:nvPr/>
        </p:nvSpPr>
        <p:spPr bwMode="auto">
          <a:xfrm>
            <a:off x="251520" y="3789040"/>
            <a:ext cx="2448272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2400" b="1" dirty="0" smtClean="0">
                <a:latin typeface="Segoe Print" pitchFamily="2" charset="0"/>
              </a:rPr>
              <a:t>1 at./maille</a:t>
            </a:r>
            <a:endParaRPr lang="fr-FR" b="1" dirty="0">
              <a:latin typeface="Segoe Print" pitchFamily="2" charset="0"/>
            </a:endParaRPr>
          </a:p>
        </p:txBody>
      </p:sp>
      <p:sp>
        <p:nvSpPr>
          <p:cNvPr id="34" name="Rectangle 59"/>
          <p:cNvSpPr>
            <a:spLocks noChangeArrowheads="1"/>
          </p:cNvSpPr>
          <p:nvPr/>
        </p:nvSpPr>
        <p:spPr bwMode="auto">
          <a:xfrm>
            <a:off x="3131840" y="3818657"/>
            <a:ext cx="2664296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2400" b="1" dirty="0" smtClean="0">
                <a:latin typeface="Segoe Print" pitchFamily="2" charset="0"/>
              </a:rPr>
              <a:t>2 at./maille</a:t>
            </a:r>
            <a:endParaRPr lang="fr-FR" b="1" dirty="0">
              <a:latin typeface="Segoe Print" pitchFamily="2" charset="0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79512" y="4304710"/>
            <a:ext cx="259228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2R = </a:t>
            </a:r>
            <a:r>
              <a:rPr lang="fr-FR" sz="2800" b="1" dirty="0" smtClean="0">
                <a:solidFill>
                  <a:srgbClr val="0000FF"/>
                </a:solidFill>
                <a:latin typeface="Segoe Print" pitchFamily="2" charset="0"/>
              </a:rPr>
              <a:t>a</a:t>
            </a:r>
            <a:endParaRPr lang="fr-FR" sz="2400" b="1" dirty="0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>
            <a:off x="3347864" y="4365104"/>
            <a:ext cx="216024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4R = a√3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996880" y="6245225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6156176" y="1052736"/>
            <a:ext cx="2952328" cy="830997"/>
          </a:xfrm>
          <a:prstGeom prst="rect">
            <a:avLst/>
          </a:prstGeom>
          <a:solidFill>
            <a:srgbClr val="CCFF99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Cubique </a:t>
            </a:r>
            <a:r>
              <a:rPr lang="fr-F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à faces centré</a:t>
            </a:r>
            <a:r>
              <a:rPr lang="fr-F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, </a:t>
            </a:r>
            <a:r>
              <a:rPr lang="fr-FR" sz="2400" b="1" dirty="0" smtClean="0">
                <a:solidFill>
                  <a:srgbClr val="3333CC"/>
                </a:solidFill>
                <a:latin typeface="Palatino Linotype" panose="02040502050505030304" pitchFamily="18" charset="0"/>
              </a:rPr>
              <a:t>Mode </a:t>
            </a:r>
            <a:r>
              <a:rPr lang="fr-F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 </a:t>
            </a:r>
            <a:endParaRPr lang="fr-FR" sz="24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596186" y="2004122"/>
            <a:ext cx="2512318" cy="830997"/>
          </a:xfrm>
          <a:prstGeom prst="rect">
            <a:avLst/>
          </a:prstGeom>
          <a:solidFill>
            <a:srgbClr val="CCFF99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Voir un autre fichier sur le 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/>
      <p:bldP spid="10" grpId="0" animBg="1"/>
      <p:bldP spid="15" grpId="0" animBg="1"/>
      <p:bldP spid="17" grpId="0"/>
      <p:bldP spid="18" grpId="0" animBg="1"/>
      <p:bldP spid="19" grpId="0" animBg="1"/>
      <p:bldP spid="21" grpId="0"/>
      <p:bldP spid="22" grpId="0" animBg="1"/>
      <p:bldP spid="33" grpId="0" animBg="1"/>
      <p:bldP spid="34" grpId="0" animBg="1"/>
      <p:bldP spid="32" grpId="0" animBg="1"/>
      <p:bldP spid="37" grpId="0" animBg="1"/>
      <p:bldP spid="36" grpId="0" animBg="1"/>
      <p:bldP spid="39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3246</TotalTime>
  <Words>392</Words>
  <Application>Microsoft Office PowerPoint</Application>
  <PresentationFormat>Affichage à l'écran (4:3)</PresentationFormat>
  <Paragraphs>87</Paragraphs>
  <Slides>8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Palatino Linotype</vt:lpstr>
      <vt:lpstr>Segoe Print</vt:lpstr>
      <vt:lpstr>Modèle par défaut</vt:lpstr>
      <vt:lpstr>Picture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fsac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SAMDI</dc:creator>
  <cp:lastModifiedBy>user</cp:lastModifiedBy>
  <cp:revision>166</cp:revision>
  <dcterms:created xsi:type="dcterms:W3CDTF">2009-10-05T10:57:51Z</dcterms:created>
  <dcterms:modified xsi:type="dcterms:W3CDTF">2018-03-18T18:32:26Z</dcterms:modified>
</cp:coreProperties>
</file>