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417" r:id="rId2"/>
    <p:sldId id="418" r:id="rId3"/>
    <p:sldId id="399" r:id="rId4"/>
    <p:sldId id="400" r:id="rId5"/>
    <p:sldId id="401" r:id="rId6"/>
    <p:sldId id="402" r:id="rId7"/>
    <p:sldId id="403" r:id="rId8"/>
    <p:sldId id="404" r:id="rId9"/>
    <p:sldId id="405" r:id="rId10"/>
    <p:sldId id="406" r:id="rId11"/>
    <p:sldId id="407" r:id="rId12"/>
    <p:sldId id="408" r:id="rId13"/>
    <p:sldId id="419" r:id="rId14"/>
    <p:sldId id="420" r:id="rId15"/>
    <p:sldId id="421" r:id="rId16"/>
    <p:sldId id="409" r:id="rId17"/>
    <p:sldId id="410" r:id="rId18"/>
    <p:sldId id="411" r:id="rId19"/>
    <p:sldId id="412" r:id="rId20"/>
    <p:sldId id="413" r:id="rId21"/>
    <p:sldId id="414" r:id="rId22"/>
    <p:sldId id="415" r:id="rId23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FF0000"/>
    <a:srgbClr val="FFCCFF"/>
    <a:srgbClr val="3333CC"/>
    <a:srgbClr val="66FFFF"/>
    <a:srgbClr val="FFFF99"/>
    <a:srgbClr val="333399"/>
    <a:srgbClr val="0066FF"/>
    <a:srgbClr val="008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24" autoAdjust="0"/>
  </p:normalViewPr>
  <p:slideViewPr>
    <p:cSldViewPr>
      <p:cViewPr varScale="1">
        <p:scale>
          <a:sx n="67" d="100"/>
          <a:sy n="67" d="100"/>
        </p:scale>
        <p:origin x="528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FCF5E-228B-411D-8EF4-574B5B0AEB3E}" type="datetimeFigureOut">
              <a:rPr lang="fr-FR" smtClean="0"/>
              <a:pPr/>
              <a:t>18/03/2018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1A9F3-1AF2-4A31-A3AC-3D5C32F78B8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3979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1A9F3-1AF2-4A31-A3AC-3D5C32F78B88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3192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Pr.SAMDI- FSAC-Univ. Hassan II- Casablanca Maroc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92B42-0B18-4181-95DF-F25E1A685322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Pr.SAMDI- FSAC-Univ. Hassan II- Casablanca Maroc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9198DF-F4CE-418E-BA89-BDCC9A083FCA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Pr.SAMDI- FSAC-Univ. Hassan II- Casablanca Maroc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9388AB-B5BA-41F6-B6AD-F802BFEBD80D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Pr.SAMDI- FSAC-Univ. Hassan II- Casablanca Maroc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A2A647E-69FF-457C-9772-FCA451C3C5DC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Pr.SAMDI- FSAC-Univ. Hassan II- Casablanca Maroc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0A1CD-6583-487B-BF6D-E7CBDD8B2723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Pr.SAMDI- FSAC-Univ. Hassan II- Casablanca Maroc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4A6045-A484-415B-937C-1B207789295C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Pr.SAMDI- FSAC-Univ. Hassan II- Casablanca Maroc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765E0-7524-44BF-B85B-D52E3D6ECF3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Pr.SAMDI- FSAC-Univ. Hassan II- Casablanca Maroc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4D90A-B25A-4C5C-883C-B3968394A8D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Pr.SAMDI- FSAC-Univ. Hassan II- Casablanca Maroc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E52AE-A0A5-4B84-A1AE-CB35D24F409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Pr.SAMDI- FSAC-Univ. Hassan II- Casablanca Maroc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9DD0BC-E74C-499D-AAE4-D63B9D04BEBA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Pr.SAMDI- FSAC-Univ. Hassan II- Casablanca Maroc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04F2E-9596-4C6E-9F22-18CC8C96EC20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Pr.SAMDI- FSAC-Univ. Hassan II- Casablanca Maroc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CD732-2ACA-428E-BD3B-C631367D75C0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fr-FR" smtClean="0"/>
              <a:t>Pr.SAMDI- FSAC-Univ. Hassan II- Casablanca Maroc</a:t>
            </a: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69D3309-4511-44AE-8D6D-3820F6217BB7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png"/><Relationship Id="rId4" Type="http://schemas.openxmlformats.org/officeDocument/2006/relationships/image" Target="../media/image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7.png"/><Relationship Id="rId4" Type="http://schemas.openxmlformats.org/officeDocument/2006/relationships/image" Target="../media/image5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8.bin"/><Relationship Id="rId4" Type="http://schemas.openxmlformats.org/officeDocument/2006/relationships/image" Target="../media/image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5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5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250825" y="-27384"/>
            <a:ext cx="8461375" cy="13112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2- Troisième plan compact      </a:t>
            </a: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 </a:t>
            </a: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</a:p>
          <a:p>
            <a:pPr>
              <a:spcBef>
                <a:spcPct val="50000"/>
              </a:spcBef>
            </a:pP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deux possibilités :            </a:t>
            </a:r>
            <a:r>
              <a:rPr lang="fr-FR" sz="32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 </a:t>
            </a:r>
            <a:r>
              <a:rPr lang="fr-FR" sz="32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deuxième est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868" name="Text Box 52"/>
          <p:cNvSpPr txBox="1">
            <a:spLocks noChangeArrowheads="1"/>
          </p:cNvSpPr>
          <p:nvPr/>
        </p:nvSpPr>
        <p:spPr bwMode="auto">
          <a:xfrm>
            <a:off x="6300788" y="1284225"/>
            <a:ext cx="1800225" cy="57943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 dirty="0"/>
              <a:t>Plan A</a:t>
            </a:r>
          </a:p>
        </p:txBody>
      </p:sp>
      <p:sp>
        <p:nvSpPr>
          <p:cNvPr id="34869" name="Oval 53"/>
          <p:cNvSpPr>
            <a:spLocks noChangeArrowheads="1"/>
          </p:cNvSpPr>
          <p:nvPr/>
        </p:nvSpPr>
        <p:spPr bwMode="auto">
          <a:xfrm rot="1720975">
            <a:off x="1371600" y="1284225"/>
            <a:ext cx="1600200" cy="1604963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 sz="1800"/>
          </a:p>
        </p:txBody>
      </p:sp>
      <p:sp>
        <p:nvSpPr>
          <p:cNvPr id="34870" name="Oval 54"/>
          <p:cNvSpPr>
            <a:spLocks noChangeArrowheads="1"/>
          </p:cNvSpPr>
          <p:nvPr/>
        </p:nvSpPr>
        <p:spPr bwMode="auto">
          <a:xfrm rot="1720975">
            <a:off x="2211388" y="2636775"/>
            <a:ext cx="1601787" cy="1604963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 sz="1800"/>
          </a:p>
        </p:txBody>
      </p:sp>
      <p:sp>
        <p:nvSpPr>
          <p:cNvPr id="34871" name="Oval 55"/>
          <p:cNvSpPr>
            <a:spLocks noChangeArrowheads="1"/>
          </p:cNvSpPr>
          <p:nvPr/>
        </p:nvSpPr>
        <p:spPr bwMode="auto">
          <a:xfrm rot="1720975">
            <a:off x="2987675" y="1211200"/>
            <a:ext cx="1601788" cy="1604963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 sz="1800"/>
          </a:p>
        </p:txBody>
      </p:sp>
      <p:sp>
        <p:nvSpPr>
          <p:cNvPr id="34872" name="Oval 56"/>
          <p:cNvSpPr>
            <a:spLocks noChangeArrowheads="1"/>
          </p:cNvSpPr>
          <p:nvPr/>
        </p:nvSpPr>
        <p:spPr bwMode="auto">
          <a:xfrm rot="1720975">
            <a:off x="3837329" y="2601850"/>
            <a:ext cx="1600200" cy="160337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 sz="1800"/>
          </a:p>
        </p:txBody>
      </p:sp>
      <p:sp>
        <p:nvSpPr>
          <p:cNvPr id="34873" name="Oval 57"/>
          <p:cNvSpPr>
            <a:spLocks noChangeArrowheads="1"/>
          </p:cNvSpPr>
          <p:nvPr/>
        </p:nvSpPr>
        <p:spPr bwMode="auto">
          <a:xfrm rot="1720975">
            <a:off x="611188" y="2673288"/>
            <a:ext cx="1600200" cy="1604962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 sz="1800"/>
          </a:p>
        </p:txBody>
      </p:sp>
      <p:sp>
        <p:nvSpPr>
          <p:cNvPr id="34874" name="Oval 58"/>
          <p:cNvSpPr>
            <a:spLocks noChangeArrowheads="1"/>
          </p:cNvSpPr>
          <p:nvPr/>
        </p:nvSpPr>
        <p:spPr bwMode="auto">
          <a:xfrm rot="1720975">
            <a:off x="1474507" y="4041713"/>
            <a:ext cx="1601787" cy="1604962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 sz="1800"/>
          </a:p>
        </p:txBody>
      </p:sp>
      <p:sp>
        <p:nvSpPr>
          <p:cNvPr id="34875" name="Oval 59"/>
          <p:cNvSpPr>
            <a:spLocks noChangeArrowheads="1"/>
          </p:cNvSpPr>
          <p:nvPr/>
        </p:nvSpPr>
        <p:spPr bwMode="auto">
          <a:xfrm rot="1720975">
            <a:off x="3058780" y="3967267"/>
            <a:ext cx="1600200" cy="1604962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 sz="1800"/>
          </a:p>
        </p:txBody>
      </p:sp>
      <p:sp>
        <p:nvSpPr>
          <p:cNvPr id="34882" name="Oval 66"/>
          <p:cNvSpPr>
            <a:spLocks noChangeArrowheads="1"/>
          </p:cNvSpPr>
          <p:nvPr/>
        </p:nvSpPr>
        <p:spPr bwMode="auto">
          <a:xfrm rot="1720975">
            <a:off x="4642859" y="3951073"/>
            <a:ext cx="1601787" cy="1604963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 sz="1800"/>
          </a:p>
        </p:txBody>
      </p:sp>
      <p:sp>
        <p:nvSpPr>
          <p:cNvPr id="34883" name="Oval 67"/>
          <p:cNvSpPr>
            <a:spLocks noChangeArrowheads="1"/>
          </p:cNvSpPr>
          <p:nvPr/>
        </p:nvSpPr>
        <p:spPr bwMode="auto">
          <a:xfrm rot="1720975">
            <a:off x="5434947" y="2510913"/>
            <a:ext cx="1601788" cy="1604963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 sz="1800"/>
          </a:p>
        </p:txBody>
      </p:sp>
      <p:sp>
        <p:nvSpPr>
          <p:cNvPr id="34884" name="Oval 68"/>
          <p:cNvSpPr>
            <a:spLocks noChangeArrowheads="1"/>
          </p:cNvSpPr>
          <p:nvPr/>
        </p:nvSpPr>
        <p:spPr bwMode="auto">
          <a:xfrm rot="1720975">
            <a:off x="4570851" y="1142762"/>
            <a:ext cx="1601787" cy="1604962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 sz="1800"/>
          </a:p>
        </p:txBody>
      </p:sp>
      <p:grpSp>
        <p:nvGrpSpPr>
          <p:cNvPr id="56" name="Groupe 55"/>
          <p:cNvGrpSpPr/>
          <p:nvPr/>
        </p:nvGrpSpPr>
        <p:grpSpPr>
          <a:xfrm>
            <a:off x="1995488" y="2241562"/>
            <a:ext cx="3800648" cy="1898576"/>
            <a:chOff x="1995488" y="2636912"/>
            <a:chExt cx="3800648" cy="1898576"/>
          </a:xfrm>
        </p:grpSpPr>
        <p:sp>
          <p:nvSpPr>
            <p:cNvPr id="34876" name="Text Box 60"/>
            <p:cNvSpPr txBox="1">
              <a:spLocks noChangeArrowheads="1"/>
            </p:cNvSpPr>
            <p:nvPr/>
          </p:nvSpPr>
          <p:spPr bwMode="auto">
            <a:xfrm rot="21385497">
              <a:off x="2785530" y="2653296"/>
              <a:ext cx="539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2400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1</a:t>
              </a:r>
            </a:p>
          </p:txBody>
        </p:sp>
        <p:sp>
          <p:nvSpPr>
            <p:cNvPr id="34880" name="Text Box 64"/>
            <p:cNvSpPr txBox="1">
              <a:spLocks noChangeArrowheads="1"/>
            </p:cNvSpPr>
            <p:nvPr/>
          </p:nvSpPr>
          <p:spPr bwMode="auto">
            <a:xfrm rot="21396855">
              <a:off x="3659180" y="4020604"/>
              <a:ext cx="539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2400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1</a:t>
              </a:r>
            </a:p>
          </p:txBody>
        </p:sp>
        <p:sp>
          <p:nvSpPr>
            <p:cNvPr id="34881" name="Text Box 65"/>
            <p:cNvSpPr txBox="1">
              <a:spLocks noChangeArrowheads="1"/>
            </p:cNvSpPr>
            <p:nvPr/>
          </p:nvSpPr>
          <p:spPr bwMode="auto">
            <a:xfrm>
              <a:off x="1995488" y="4078288"/>
              <a:ext cx="539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2400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1</a:t>
              </a:r>
            </a:p>
          </p:txBody>
        </p:sp>
        <p:sp>
          <p:nvSpPr>
            <p:cNvPr id="34885" name="Text Box 69"/>
            <p:cNvSpPr txBox="1">
              <a:spLocks noChangeArrowheads="1"/>
            </p:cNvSpPr>
            <p:nvPr/>
          </p:nvSpPr>
          <p:spPr bwMode="auto">
            <a:xfrm>
              <a:off x="4392613" y="2636912"/>
              <a:ext cx="50323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2400" b="1" dirty="0"/>
                <a:t>1</a:t>
              </a:r>
            </a:p>
          </p:txBody>
        </p:sp>
        <p:sp>
          <p:nvSpPr>
            <p:cNvPr id="34886" name="Text Box 70"/>
            <p:cNvSpPr txBox="1">
              <a:spLocks noChangeArrowheads="1"/>
            </p:cNvSpPr>
            <p:nvPr/>
          </p:nvSpPr>
          <p:spPr bwMode="auto">
            <a:xfrm>
              <a:off x="5292898" y="3979912"/>
              <a:ext cx="50323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2400" b="1" dirty="0"/>
                <a:t>1</a:t>
              </a:r>
            </a:p>
          </p:txBody>
        </p:sp>
      </p:grpSp>
      <p:sp>
        <p:nvSpPr>
          <p:cNvPr id="34889" name="Line 73"/>
          <p:cNvSpPr>
            <a:spLocks noChangeShapeType="1"/>
          </p:cNvSpPr>
          <p:nvPr/>
        </p:nvSpPr>
        <p:spPr bwMode="auto">
          <a:xfrm>
            <a:off x="2195513" y="2111313"/>
            <a:ext cx="16557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4890" name="Line 74"/>
          <p:cNvSpPr>
            <a:spLocks noChangeShapeType="1"/>
          </p:cNvSpPr>
          <p:nvPr/>
        </p:nvSpPr>
        <p:spPr bwMode="auto">
          <a:xfrm flipH="1">
            <a:off x="1368425" y="2111313"/>
            <a:ext cx="827088" cy="1368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4891" name="Line 75"/>
          <p:cNvSpPr>
            <a:spLocks noChangeShapeType="1"/>
          </p:cNvSpPr>
          <p:nvPr/>
        </p:nvSpPr>
        <p:spPr bwMode="auto">
          <a:xfrm>
            <a:off x="1368425" y="3479738"/>
            <a:ext cx="900113" cy="1368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4892" name="Line 76"/>
          <p:cNvSpPr>
            <a:spLocks noChangeShapeType="1"/>
          </p:cNvSpPr>
          <p:nvPr/>
        </p:nvSpPr>
        <p:spPr bwMode="auto">
          <a:xfrm>
            <a:off x="2232025" y="4848163"/>
            <a:ext cx="16557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4893" name="Line 77"/>
          <p:cNvSpPr>
            <a:spLocks noChangeShapeType="1"/>
          </p:cNvSpPr>
          <p:nvPr/>
        </p:nvSpPr>
        <p:spPr bwMode="auto">
          <a:xfrm flipV="1">
            <a:off x="3887788" y="3443225"/>
            <a:ext cx="755650" cy="1404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4894" name="Line 78"/>
          <p:cNvSpPr>
            <a:spLocks noChangeShapeType="1"/>
          </p:cNvSpPr>
          <p:nvPr/>
        </p:nvSpPr>
        <p:spPr bwMode="auto">
          <a:xfrm flipH="1" flipV="1">
            <a:off x="3851275" y="2111313"/>
            <a:ext cx="792163" cy="1368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4895" name="Line 79"/>
          <p:cNvSpPr>
            <a:spLocks noChangeShapeType="1"/>
          </p:cNvSpPr>
          <p:nvPr/>
        </p:nvSpPr>
        <p:spPr bwMode="auto">
          <a:xfrm>
            <a:off x="2195513" y="2111313"/>
            <a:ext cx="1655762" cy="27368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4896" name="Line 80"/>
          <p:cNvSpPr>
            <a:spLocks noChangeShapeType="1"/>
          </p:cNvSpPr>
          <p:nvPr/>
        </p:nvSpPr>
        <p:spPr bwMode="auto">
          <a:xfrm flipH="1">
            <a:off x="2232025" y="2111313"/>
            <a:ext cx="1584325" cy="2773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4897" name="Line 81"/>
          <p:cNvSpPr>
            <a:spLocks noChangeShapeType="1"/>
          </p:cNvSpPr>
          <p:nvPr/>
        </p:nvSpPr>
        <p:spPr bwMode="auto">
          <a:xfrm>
            <a:off x="1368425" y="3479738"/>
            <a:ext cx="32400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grpSp>
        <p:nvGrpSpPr>
          <p:cNvPr id="2" name="Group 84"/>
          <p:cNvGrpSpPr>
            <a:grpSpLocks/>
          </p:cNvGrpSpPr>
          <p:nvPr/>
        </p:nvGrpSpPr>
        <p:grpSpPr bwMode="auto">
          <a:xfrm>
            <a:off x="7164288" y="2673288"/>
            <a:ext cx="2195512" cy="1584325"/>
            <a:chOff x="4491" y="1706"/>
            <a:chExt cx="1383" cy="998"/>
          </a:xfrm>
          <a:solidFill>
            <a:schemeClr val="bg1"/>
          </a:solidFill>
        </p:grpSpPr>
        <p:sp>
          <p:nvSpPr>
            <p:cNvPr id="34901" name="Text Box 85"/>
            <p:cNvSpPr txBox="1">
              <a:spLocks noChangeArrowheads="1"/>
            </p:cNvSpPr>
            <p:nvPr/>
          </p:nvSpPr>
          <p:spPr bwMode="auto">
            <a:xfrm>
              <a:off x="4740" y="1888"/>
              <a:ext cx="1134" cy="365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3200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Plan B</a:t>
              </a:r>
            </a:p>
          </p:txBody>
        </p:sp>
        <p:sp>
          <p:nvSpPr>
            <p:cNvPr id="34902" name="Line 86"/>
            <p:cNvSpPr>
              <a:spLocks noChangeShapeType="1"/>
            </p:cNvSpPr>
            <p:nvPr/>
          </p:nvSpPr>
          <p:spPr bwMode="auto">
            <a:xfrm flipH="1">
              <a:off x="4491" y="1706"/>
              <a:ext cx="590" cy="0"/>
            </a:xfrm>
            <a:prstGeom prst="line">
              <a:avLst/>
            </a:prstGeom>
            <a:grpFill/>
            <a:ln w="38100">
              <a:solidFill>
                <a:srgbClr val="66FF33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4903" name="Line 87"/>
            <p:cNvSpPr>
              <a:spLocks noChangeShapeType="1"/>
            </p:cNvSpPr>
            <p:nvPr/>
          </p:nvSpPr>
          <p:spPr bwMode="auto">
            <a:xfrm flipH="1">
              <a:off x="4536" y="2704"/>
              <a:ext cx="590" cy="0"/>
            </a:xfrm>
            <a:prstGeom prst="line">
              <a:avLst/>
            </a:prstGeom>
            <a:grpFill/>
            <a:ln w="38100">
              <a:solidFill>
                <a:srgbClr val="66FF33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4904" name="Text Box 88"/>
          <p:cNvSpPr txBox="1">
            <a:spLocks noChangeArrowheads="1"/>
          </p:cNvSpPr>
          <p:nvPr/>
        </p:nvSpPr>
        <p:spPr bwMode="auto">
          <a:xfrm>
            <a:off x="6372225" y="5689235"/>
            <a:ext cx="1800225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Plan </a:t>
            </a:r>
            <a:r>
              <a:rPr lang="fr-FR" sz="32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endParaRPr lang="fr-FR" sz="3200" b="1" dirty="0">
              <a:solidFill>
                <a:srgbClr val="3366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55" name="Groupe 54"/>
          <p:cNvGrpSpPr/>
          <p:nvPr/>
        </p:nvGrpSpPr>
        <p:grpSpPr>
          <a:xfrm>
            <a:off x="1475656" y="1665498"/>
            <a:ext cx="3186112" cy="3067050"/>
            <a:chOff x="1547813" y="2349500"/>
            <a:chExt cx="3186112" cy="3067050"/>
          </a:xfrm>
        </p:grpSpPr>
        <p:sp>
          <p:nvSpPr>
            <p:cNvPr id="34920" name="Oval 104"/>
            <p:cNvSpPr>
              <a:spLocks noChangeArrowheads="1"/>
            </p:cNvSpPr>
            <p:nvPr/>
          </p:nvSpPr>
          <p:spPr bwMode="auto">
            <a:xfrm rot="1720975">
              <a:off x="2268538" y="2349500"/>
              <a:ext cx="1600200" cy="1603375"/>
            </a:xfrm>
            <a:prstGeom prst="ellipse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fr-FR" sz="1800"/>
            </a:p>
          </p:txBody>
        </p:sp>
        <p:sp>
          <p:nvSpPr>
            <p:cNvPr id="34921" name="Oval 105"/>
            <p:cNvSpPr>
              <a:spLocks noChangeArrowheads="1"/>
            </p:cNvSpPr>
            <p:nvPr/>
          </p:nvSpPr>
          <p:spPr bwMode="auto">
            <a:xfrm rot="1720975">
              <a:off x="1547813" y="3811588"/>
              <a:ext cx="1600200" cy="1604962"/>
            </a:xfrm>
            <a:prstGeom prst="ellipse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fr-FR" sz="1800"/>
            </a:p>
          </p:txBody>
        </p:sp>
        <p:sp>
          <p:nvSpPr>
            <p:cNvPr id="34922" name="Oval 106"/>
            <p:cNvSpPr>
              <a:spLocks noChangeArrowheads="1"/>
            </p:cNvSpPr>
            <p:nvPr/>
          </p:nvSpPr>
          <p:spPr bwMode="auto">
            <a:xfrm rot="1720975">
              <a:off x="3132138" y="3716338"/>
              <a:ext cx="1601787" cy="1604962"/>
            </a:xfrm>
            <a:prstGeom prst="ellipse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fr-FR" sz="1800"/>
            </a:p>
          </p:txBody>
        </p:sp>
      </p:grpSp>
      <p:grpSp>
        <p:nvGrpSpPr>
          <p:cNvPr id="3" name="Group 103"/>
          <p:cNvGrpSpPr>
            <a:grpSpLocks/>
          </p:cNvGrpSpPr>
          <p:nvPr/>
        </p:nvGrpSpPr>
        <p:grpSpPr bwMode="auto">
          <a:xfrm>
            <a:off x="1979712" y="2673711"/>
            <a:ext cx="3708400" cy="1944688"/>
            <a:chOff x="1269" y="1952"/>
            <a:chExt cx="2336" cy="1225"/>
          </a:xfrm>
        </p:grpSpPr>
        <p:sp>
          <p:nvSpPr>
            <p:cNvPr id="34877" name="Text Box 61"/>
            <p:cNvSpPr txBox="1">
              <a:spLocks noChangeArrowheads="1"/>
            </p:cNvSpPr>
            <p:nvPr/>
          </p:nvSpPr>
          <p:spPr bwMode="auto">
            <a:xfrm>
              <a:off x="2290" y="1979"/>
              <a:ext cx="3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2</a:t>
              </a:r>
            </a:p>
          </p:txBody>
        </p:sp>
        <p:sp>
          <p:nvSpPr>
            <p:cNvPr id="34878" name="Text Box 62"/>
            <p:cNvSpPr txBox="1">
              <a:spLocks noChangeArrowheads="1"/>
            </p:cNvSpPr>
            <p:nvPr/>
          </p:nvSpPr>
          <p:spPr bwMode="auto">
            <a:xfrm>
              <a:off x="1813" y="2889"/>
              <a:ext cx="3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2</a:t>
              </a:r>
            </a:p>
          </p:txBody>
        </p:sp>
        <p:sp>
          <p:nvSpPr>
            <p:cNvPr id="34879" name="Text Box 63"/>
            <p:cNvSpPr txBox="1">
              <a:spLocks noChangeArrowheads="1"/>
            </p:cNvSpPr>
            <p:nvPr/>
          </p:nvSpPr>
          <p:spPr bwMode="auto">
            <a:xfrm rot="-214503">
              <a:off x="1269" y="2024"/>
              <a:ext cx="3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2</a:t>
              </a:r>
            </a:p>
          </p:txBody>
        </p:sp>
        <p:sp>
          <p:nvSpPr>
            <p:cNvPr id="34887" name="Text Box 71"/>
            <p:cNvSpPr txBox="1">
              <a:spLocks noChangeArrowheads="1"/>
            </p:cNvSpPr>
            <p:nvPr/>
          </p:nvSpPr>
          <p:spPr bwMode="auto">
            <a:xfrm>
              <a:off x="3265" y="1952"/>
              <a:ext cx="3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2400" b="1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34888" name="Text Box 72"/>
            <p:cNvSpPr txBox="1">
              <a:spLocks noChangeArrowheads="1"/>
            </p:cNvSpPr>
            <p:nvPr/>
          </p:nvSpPr>
          <p:spPr bwMode="auto">
            <a:xfrm>
              <a:off x="2857" y="2840"/>
              <a:ext cx="3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2400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4" name="Group 107"/>
          <p:cNvGrpSpPr>
            <a:grpSpLocks/>
          </p:cNvGrpSpPr>
          <p:nvPr/>
        </p:nvGrpSpPr>
        <p:grpSpPr bwMode="auto">
          <a:xfrm>
            <a:off x="664120" y="2169554"/>
            <a:ext cx="5780088" cy="4487863"/>
            <a:chOff x="521" y="1148"/>
            <a:chExt cx="3641" cy="2827"/>
          </a:xfrm>
        </p:grpSpPr>
        <p:sp>
          <p:nvSpPr>
            <p:cNvPr id="34924" name="Oval 108"/>
            <p:cNvSpPr>
              <a:spLocks noChangeArrowheads="1"/>
            </p:cNvSpPr>
            <p:nvPr/>
          </p:nvSpPr>
          <p:spPr bwMode="auto">
            <a:xfrm rot="1720975">
              <a:off x="1000" y="1194"/>
              <a:ext cx="1008" cy="1011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 w="76200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fr-FR" sz="1800"/>
            </a:p>
          </p:txBody>
        </p:sp>
        <p:sp>
          <p:nvSpPr>
            <p:cNvPr id="34925" name="Oval 109"/>
            <p:cNvSpPr>
              <a:spLocks noChangeArrowheads="1"/>
            </p:cNvSpPr>
            <p:nvPr/>
          </p:nvSpPr>
          <p:spPr bwMode="auto">
            <a:xfrm rot="1720975">
              <a:off x="1529" y="2046"/>
              <a:ext cx="1009" cy="1011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 w="76200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fr-FR" sz="1800"/>
            </a:p>
          </p:txBody>
        </p:sp>
        <p:sp>
          <p:nvSpPr>
            <p:cNvPr id="34926" name="Oval 110"/>
            <p:cNvSpPr>
              <a:spLocks noChangeArrowheads="1"/>
            </p:cNvSpPr>
            <p:nvPr/>
          </p:nvSpPr>
          <p:spPr bwMode="auto">
            <a:xfrm rot="1720975">
              <a:off x="2018" y="1148"/>
              <a:ext cx="1009" cy="1011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 w="76200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fr-FR" sz="1800"/>
            </a:p>
          </p:txBody>
        </p:sp>
        <p:sp>
          <p:nvSpPr>
            <p:cNvPr id="34927" name="Oval 111"/>
            <p:cNvSpPr>
              <a:spLocks noChangeArrowheads="1"/>
            </p:cNvSpPr>
            <p:nvPr/>
          </p:nvSpPr>
          <p:spPr bwMode="auto">
            <a:xfrm rot="1720975">
              <a:off x="2565" y="2024"/>
              <a:ext cx="1008" cy="1010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 w="76200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fr-FR" sz="1800"/>
            </a:p>
          </p:txBody>
        </p:sp>
        <p:sp>
          <p:nvSpPr>
            <p:cNvPr id="34928" name="Oval 112"/>
            <p:cNvSpPr>
              <a:spLocks noChangeArrowheads="1"/>
            </p:cNvSpPr>
            <p:nvPr/>
          </p:nvSpPr>
          <p:spPr bwMode="auto">
            <a:xfrm rot="1720975">
              <a:off x="521" y="2069"/>
              <a:ext cx="1008" cy="1011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 w="76200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fr-FR" sz="1800"/>
            </a:p>
          </p:txBody>
        </p:sp>
        <p:sp>
          <p:nvSpPr>
            <p:cNvPr id="34929" name="Oval 113"/>
            <p:cNvSpPr>
              <a:spLocks noChangeArrowheads="1"/>
            </p:cNvSpPr>
            <p:nvPr/>
          </p:nvSpPr>
          <p:spPr bwMode="auto">
            <a:xfrm rot="1720975">
              <a:off x="1076" y="2964"/>
              <a:ext cx="1009" cy="1011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 w="76200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fr-FR" sz="1800"/>
            </a:p>
          </p:txBody>
        </p:sp>
        <p:sp>
          <p:nvSpPr>
            <p:cNvPr id="34930" name="Oval 114"/>
            <p:cNvSpPr>
              <a:spLocks noChangeArrowheads="1"/>
            </p:cNvSpPr>
            <p:nvPr/>
          </p:nvSpPr>
          <p:spPr bwMode="auto">
            <a:xfrm rot="1720975">
              <a:off x="2136" y="2963"/>
              <a:ext cx="1008" cy="1011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 w="76200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fr-FR" sz="1800"/>
            </a:p>
          </p:txBody>
        </p:sp>
        <p:sp>
          <p:nvSpPr>
            <p:cNvPr id="34931" name="Oval 115"/>
            <p:cNvSpPr>
              <a:spLocks noChangeArrowheads="1"/>
            </p:cNvSpPr>
            <p:nvPr/>
          </p:nvSpPr>
          <p:spPr bwMode="auto">
            <a:xfrm rot="1720975">
              <a:off x="3153" y="2874"/>
              <a:ext cx="1009" cy="1011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 w="76200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fr-FR" sz="1800"/>
            </a:p>
          </p:txBody>
        </p:sp>
        <p:sp>
          <p:nvSpPr>
            <p:cNvPr id="34933" name="Oval 117"/>
            <p:cNvSpPr>
              <a:spLocks noChangeArrowheads="1"/>
            </p:cNvSpPr>
            <p:nvPr/>
          </p:nvSpPr>
          <p:spPr bwMode="auto">
            <a:xfrm rot="1720975">
              <a:off x="3035" y="1175"/>
              <a:ext cx="1009" cy="1011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 w="76200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fr-FR" sz="1800"/>
            </a:p>
          </p:txBody>
        </p:sp>
      </p:grpSp>
      <p:sp>
        <p:nvSpPr>
          <p:cNvPr id="57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3000364" y="6553150"/>
            <a:ext cx="4739988" cy="476250"/>
          </a:xfrm>
        </p:spPr>
        <p:txBody>
          <a:bodyPr/>
          <a:lstStyle/>
          <a:p>
            <a:r>
              <a:rPr lang="fr-FR" dirty="0" err="1" smtClean="0"/>
              <a:t>Pr.SAMDI</a:t>
            </a:r>
            <a:r>
              <a:rPr lang="fr-FR" dirty="0" smtClean="0"/>
              <a:t>- FSAC-</a:t>
            </a:r>
            <a:r>
              <a:rPr lang="fr-FR" dirty="0" err="1" smtClean="0"/>
              <a:t>Univ</a:t>
            </a:r>
            <a:r>
              <a:rPr lang="fr-FR" dirty="0" smtClean="0"/>
              <a:t>. Hassan II- Casablanca Maroc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4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0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Object 2"/>
          <p:cNvGraphicFramePr>
            <a:graphicFrameLocks noChangeAspect="1"/>
          </p:cNvGraphicFramePr>
          <p:nvPr/>
        </p:nvGraphicFramePr>
        <p:xfrm>
          <a:off x="357126" y="1682047"/>
          <a:ext cx="5000628" cy="4675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78" name="Picture" r:id="rId3" imgW="1956816" imgH="1819656" progId="Word.Picture.8">
                  <p:embed/>
                </p:oleObj>
              </mc:Choice>
              <mc:Fallback>
                <p:oleObj name="Picture" r:id="rId3" imgW="1956816" imgH="1819656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26" y="1682047"/>
                        <a:ext cx="5000628" cy="46759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Ellipse 31"/>
          <p:cNvSpPr/>
          <p:nvPr/>
        </p:nvSpPr>
        <p:spPr>
          <a:xfrm>
            <a:off x="1142944" y="5214950"/>
            <a:ext cx="357190" cy="357190"/>
          </a:xfrm>
          <a:prstGeom prst="ellipse">
            <a:avLst/>
          </a:prstGeom>
          <a:solidFill>
            <a:srgbClr val="FF0000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6036886" y="2564904"/>
            <a:ext cx="2639570" cy="46166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lvl="0" algn="ctr"/>
            <a:r>
              <a:rPr lang="fr-FR" sz="2400" b="1" dirty="0" smtClean="0">
                <a:latin typeface="Segoe Print" pitchFamily="2" charset="0"/>
              </a:rPr>
              <a:t>(0, 0, 0)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714976" y="2000240"/>
            <a:ext cx="2935420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 algn="ctr"/>
            <a:r>
              <a:rPr lang="fr-FR" b="1" dirty="0" smtClean="0">
                <a:solidFill>
                  <a:srgbClr val="FF0000"/>
                </a:solidFill>
                <a:latin typeface="Segoe Print" pitchFamily="2" charset="0"/>
              </a:rPr>
              <a:t>Coordonnées réduites</a:t>
            </a:r>
          </a:p>
        </p:txBody>
      </p:sp>
      <p:sp>
        <p:nvSpPr>
          <p:cNvPr id="35" name="Ellipse 34"/>
          <p:cNvSpPr/>
          <p:nvPr/>
        </p:nvSpPr>
        <p:spPr>
          <a:xfrm>
            <a:off x="285688" y="6072206"/>
            <a:ext cx="357190" cy="357190"/>
          </a:xfrm>
          <a:prstGeom prst="ellipse">
            <a:avLst/>
          </a:prstGeom>
          <a:solidFill>
            <a:srgbClr val="FF0000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4857720" y="5214950"/>
            <a:ext cx="357190" cy="357190"/>
          </a:xfrm>
          <a:prstGeom prst="ellipse">
            <a:avLst/>
          </a:prstGeom>
          <a:solidFill>
            <a:srgbClr val="FF0000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1142944" y="1571612"/>
            <a:ext cx="357190" cy="357190"/>
          </a:xfrm>
          <a:prstGeom prst="ellipse">
            <a:avLst/>
          </a:prstGeom>
          <a:solidFill>
            <a:srgbClr val="FF0000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3929026" y="6143644"/>
            <a:ext cx="357190" cy="357190"/>
          </a:xfrm>
          <a:prstGeom prst="ellipse">
            <a:avLst/>
          </a:prstGeom>
          <a:solidFill>
            <a:srgbClr val="FF0000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/>
          <p:cNvSpPr/>
          <p:nvPr/>
        </p:nvSpPr>
        <p:spPr>
          <a:xfrm>
            <a:off x="285688" y="2500306"/>
            <a:ext cx="357190" cy="357190"/>
          </a:xfrm>
          <a:prstGeom prst="ellipse">
            <a:avLst/>
          </a:prstGeom>
          <a:solidFill>
            <a:srgbClr val="FF0000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/>
          <p:cNvSpPr/>
          <p:nvPr/>
        </p:nvSpPr>
        <p:spPr>
          <a:xfrm>
            <a:off x="3857588" y="2571744"/>
            <a:ext cx="357190" cy="357190"/>
          </a:xfrm>
          <a:prstGeom prst="ellipse">
            <a:avLst/>
          </a:prstGeom>
          <a:solidFill>
            <a:srgbClr val="FF0000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/>
          <p:cNvSpPr/>
          <p:nvPr/>
        </p:nvSpPr>
        <p:spPr>
          <a:xfrm>
            <a:off x="4786282" y="1571612"/>
            <a:ext cx="357190" cy="357190"/>
          </a:xfrm>
          <a:prstGeom prst="ellipse">
            <a:avLst/>
          </a:prstGeom>
          <a:solidFill>
            <a:srgbClr val="FF0000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/>
          <p:cNvSpPr/>
          <p:nvPr/>
        </p:nvSpPr>
        <p:spPr>
          <a:xfrm>
            <a:off x="714348" y="3857628"/>
            <a:ext cx="357190" cy="357190"/>
          </a:xfrm>
          <a:prstGeom prst="ellipse">
            <a:avLst/>
          </a:prstGeom>
          <a:solidFill>
            <a:srgbClr val="FFFF00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/>
          <p:cNvSpPr/>
          <p:nvPr/>
        </p:nvSpPr>
        <p:spPr>
          <a:xfrm>
            <a:off x="6072198" y="3143248"/>
            <a:ext cx="2600616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2400" b="1" dirty="0" smtClean="0">
                <a:solidFill>
                  <a:schemeClr val="tx1"/>
                </a:solidFill>
                <a:latin typeface="Segoe Print" pitchFamily="2" charset="0"/>
              </a:rPr>
              <a:t>(1/2 , 0, 1/2)</a:t>
            </a:r>
          </a:p>
        </p:txBody>
      </p:sp>
      <p:sp>
        <p:nvSpPr>
          <p:cNvPr id="44" name="Ellipse 43"/>
          <p:cNvSpPr/>
          <p:nvPr/>
        </p:nvSpPr>
        <p:spPr>
          <a:xfrm>
            <a:off x="4355976" y="3863898"/>
            <a:ext cx="357190" cy="357190"/>
          </a:xfrm>
          <a:prstGeom prst="ellipse">
            <a:avLst/>
          </a:prstGeom>
          <a:solidFill>
            <a:srgbClr val="FFFF00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/>
          <p:cNvSpPr/>
          <p:nvPr/>
        </p:nvSpPr>
        <p:spPr>
          <a:xfrm>
            <a:off x="3000364" y="3359842"/>
            <a:ext cx="357190" cy="357190"/>
          </a:xfrm>
          <a:prstGeom prst="ellipse">
            <a:avLst/>
          </a:prstGeom>
          <a:solidFill>
            <a:srgbClr val="66FFFF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/>
          <p:cNvSpPr/>
          <p:nvPr/>
        </p:nvSpPr>
        <p:spPr>
          <a:xfrm>
            <a:off x="6072198" y="3714752"/>
            <a:ext cx="2600616" cy="400110"/>
          </a:xfrm>
          <a:prstGeom prst="rect">
            <a:avLst/>
          </a:prstGeom>
          <a:solidFill>
            <a:srgbClr val="66FFFF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2400" b="1" dirty="0" smtClean="0">
                <a:solidFill>
                  <a:schemeClr val="tx1"/>
                </a:solidFill>
                <a:latin typeface="Segoe Print" pitchFamily="2" charset="0"/>
              </a:rPr>
              <a:t>(0 , 1/2 , 1/2)</a:t>
            </a:r>
          </a:p>
        </p:txBody>
      </p:sp>
      <p:sp>
        <p:nvSpPr>
          <p:cNvPr id="47" name="Ellipse 46"/>
          <p:cNvSpPr/>
          <p:nvPr/>
        </p:nvSpPr>
        <p:spPr>
          <a:xfrm>
            <a:off x="2071670" y="4293096"/>
            <a:ext cx="357190" cy="357190"/>
          </a:xfrm>
          <a:prstGeom prst="ellipse">
            <a:avLst/>
          </a:prstGeom>
          <a:solidFill>
            <a:srgbClr val="66FFFF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/>
        </p:nvSpPr>
        <p:spPr>
          <a:xfrm>
            <a:off x="2483768" y="5664098"/>
            <a:ext cx="357190" cy="357190"/>
          </a:xfrm>
          <a:prstGeom prst="ellipse">
            <a:avLst/>
          </a:prstGeom>
          <a:solidFill>
            <a:srgbClr val="FF99FF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Rectangle 53"/>
          <p:cNvSpPr/>
          <p:nvPr/>
        </p:nvSpPr>
        <p:spPr>
          <a:xfrm>
            <a:off x="6084168" y="4253026"/>
            <a:ext cx="2600616" cy="400110"/>
          </a:xfrm>
          <a:prstGeom prst="rect">
            <a:avLst/>
          </a:prstGeom>
          <a:solidFill>
            <a:srgbClr val="FF99FF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2400" b="1" dirty="0" smtClean="0">
                <a:solidFill>
                  <a:schemeClr val="tx1"/>
                </a:solidFill>
                <a:latin typeface="Segoe Print" pitchFamily="2" charset="0"/>
              </a:rPr>
              <a:t>(1/2 , ½, 0)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5924872" y="6337126"/>
            <a:ext cx="2895600" cy="476250"/>
          </a:xfrm>
        </p:spPr>
        <p:txBody>
          <a:bodyPr/>
          <a:lstStyle/>
          <a:p>
            <a:r>
              <a:rPr lang="fr-FR" dirty="0" err="1" smtClean="0"/>
              <a:t>Pr.SAMDI</a:t>
            </a:r>
            <a:r>
              <a:rPr lang="fr-FR" dirty="0" smtClean="0"/>
              <a:t>- FSAC-</a:t>
            </a:r>
            <a:r>
              <a:rPr lang="fr-FR" dirty="0" err="1" smtClean="0"/>
              <a:t>Univ</a:t>
            </a:r>
            <a:r>
              <a:rPr lang="fr-FR" dirty="0" smtClean="0"/>
              <a:t>. Hassan II- Casablanca Maroc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23 -0.16231 L 3.05556E-6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0" y="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31" grpId="0" animBg="1"/>
      <p:bldP spid="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Object 2"/>
          <p:cNvGraphicFramePr>
            <a:graphicFrameLocks noChangeAspect="1"/>
          </p:cNvGraphicFramePr>
          <p:nvPr/>
        </p:nvGraphicFramePr>
        <p:xfrm>
          <a:off x="357126" y="1682047"/>
          <a:ext cx="5000628" cy="4675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02" name="Picture" r:id="rId3" imgW="1956816" imgH="1819656" progId="Word.Picture.8">
                  <p:embed/>
                </p:oleObj>
              </mc:Choice>
              <mc:Fallback>
                <p:oleObj name="Picture" r:id="rId3" imgW="1956816" imgH="1819656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26" y="1682047"/>
                        <a:ext cx="5000628" cy="46759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Ellipse 31"/>
          <p:cNvSpPr/>
          <p:nvPr/>
        </p:nvSpPr>
        <p:spPr>
          <a:xfrm>
            <a:off x="1142944" y="5214950"/>
            <a:ext cx="357190" cy="357190"/>
          </a:xfrm>
          <a:prstGeom prst="ellipse">
            <a:avLst/>
          </a:prstGeom>
          <a:solidFill>
            <a:srgbClr val="FF0000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6036886" y="2564904"/>
            <a:ext cx="2639570" cy="46166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lvl="0" algn="ctr"/>
            <a:r>
              <a:rPr lang="fr-FR" sz="2400" b="1" dirty="0" smtClean="0">
                <a:latin typeface="Segoe Print" pitchFamily="2" charset="0"/>
              </a:rPr>
              <a:t>(0, 0, 0)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714976" y="2000240"/>
            <a:ext cx="2935420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 algn="ctr"/>
            <a:r>
              <a:rPr lang="fr-FR" b="1" dirty="0" smtClean="0">
                <a:solidFill>
                  <a:srgbClr val="FF0000"/>
                </a:solidFill>
                <a:latin typeface="Segoe Print" pitchFamily="2" charset="0"/>
              </a:rPr>
              <a:t>Coordonnées réduites</a:t>
            </a:r>
          </a:p>
        </p:txBody>
      </p:sp>
      <p:sp>
        <p:nvSpPr>
          <p:cNvPr id="35" name="Ellipse 34"/>
          <p:cNvSpPr/>
          <p:nvPr/>
        </p:nvSpPr>
        <p:spPr>
          <a:xfrm>
            <a:off x="285688" y="6072206"/>
            <a:ext cx="357190" cy="357190"/>
          </a:xfrm>
          <a:prstGeom prst="ellipse">
            <a:avLst/>
          </a:prstGeom>
          <a:solidFill>
            <a:srgbClr val="FF0000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4857720" y="5214950"/>
            <a:ext cx="357190" cy="357190"/>
          </a:xfrm>
          <a:prstGeom prst="ellipse">
            <a:avLst/>
          </a:prstGeom>
          <a:solidFill>
            <a:srgbClr val="FF0000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1142944" y="1571612"/>
            <a:ext cx="357190" cy="357190"/>
          </a:xfrm>
          <a:prstGeom prst="ellipse">
            <a:avLst/>
          </a:prstGeom>
          <a:solidFill>
            <a:srgbClr val="FF0000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3929026" y="6143644"/>
            <a:ext cx="357190" cy="357190"/>
          </a:xfrm>
          <a:prstGeom prst="ellipse">
            <a:avLst/>
          </a:prstGeom>
          <a:solidFill>
            <a:srgbClr val="FF0000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/>
          <p:cNvSpPr/>
          <p:nvPr/>
        </p:nvSpPr>
        <p:spPr>
          <a:xfrm>
            <a:off x="285688" y="2500306"/>
            <a:ext cx="357190" cy="357190"/>
          </a:xfrm>
          <a:prstGeom prst="ellipse">
            <a:avLst/>
          </a:prstGeom>
          <a:solidFill>
            <a:srgbClr val="FF0000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/>
          <p:cNvSpPr/>
          <p:nvPr/>
        </p:nvSpPr>
        <p:spPr>
          <a:xfrm>
            <a:off x="3857588" y="2571744"/>
            <a:ext cx="357190" cy="357190"/>
          </a:xfrm>
          <a:prstGeom prst="ellipse">
            <a:avLst/>
          </a:prstGeom>
          <a:solidFill>
            <a:srgbClr val="FF0000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/>
          <p:cNvSpPr/>
          <p:nvPr/>
        </p:nvSpPr>
        <p:spPr>
          <a:xfrm>
            <a:off x="4786282" y="1571612"/>
            <a:ext cx="357190" cy="357190"/>
          </a:xfrm>
          <a:prstGeom prst="ellipse">
            <a:avLst/>
          </a:prstGeom>
          <a:solidFill>
            <a:srgbClr val="FF0000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/>
          <p:cNvSpPr/>
          <p:nvPr/>
        </p:nvSpPr>
        <p:spPr>
          <a:xfrm>
            <a:off x="714348" y="3857628"/>
            <a:ext cx="357190" cy="357190"/>
          </a:xfrm>
          <a:prstGeom prst="ellipse">
            <a:avLst/>
          </a:prstGeom>
          <a:solidFill>
            <a:srgbClr val="FFFF00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/>
          <p:cNvSpPr/>
          <p:nvPr/>
        </p:nvSpPr>
        <p:spPr>
          <a:xfrm>
            <a:off x="6072198" y="3143248"/>
            <a:ext cx="2600616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2400" b="1" dirty="0" smtClean="0">
                <a:solidFill>
                  <a:schemeClr val="tx1"/>
                </a:solidFill>
                <a:latin typeface="Segoe Print" pitchFamily="2" charset="0"/>
              </a:rPr>
              <a:t>(1/2 , 0, 1/2)</a:t>
            </a:r>
          </a:p>
        </p:txBody>
      </p:sp>
      <p:sp>
        <p:nvSpPr>
          <p:cNvPr id="44" name="Ellipse 43"/>
          <p:cNvSpPr/>
          <p:nvPr/>
        </p:nvSpPr>
        <p:spPr>
          <a:xfrm>
            <a:off x="4355976" y="3863898"/>
            <a:ext cx="357190" cy="357190"/>
          </a:xfrm>
          <a:prstGeom prst="ellipse">
            <a:avLst/>
          </a:prstGeom>
          <a:solidFill>
            <a:srgbClr val="FFFF00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/>
          <p:cNvSpPr/>
          <p:nvPr/>
        </p:nvSpPr>
        <p:spPr>
          <a:xfrm>
            <a:off x="3000364" y="3359842"/>
            <a:ext cx="357190" cy="357190"/>
          </a:xfrm>
          <a:prstGeom prst="ellipse">
            <a:avLst/>
          </a:prstGeom>
          <a:solidFill>
            <a:srgbClr val="66FFFF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/>
          <p:cNvSpPr/>
          <p:nvPr/>
        </p:nvSpPr>
        <p:spPr>
          <a:xfrm>
            <a:off x="6072198" y="3714752"/>
            <a:ext cx="2600616" cy="400110"/>
          </a:xfrm>
          <a:prstGeom prst="rect">
            <a:avLst/>
          </a:prstGeom>
          <a:solidFill>
            <a:srgbClr val="66FFFF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2400" b="1" dirty="0" smtClean="0">
                <a:solidFill>
                  <a:schemeClr val="tx1"/>
                </a:solidFill>
                <a:latin typeface="Segoe Print" pitchFamily="2" charset="0"/>
              </a:rPr>
              <a:t>(0 , 1/2 , 1/2)</a:t>
            </a:r>
          </a:p>
        </p:txBody>
      </p:sp>
      <p:sp>
        <p:nvSpPr>
          <p:cNvPr id="47" name="Ellipse 46"/>
          <p:cNvSpPr/>
          <p:nvPr/>
        </p:nvSpPr>
        <p:spPr>
          <a:xfrm>
            <a:off x="2071670" y="4293096"/>
            <a:ext cx="357190" cy="357190"/>
          </a:xfrm>
          <a:prstGeom prst="ellipse">
            <a:avLst/>
          </a:prstGeom>
          <a:solidFill>
            <a:srgbClr val="66FFFF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1056415" y="214290"/>
            <a:ext cx="7330853" cy="584775"/>
          </a:xfrm>
          <a:prstGeom prst="rect">
            <a:avLst/>
          </a:prstGeom>
          <a:solidFill>
            <a:srgbClr val="66FFFF"/>
          </a:solidFill>
          <a:ln>
            <a:solidFill>
              <a:srgbClr val="00800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fr-FR" sz="3200" b="1" dirty="0" smtClean="0">
                <a:solidFill>
                  <a:srgbClr val="FF0000"/>
                </a:solidFill>
                <a:latin typeface="Segoe Print" pitchFamily="2" charset="0"/>
              </a:rPr>
              <a:t>Structure Cubique à faces centrées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260695" y="857232"/>
            <a:ext cx="5371984" cy="523220"/>
          </a:xfrm>
          <a:prstGeom prst="rec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fr-FR" sz="2400" b="1" dirty="0" smtClean="0">
                <a:solidFill>
                  <a:srgbClr val="FF0000"/>
                </a:solidFill>
                <a:latin typeface="Segoe Print" pitchFamily="2" charset="0"/>
              </a:rPr>
              <a:t>Mode du réseau cubique:  </a:t>
            </a:r>
            <a:r>
              <a:rPr lang="fr-FR" sz="2400" b="1" dirty="0" smtClean="0">
                <a:solidFill>
                  <a:srgbClr val="3333CC"/>
                </a:solidFill>
                <a:latin typeface="Segoe Print" pitchFamily="2" charset="0"/>
              </a:rPr>
              <a:t>Mode </a:t>
            </a:r>
            <a:r>
              <a:rPr lang="fr-FR" sz="2800" b="1" dirty="0" smtClean="0">
                <a:solidFill>
                  <a:srgbClr val="3333CC"/>
                </a:solidFill>
                <a:latin typeface="Segoe Print" pitchFamily="2" charset="0"/>
              </a:rPr>
              <a:t>F</a:t>
            </a:r>
            <a:endParaRPr lang="fr-FR" sz="2400" b="1" dirty="0" smtClean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31" name="Ellipse 30"/>
          <p:cNvSpPr/>
          <p:nvPr/>
        </p:nvSpPr>
        <p:spPr>
          <a:xfrm>
            <a:off x="2483768" y="5664098"/>
            <a:ext cx="357190" cy="357190"/>
          </a:xfrm>
          <a:prstGeom prst="ellipse">
            <a:avLst/>
          </a:prstGeom>
          <a:solidFill>
            <a:srgbClr val="FF99FF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Rectangle 53"/>
          <p:cNvSpPr/>
          <p:nvPr/>
        </p:nvSpPr>
        <p:spPr>
          <a:xfrm>
            <a:off x="5796136" y="4253026"/>
            <a:ext cx="2888648" cy="400110"/>
          </a:xfrm>
          <a:prstGeom prst="rect">
            <a:avLst/>
          </a:prstGeom>
          <a:solidFill>
            <a:srgbClr val="FF99FF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2400" b="1" dirty="0" smtClean="0">
                <a:solidFill>
                  <a:schemeClr val="tx1"/>
                </a:solidFill>
                <a:latin typeface="Segoe Print" pitchFamily="2" charset="0"/>
              </a:rPr>
              <a:t>(1/2 , 1/2, 0)</a:t>
            </a:r>
          </a:p>
        </p:txBody>
      </p:sp>
      <p:sp>
        <p:nvSpPr>
          <p:cNvPr id="55" name="Ellipse 54"/>
          <p:cNvSpPr/>
          <p:nvPr/>
        </p:nvSpPr>
        <p:spPr>
          <a:xfrm>
            <a:off x="2555776" y="1988840"/>
            <a:ext cx="357190" cy="357190"/>
          </a:xfrm>
          <a:prstGeom prst="ellipse">
            <a:avLst/>
          </a:prstGeom>
          <a:solidFill>
            <a:srgbClr val="FF99FF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5564832" y="6245225"/>
            <a:ext cx="2895600" cy="476250"/>
          </a:xfrm>
        </p:spPr>
        <p:txBody>
          <a:bodyPr/>
          <a:lstStyle/>
          <a:p>
            <a:r>
              <a:rPr lang="fr-FR" dirty="0" err="1" smtClean="0"/>
              <a:t>Pr.SAMDI</a:t>
            </a:r>
            <a:r>
              <a:rPr lang="fr-FR" dirty="0" smtClean="0"/>
              <a:t>- FSAC-</a:t>
            </a:r>
            <a:r>
              <a:rPr lang="fr-FR" dirty="0" err="1" smtClean="0"/>
              <a:t>Univ</a:t>
            </a:r>
            <a:r>
              <a:rPr lang="fr-FR" dirty="0" smtClean="0"/>
              <a:t>. Hassan II- Casablanca Maroc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5637 L -2.5E-6 4.3930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34428"/>
            <a:ext cx="6429420" cy="612325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078054" y="-27384"/>
            <a:ext cx="6893234" cy="461665"/>
          </a:xfrm>
          <a:prstGeom prst="rect">
            <a:avLst/>
          </a:prstGeom>
          <a:solidFill>
            <a:srgbClr val="66FFFF"/>
          </a:solidFill>
          <a:ln>
            <a:solidFill>
              <a:srgbClr val="00800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fr-FR" sz="2400" b="1" dirty="0" smtClean="0">
                <a:solidFill>
                  <a:srgbClr val="FF0000"/>
                </a:solidFill>
                <a:latin typeface="Segoe Print" pitchFamily="2" charset="0"/>
              </a:rPr>
              <a:t>Structure Cubique à faces centrées, </a:t>
            </a:r>
            <a:r>
              <a:rPr lang="fr-FR" sz="2400" b="1" dirty="0" smtClean="0">
                <a:solidFill>
                  <a:srgbClr val="3333CC"/>
                </a:solidFill>
                <a:latin typeface="Segoe Print" pitchFamily="2" charset="0"/>
              </a:rPr>
              <a:t>Mode F</a:t>
            </a:r>
            <a:endParaRPr lang="fr-FR" sz="2400" b="1" dirty="0" smtClean="0">
              <a:solidFill>
                <a:srgbClr val="FF0000"/>
              </a:solidFill>
              <a:latin typeface="Segoe Print" pitchFamily="2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1821" y="760907"/>
            <a:ext cx="3114675" cy="401002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sp>
        <p:nvSpPr>
          <p:cNvPr id="6" name="Rectangle 59"/>
          <p:cNvSpPr>
            <a:spLocks noChangeArrowheads="1"/>
          </p:cNvSpPr>
          <p:nvPr/>
        </p:nvSpPr>
        <p:spPr bwMode="auto">
          <a:xfrm>
            <a:off x="323528" y="5808166"/>
            <a:ext cx="8532440" cy="10772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fr-FR" b="1" dirty="0" smtClean="0">
                <a:latin typeface="Segoe Print" pitchFamily="2" charset="0"/>
              </a:rPr>
              <a:t>On compte donc </a:t>
            </a:r>
            <a:r>
              <a:rPr lang="fr-FR" b="1" dirty="0" smtClean="0">
                <a:solidFill>
                  <a:srgbClr val="0000FF"/>
                </a:solidFill>
                <a:latin typeface="Segoe Print" pitchFamily="2" charset="0"/>
              </a:rPr>
              <a:t>8 atomes (sommets) x 1/8</a:t>
            </a:r>
            <a:r>
              <a:rPr lang="fr-FR" b="1" dirty="0" smtClean="0">
                <a:solidFill>
                  <a:srgbClr val="0066FF"/>
                </a:solidFill>
                <a:latin typeface="Segoe Print" pitchFamily="2" charset="0"/>
              </a:rPr>
              <a:t>  </a:t>
            </a:r>
          </a:p>
          <a:p>
            <a:r>
              <a:rPr lang="fr-FR" b="1" dirty="0" smtClean="0">
                <a:solidFill>
                  <a:srgbClr val="0066FF"/>
                </a:solidFill>
                <a:latin typeface="Segoe Print" pitchFamily="2" charset="0"/>
              </a:rPr>
              <a:t>                    </a:t>
            </a:r>
            <a:r>
              <a:rPr lang="fr-FR" b="1" dirty="0" smtClean="0">
                <a:solidFill>
                  <a:srgbClr val="FF0000"/>
                </a:solidFill>
                <a:latin typeface="Segoe Print" pitchFamily="2" charset="0"/>
              </a:rPr>
              <a:t>+ 6 atomes (faces) x 1/2</a:t>
            </a:r>
            <a:r>
              <a:rPr lang="fr-FR" b="1" dirty="0" smtClean="0">
                <a:solidFill>
                  <a:srgbClr val="0066FF"/>
                </a:solidFill>
                <a:latin typeface="Segoe Print" pitchFamily="2" charset="0"/>
              </a:rPr>
              <a:t> </a:t>
            </a:r>
          </a:p>
          <a:p>
            <a:r>
              <a:rPr lang="fr-FR" b="1" dirty="0" smtClean="0">
                <a:solidFill>
                  <a:srgbClr val="0066FF"/>
                </a:solidFill>
                <a:latin typeface="Segoe Print" pitchFamily="2" charset="0"/>
              </a:rPr>
              <a:t>                     </a:t>
            </a:r>
            <a:r>
              <a:rPr lang="fr-FR" b="1" dirty="0" smtClean="0">
                <a:latin typeface="Segoe Print" pitchFamily="2" charset="0"/>
              </a:rPr>
              <a:t>                                 </a:t>
            </a:r>
            <a:r>
              <a:rPr lang="fr-FR" sz="2400" b="1" dirty="0" smtClean="0">
                <a:latin typeface="Segoe Print" pitchFamily="2" charset="0"/>
              </a:rPr>
              <a:t>= </a:t>
            </a:r>
            <a:r>
              <a:rPr lang="fr-FR" sz="2400" b="1" dirty="0" smtClean="0">
                <a:solidFill>
                  <a:srgbClr val="0000FF"/>
                </a:solidFill>
                <a:latin typeface="Segoe Print" pitchFamily="2" charset="0"/>
              </a:rPr>
              <a:t>4 atomes/maille</a:t>
            </a:r>
            <a:endParaRPr lang="fr-FR" b="1" dirty="0">
              <a:solidFill>
                <a:srgbClr val="0000FF"/>
              </a:solidFill>
              <a:latin typeface="Segoe Print" pitchFamily="2" charset="0"/>
            </a:endParaRPr>
          </a:p>
        </p:txBody>
      </p:sp>
      <p:sp>
        <p:nvSpPr>
          <p:cNvPr id="7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79512" y="6553150"/>
            <a:ext cx="4739988" cy="476250"/>
          </a:xfrm>
        </p:spPr>
        <p:txBody>
          <a:bodyPr/>
          <a:lstStyle/>
          <a:p>
            <a:r>
              <a:rPr lang="fr-FR" dirty="0" err="1" smtClean="0"/>
              <a:t>Pr.SAMDI</a:t>
            </a:r>
            <a:r>
              <a:rPr lang="fr-FR" dirty="0" smtClean="0"/>
              <a:t>- FSAC-</a:t>
            </a:r>
            <a:r>
              <a:rPr lang="fr-FR" dirty="0" err="1" smtClean="0"/>
              <a:t>Univ</a:t>
            </a:r>
            <a:r>
              <a:rPr lang="fr-FR" dirty="0" smtClean="0"/>
              <a:t>. Hassan II- Casablanca Maroc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893" y="-8854"/>
            <a:ext cx="6432555" cy="6534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59"/>
          <p:cNvSpPr>
            <a:spLocks noChangeArrowheads="1"/>
          </p:cNvSpPr>
          <p:nvPr/>
        </p:nvSpPr>
        <p:spPr bwMode="auto">
          <a:xfrm>
            <a:off x="152008" y="5229200"/>
            <a:ext cx="2979832" cy="1415772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Plans compacts </a:t>
            </a:r>
            <a:r>
              <a:rPr lang="fr-FR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r-FR" sz="5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fr-FR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fr-FR" sz="5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59"/>
          <p:cNvSpPr>
            <a:spLocks noChangeArrowheads="1"/>
          </p:cNvSpPr>
          <p:nvPr/>
        </p:nvSpPr>
        <p:spPr bwMode="auto">
          <a:xfrm>
            <a:off x="2171892" y="3709047"/>
            <a:ext cx="591224" cy="92333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fr-FR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fr-FR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9"/>
          <p:cNvSpPr>
            <a:spLocks noChangeArrowheads="1"/>
          </p:cNvSpPr>
          <p:nvPr/>
        </p:nvSpPr>
        <p:spPr bwMode="auto">
          <a:xfrm>
            <a:off x="7164288" y="1052736"/>
            <a:ext cx="720080" cy="92333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fr-FR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fr-FR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59"/>
          <p:cNvSpPr>
            <a:spLocks noChangeArrowheads="1"/>
          </p:cNvSpPr>
          <p:nvPr/>
        </p:nvSpPr>
        <p:spPr bwMode="auto">
          <a:xfrm>
            <a:off x="2120222" y="1052736"/>
            <a:ext cx="642894" cy="92333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fr-FR" sz="5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fr-FR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59"/>
          <p:cNvSpPr>
            <a:spLocks noChangeArrowheads="1"/>
          </p:cNvSpPr>
          <p:nvPr/>
        </p:nvSpPr>
        <p:spPr bwMode="auto">
          <a:xfrm>
            <a:off x="4067944" y="1655916"/>
            <a:ext cx="642894" cy="92333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fr-FR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fr-FR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5708848" y="6287219"/>
            <a:ext cx="2895600" cy="476250"/>
          </a:xfrm>
        </p:spPr>
        <p:txBody>
          <a:bodyPr/>
          <a:lstStyle/>
          <a:p>
            <a:r>
              <a:rPr lang="fr-FR" dirty="0" err="1" smtClean="0"/>
              <a:t>Pr.SAMDI</a:t>
            </a:r>
            <a:r>
              <a:rPr lang="fr-FR" dirty="0" smtClean="0"/>
              <a:t>- FSAC-</a:t>
            </a:r>
            <a:r>
              <a:rPr lang="fr-FR" dirty="0" err="1" smtClean="0"/>
              <a:t>Univ</a:t>
            </a:r>
            <a:r>
              <a:rPr lang="fr-FR" dirty="0" smtClean="0"/>
              <a:t>. Hassan II- Casablanca Maroc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89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Object 2"/>
          <p:cNvGraphicFramePr>
            <a:graphicFrameLocks noChangeAspect="1"/>
          </p:cNvGraphicFramePr>
          <p:nvPr/>
        </p:nvGraphicFramePr>
        <p:xfrm>
          <a:off x="357126" y="1682047"/>
          <a:ext cx="5000628" cy="4675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41" name="Picture" r:id="rId3" imgW="1956816" imgH="1819656" progId="Word.Picture.8">
                  <p:embed/>
                </p:oleObj>
              </mc:Choice>
              <mc:Fallback>
                <p:oleObj name="Picture" r:id="rId3" imgW="1956816" imgH="1819656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26" y="1682047"/>
                        <a:ext cx="5000628" cy="46759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/>
          <p:cNvSpPr/>
          <p:nvPr/>
        </p:nvSpPr>
        <p:spPr>
          <a:xfrm>
            <a:off x="1056415" y="214290"/>
            <a:ext cx="7330853" cy="584775"/>
          </a:xfrm>
          <a:prstGeom prst="rect">
            <a:avLst/>
          </a:prstGeom>
          <a:solidFill>
            <a:srgbClr val="66FFFF"/>
          </a:solidFill>
          <a:ln>
            <a:solidFill>
              <a:srgbClr val="00800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fr-FR" sz="3200" b="1" dirty="0" smtClean="0">
                <a:solidFill>
                  <a:srgbClr val="FF0000"/>
                </a:solidFill>
                <a:latin typeface="Segoe Print" pitchFamily="2" charset="0"/>
              </a:rPr>
              <a:t>Structure Cubique à faces centrées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260695" y="857232"/>
            <a:ext cx="5371984" cy="523220"/>
          </a:xfrm>
          <a:prstGeom prst="rec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fr-FR" sz="2400" b="1" dirty="0" smtClean="0">
                <a:solidFill>
                  <a:srgbClr val="FF0000"/>
                </a:solidFill>
                <a:latin typeface="Segoe Print" pitchFamily="2" charset="0"/>
              </a:rPr>
              <a:t>Mode du réseau cubique:  </a:t>
            </a:r>
            <a:r>
              <a:rPr lang="fr-FR" sz="2400" b="1" dirty="0" smtClean="0">
                <a:solidFill>
                  <a:srgbClr val="3333CC"/>
                </a:solidFill>
                <a:latin typeface="Segoe Print" pitchFamily="2" charset="0"/>
              </a:rPr>
              <a:t>Mode </a:t>
            </a:r>
            <a:r>
              <a:rPr lang="fr-FR" sz="2800" b="1" dirty="0" smtClean="0">
                <a:solidFill>
                  <a:srgbClr val="3333CC"/>
                </a:solidFill>
                <a:latin typeface="Segoe Print" pitchFamily="2" charset="0"/>
              </a:rPr>
              <a:t>F</a:t>
            </a:r>
            <a:endParaRPr lang="fr-FR" sz="2400" b="1" dirty="0" smtClean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32" name="Ellipse 31"/>
          <p:cNvSpPr/>
          <p:nvPr/>
        </p:nvSpPr>
        <p:spPr>
          <a:xfrm>
            <a:off x="1142944" y="5214950"/>
            <a:ext cx="357190" cy="357190"/>
          </a:xfrm>
          <a:prstGeom prst="ellipse">
            <a:avLst/>
          </a:prstGeom>
          <a:solidFill>
            <a:srgbClr val="FF0000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/>
          <p:cNvSpPr/>
          <p:nvPr/>
        </p:nvSpPr>
        <p:spPr>
          <a:xfrm>
            <a:off x="3857588" y="2571744"/>
            <a:ext cx="357190" cy="357190"/>
          </a:xfrm>
          <a:prstGeom prst="ellipse">
            <a:avLst/>
          </a:prstGeom>
          <a:solidFill>
            <a:srgbClr val="FF0000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462334"/>
            <a:ext cx="3503593" cy="355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Rectangle 59"/>
          <p:cNvSpPr>
            <a:spLocks noChangeArrowheads="1"/>
          </p:cNvSpPr>
          <p:nvPr/>
        </p:nvSpPr>
        <p:spPr bwMode="auto">
          <a:xfrm>
            <a:off x="824734" y="4869160"/>
            <a:ext cx="3628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fr-FR" sz="1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9" name="Groupe 68"/>
          <p:cNvGrpSpPr/>
          <p:nvPr/>
        </p:nvGrpSpPr>
        <p:grpSpPr>
          <a:xfrm>
            <a:off x="107504" y="1571612"/>
            <a:ext cx="5035968" cy="4929222"/>
            <a:chOff x="107504" y="1571612"/>
            <a:chExt cx="5035968" cy="4929222"/>
          </a:xfrm>
        </p:grpSpPr>
        <p:grpSp>
          <p:nvGrpSpPr>
            <p:cNvPr id="67" name="Groupe 66"/>
            <p:cNvGrpSpPr/>
            <p:nvPr/>
          </p:nvGrpSpPr>
          <p:grpSpPr>
            <a:xfrm>
              <a:off x="464283" y="1737009"/>
              <a:ext cx="4500594" cy="4585230"/>
              <a:chOff x="464283" y="1737009"/>
              <a:chExt cx="4500594" cy="4585230"/>
            </a:xfrm>
          </p:grpSpPr>
          <p:cxnSp>
            <p:nvCxnSpPr>
              <p:cNvPr id="29" name="Connecteur droit 28"/>
              <p:cNvCxnSpPr/>
              <p:nvPr/>
            </p:nvCxnSpPr>
            <p:spPr>
              <a:xfrm flipV="1">
                <a:off x="4107622" y="1781527"/>
                <a:ext cx="857255" cy="4540712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Connecteur droit 3"/>
              <p:cNvCxnSpPr/>
              <p:nvPr/>
            </p:nvCxnSpPr>
            <p:spPr>
              <a:xfrm flipV="1">
                <a:off x="464283" y="1737009"/>
                <a:ext cx="4393437" cy="964779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cteur droit 47"/>
              <p:cNvCxnSpPr/>
              <p:nvPr/>
            </p:nvCxnSpPr>
            <p:spPr>
              <a:xfrm flipH="1" flipV="1">
                <a:off x="464285" y="2678901"/>
                <a:ext cx="3643336" cy="3643338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e 67"/>
            <p:cNvGrpSpPr/>
            <p:nvPr/>
          </p:nvGrpSpPr>
          <p:grpSpPr>
            <a:xfrm>
              <a:off x="107504" y="1571612"/>
              <a:ext cx="5035968" cy="4929222"/>
              <a:chOff x="107504" y="1571612"/>
              <a:chExt cx="5035968" cy="4929222"/>
            </a:xfrm>
          </p:grpSpPr>
          <p:sp>
            <p:nvSpPr>
              <p:cNvPr id="41" name="Ellipse 40"/>
              <p:cNvSpPr/>
              <p:nvPr/>
            </p:nvSpPr>
            <p:spPr>
              <a:xfrm>
                <a:off x="4786282" y="1571612"/>
                <a:ext cx="357190" cy="35719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33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8" name="Ellipse 37"/>
              <p:cNvSpPr/>
              <p:nvPr/>
            </p:nvSpPr>
            <p:spPr>
              <a:xfrm>
                <a:off x="3929026" y="6143644"/>
                <a:ext cx="357190" cy="35719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33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9" name="Ellipse 38"/>
              <p:cNvSpPr/>
              <p:nvPr/>
            </p:nvSpPr>
            <p:spPr>
              <a:xfrm>
                <a:off x="285688" y="2500306"/>
                <a:ext cx="357190" cy="35719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33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7" name="Ellipse 46"/>
              <p:cNvSpPr/>
              <p:nvPr/>
            </p:nvSpPr>
            <p:spPr>
              <a:xfrm>
                <a:off x="2071670" y="4293096"/>
                <a:ext cx="357190" cy="35719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33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4" name="Ellipse 43"/>
              <p:cNvSpPr/>
              <p:nvPr/>
            </p:nvSpPr>
            <p:spPr>
              <a:xfrm>
                <a:off x="4355976" y="3863898"/>
                <a:ext cx="357190" cy="35719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33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5" name="Ellipse 54"/>
              <p:cNvSpPr/>
              <p:nvPr/>
            </p:nvSpPr>
            <p:spPr>
              <a:xfrm>
                <a:off x="2555776" y="1988840"/>
                <a:ext cx="357190" cy="35719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33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0" name="Rectangle 59"/>
              <p:cNvSpPr>
                <a:spLocks noChangeArrowheads="1"/>
              </p:cNvSpPr>
              <p:nvPr/>
            </p:nvSpPr>
            <p:spPr bwMode="auto">
              <a:xfrm>
                <a:off x="4209110" y="2268161"/>
                <a:ext cx="362890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fr-FR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fr-FR" sz="1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" name="Rectangle 59"/>
              <p:cNvSpPr>
                <a:spLocks noChangeArrowheads="1"/>
              </p:cNvSpPr>
              <p:nvPr/>
            </p:nvSpPr>
            <p:spPr bwMode="auto">
              <a:xfrm>
                <a:off x="107504" y="2780928"/>
                <a:ext cx="362890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fr-FR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endParaRPr lang="fr-FR" sz="1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63" name="Rectangle 59"/>
          <p:cNvSpPr>
            <a:spLocks noChangeArrowheads="1"/>
          </p:cNvSpPr>
          <p:nvPr/>
        </p:nvSpPr>
        <p:spPr bwMode="auto">
          <a:xfrm>
            <a:off x="5724127" y="6053815"/>
            <a:ext cx="3215561" cy="461665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Plans compacts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r-FR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fr-FR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fr-FR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6" name="Groupe 65"/>
          <p:cNvGrpSpPr/>
          <p:nvPr/>
        </p:nvGrpSpPr>
        <p:grpSpPr>
          <a:xfrm>
            <a:off x="285688" y="1196752"/>
            <a:ext cx="4929222" cy="5232644"/>
            <a:chOff x="285688" y="1196752"/>
            <a:chExt cx="4929222" cy="5232644"/>
          </a:xfrm>
        </p:grpSpPr>
        <p:grpSp>
          <p:nvGrpSpPr>
            <p:cNvPr id="65" name="Groupe 64"/>
            <p:cNvGrpSpPr/>
            <p:nvPr/>
          </p:nvGrpSpPr>
          <p:grpSpPr>
            <a:xfrm>
              <a:off x="285688" y="1196752"/>
              <a:ext cx="4929222" cy="5232644"/>
              <a:chOff x="285688" y="1196752"/>
              <a:chExt cx="4929222" cy="5232644"/>
            </a:xfrm>
          </p:grpSpPr>
          <p:sp>
            <p:nvSpPr>
              <p:cNvPr id="35" name="Ellipse 34"/>
              <p:cNvSpPr/>
              <p:nvPr/>
            </p:nvSpPr>
            <p:spPr>
              <a:xfrm>
                <a:off x="285688" y="6072206"/>
                <a:ext cx="357190" cy="35719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33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2" name="Ellipse 41"/>
              <p:cNvSpPr/>
              <p:nvPr/>
            </p:nvSpPr>
            <p:spPr>
              <a:xfrm>
                <a:off x="714348" y="3857628"/>
                <a:ext cx="357190" cy="35719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33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" name="Ellipse 30"/>
              <p:cNvSpPr/>
              <p:nvPr/>
            </p:nvSpPr>
            <p:spPr>
              <a:xfrm>
                <a:off x="2483768" y="5664098"/>
                <a:ext cx="357190" cy="35719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33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6" name="Ellipse 35"/>
              <p:cNvSpPr/>
              <p:nvPr/>
            </p:nvSpPr>
            <p:spPr>
              <a:xfrm>
                <a:off x="4857720" y="5214950"/>
                <a:ext cx="357190" cy="35719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33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7" name="Ellipse 36"/>
              <p:cNvSpPr/>
              <p:nvPr/>
            </p:nvSpPr>
            <p:spPr>
              <a:xfrm>
                <a:off x="1142944" y="1571612"/>
                <a:ext cx="357190" cy="35719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33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5" name="Ellipse 44"/>
              <p:cNvSpPr/>
              <p:nvPr/>
            </p:nvSpPr>
            <p:spPr>
              <a:xfrm>
                <a:off x="3000364" y="3359842"/>
                <a:ext cx="357190" cy="35719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33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2" name="Rectangle 59"/>
              <p:cNvSpPr>
                <a:spLocks noChangeArrowheads="1"/>
              </p:cNvSpPr>
              <p:nvPr/>
            </p:nvSpPr>
            <p:spPr bwMode="auto">
              <a:xfrm>
                <a:off x="824734" y="1196752"/>
                <a:ext cx="362890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fr-FR" sz="3200" b="1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endParaRPr lang="fr-FR" sz="16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6" name="Groupe 25"/>
            <p:cNvGrpSpPr/>
            <p:nvPr/>
          </p:nvGrpSpPr>
          <p:grpSpPr>
            <a:xfrm>
              <a:off x="470394" y="1737009"/>
              <a:ext cx="4565922" cy="4547638"/>
              <a:chOff x="470394" y="1737009"/>
              <a:chExt cx="4565922" cy="4547638"/>
            </a:xfrm>
          </p:grpSpPr>
          <p:cxnSp>
            <p:nvCxnSpPr>
              <p:cNvPr id="56" name="Connecteur droit 55"/>
              <p:cNvCxnSpPr/>
              <p:nvPr/>
            </p:nvCxnSpPr>
            <p:spPr>
              <a:xfrm flipH="1">
                <a:off x="470394" y="1737009"/>
                <a:ext cx="851146" cy="4547638"/>
              </a:xfrm>
              <a:prstGeom prst="line">
                <a:avLst/>
              </a:prstGeom>
              <a:solidFill>
                <a:srgbClr val="FFC000"/>
              </a:solidFill>
              <a:ln w="571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7" name="Connecteur droit 56"/>
              <p:cNvCxnSpPr/>
              <p:nvPr/>
            </p:nvCxnSpPr>
            <p:spPr>
              <a:xfrm flipH="1" flipV="1">
                <a:off x="1321539" y="1750207"/>
                <a:ext cx="3714776" cy="3643338"/>
              </a:xfrm>
              <a:prstGeom prst="line">
                <a:avLst/>
              </a:prstGeom>
              <a:solidFill>
                <a:srgbClr val="FFC000"/>
              </a:solidFill>
              <a:ln w="571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4" name="Connecteur droit 63"/>
              <p:cNvCxnSpPr/>
              <p:nvPr/>
            </p:nvCxnSpPr>
            <p:spPr>
              <a:xfrm flipH="1">
                <a:off x="470394" y="5453935"/>
                <a:ext cx="4565922" cy="796866"/>
              </a:xfrm>
              <a:prstGeom prst="line">
                <a:avLst/>
              </a:prstGeom>
              <a:solidFill>
                <a:srgbClr val="FFC000"/>
              </a:solidFill>
              <a:ln w="571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3000364" y="6553150"/>
            <a:ext cx="4739988" cy="476250"/>
          </a:xfrm>
        </p:spPr>
        <p:txBody>
          <a:bodyPr/>
          <a:lstStyle/>
          <a:p>
            <a:r>
              <a:rPr lang="fr-FR" dirty="0" err="1" smtClean="0"/>
              <a:t>Pr.SAMDI</a:t>
            </a:r>
            <a:r>
              <a:rPr lang="fr-FR" dirty="0" smtClean="0"/>
              <a:t>- FSAC-</a:t>
            </a:r>
            <a:r>
              <a:rPr lang="fr-FR" dirty="0" err="1" smtClean="0"/>
              <a:t>Univ</a:t>
            </a:r>
            <a:r>
              <a:rPr lang="fr-FR" dirty="0" smtClean="0"/>
              <a:t>. Hassan II- Casablanca Maroc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675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0" grpId="0" animBg="1"/>
      <p:bldP spid="59" grpId="0"/>
      <p:bldP spid="6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Object 2"/>
          <p:cNvGraphicFramePr>
            <a:graphicFrameLocks noChangeAspect="1"/>
          </p:cNvGraphicFramePr>
          <p:nvPr/>
        </p:nvGraphicFramePr>
        <p:xfrm>
          <a:off x="357126" y="1682047"/>
          <a:ext cx="5000628" cy="4675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65" name="Picture" r:id="rId3" imgW="1956816" imgH="1819656" progId="Word.Picture.8">
                  <p:embed/>
                </p:oleObj>
              </mc:Choice>
              <mc:Fallback>
                <p:oleObj name="Picture" r:id="rId3" imgW="1956816" imgH="1819656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26" y="1682047"/>
                        <a:ext cx="5000628" cy="46759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Ellipse 34"/>
          <p:cNvSpPr/>
          <p:nvPr/>
        </p:nvSpPr>
        <p:spPr>
          <a:xfrm>
            <a:off x="285688" y="6072206"/>
            <a:ext cx="357190" cy="357190"/>
          </a:xfrm>
          <a:prstGeom prst="ellipse">
            <a:avLst/>
          </a:prstGeom>
          <a:solidFill>
            <a:srgbClr val="FF0000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/>
          <p:cNvSpPr/>
          <p:nvPr/>
        </p:nvSpPr>
        <p:spPr>
          <a:xfrm>
            <a:off x="4786282" y="1571612"/>
            <a:ext cx="357190" cy="357190"/>
          </a:xfrm>
          <a:prstGeom prst="ellipse">
            <a:avLst/>
          </a:prstGeom>
          <a:solidFill>
            <a:srgbClr val="FF0000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776694" y="214290"/>
            <a:ext cx="7890302" cy="461665"/>
          </a:xfrm>
          <a:prstGeom prst="rect">
            <a:avLst/>
          </a:prstGeom>
          <a:solidFill>
            <a:srgbClr val="66FFFF"/>
          </a:solidFill>
          <a:ln>
            <a:solidFill>
              <a:srgbClr val="00800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fr-FR" sz="2400" b="1" dirty="0" smtClean="0">
                <a:solidFill>
                  <a:srgbClr val="FF0000"/>
                </a:solidFill>
                <a:latin typeface="Palatino Linotype" pitchFamily="18" charset="0"/>
              </a:rPr>
              <a:t>Autre présentation : Structure Cubique à faces centrées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260695" y="857232"/>
            <a:ext cx="5371983" cy="523220"/>
          </a:xfrm>
          <a:prstGeom prst="rec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fr-FR" sz="2400" b="1" dirty="0" smtClean="0">
                <a:solidFill>
                  <a:srgbClr val="FF0000"/>
                </a:solidFill>
                <a:latin typeface="Segoe Print" pitchFamily="2" charset="0"/>
              </a:rPr>
              <a:t>Mode du réseau cubique:  </a:t>
            </a:r>
            <a:r>
              <a:rPr lang="fr-FR" sz="2400" b="1" dirty="0" smtClean="0">
                <a:solidFill>
                  <a:srgbClr val="3333CC"/>
                </a:solidFill>
                <a:latin typeface="Segoe Print" pitchFamily="2" charset="0"/>
              </a:rPr>
              <a:t>Mode </a:t>
            </a:r>
            <a:r>
              <a:rPr lang="fr-FR" sz="2800" b="1" dirty="0" smtClean="0">
                <a:solidFill>
                  <a:srgbClr val="3333CC"/>
                </a:solidFill>
                <a:latin typeface="Segoe Print" pitchFamily="2" charset="0"/>
              </a:rPr>
              <a:t>F</a:t>
            </a:r>
            <a:endParaRPr lang="fr-FR" sz="2400" b="1" dirty="0" smtClean="0">
              <a:solidFill>
                <a:srgbClr val="FF0000"/>
              </a:solidFill>
              <a:latin typeface="Segoe Print" pitchFamily="2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285688" y="2500306"/>
            <a:ext cx="4000528" cy="4000528"/>
            <a:chOff x="285688" y="2500306"/>
            <a:chExt cx="4000528" cy="4000528"/>
          </a:xfrm>
        </p:grpSpPr>
        <p:sp>
          <p:nvSpPr>
            <p:cNvPr id="32" name="Ellipse 31"/>
            <p:cNvSpPr/>
            <p:nvPr/>
          </p:nvSpPr>
          <p:spPr>
            <a:xfrm>
              <a:off x="1142944" y="5214950"/>
              <a:ext cx="357190" cy="35719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33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Ellipse 37"/>
            <p:cNvSpPr/>
            <p:nvPr/>
          </p:nvSpPr>
          <p:spPr>
            <a:xfrm>
              <a:off x="3929026" y="6143644"/>
              <a:ext cx="357190" cy="35719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33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Ellipse 38"/>
            <p:cNvSpPr/>
            <p:nvPr/>
          </p:nvSpPr>
          <p:spPr>
            <a:xfrm>
              <a:off x="285688" y="2500306"/>
              <a:ext cx="357190" cy="35719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33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Ellipse 41"/>
            <p:cNvSpPr/>
            <p:nvPr/>
          </p:nvSpPr>
          <p:spPr>
            <a:xfrm>
              <a:off x="714348" y="3857628"/>
              <a:ext cx="357190" cy="35719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33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Ellipse 46"/>
            <p:cNvSpPr/>
            <p:nvPr/>
          </p:nvSpPr>
          <p:spPr>
            <a:xfrm>
              <a:off x="2071670" y="4293096"/>
              <a:ext cx="357190" cy="35719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33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Ellipse 30"/>
            <p:cNvSpPr/>
            <p:nvPr/>
          </p:nvSpPr>
          <p:spPr>
            <a:xfrm>
              <a:off x="2483768" y="5664098"/>
              <a:ext cx="357190" cy="35719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33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1142944" y="1571612"/>
            <a:ext cx="4071966" cy="4000528"/>
            <a:chOff x="1142944" y="1571612"/>
            <a:chExt cx="4071966" cy="4000528"/>
          </a:xfrm>
        </p:grpSpPr>
        <p:sp>
          <p:nvSpPr>
            <p:cNvPr id="36" name="Ellipse 35"/>
            <p:cNvSpPr/>
            <p:nvPr/>
          </p:nvSpPr>
          <p:spPr>
            <a:xfrm>
              <a:off x="4857720" y="5214950"/>
              <a:ext cx="357190" cy="35719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33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Ellipse 36"/>
            <p:cNvSpPr/>
            <p:nvPr/>
          </p:nvSpPr>
          <p:spPr>
            <a:xfrm>
              <a:off x="1142944" y="1571612"/>
              <a:ext cx="357190" cy="35719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33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Ellipse 39"/>
            <p:cNvSpPr/>
            <p:nvPr/>
          </p:nvSpPr>
          <p:spPr>
            <a:xfrm>
              <a:off x="3857588" y="2571744"/>
              <a:ext cx="357190" cy="35719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33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Ellipse 43"/>
            <p:cNvSpPr/>
            <p:nvPr/>
          </p:nvSpPr>
          <p:spPr>
            <a:xfrm>
              <a:off x="4355976" y="3863898"/>
              <a:ext cx="357190" cy="35719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33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Ellipse 44"/>
            <p:cNvSpPr/>
            <p:nvPr/>
          </p:nvSpPr>
          <p:spPr>
            <a:xfrm>
              <a:off x="3000364" y="3359842"/>
              <a:ext cx="357190" cy="35719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33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Ellipse 54"/>
            <p:cNvSpPr/>
            <p:nvPr/>
          </p:nvSpPr>
          <p:spPr>
            <a:xfrm>
              <a:off x="2555776" y="1988840"/>
              <a:ext cx="357190" cy="35719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33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464283" y="2678901"/>
            <a:ext cx="3643338" cy="3643338"/>
            <a:chOff x="464283" y="2678901"/>
            <a:chExt cx="3643338" cy="3643338"/>
          </a:xfrm>
        </p:grpSpPr>
        <p:cxnSp>
          <p:nvCxnSpPr>
            <p:cNvPr id="29" name="Connecteur droit 28"/>
            <p:cNvCxnSpPr/>
            <p:nvPr/>
          </p:nvCxnSpPr>
          <p:spPr>
            <a:xfrm flipH="1" flipV="1">
              <a:off x="1321540" y="5393545"/>
              <a:ext cx="2786081" cy="928694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e 11"/>
            <p:cNvGrpSpPr/>
            <p:nvPr/>
          </p:nvGrpSpPr>
          <p:grpSpPr>
            <a:xfrm>
              <a:off x="464283" y="2678901"/>
              <a:ext cx="3643338" cy="3643338"/>
              <a:chOff x="464283" y="2678901"/>
              <a:chExt cx="3643338" cy="3643338"/>
            </a:xfrm>
          </p:grpSpPr>
          <p:cxnSp>
            <p:nvCxnSpPr>
              <p:cNvPr id="4" name="Connecteur droit 3"/>
              <p:cNvCxnSpPr/>
              <p:nvPr/>
            </p:nvCxnSpPr>
            <p:spPr>
              <a:xfrm>
                <a:off x="464283" y="2701788"/>
                <a:ext cx="857256" cy="2691757"/>
              </a:xfrm>
              <a:prstGeom prst="line">
                <a:avLst/>
              </a:prstGeom>
              <a:ln w="571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cteur droit 47"/>
              <p:cNvCxnSpPr/>
              <p:nvPr/>
            </p:nvCxnSpPr>
            <p:spPr>
              <a:xfrm flipH="1" flipV="1">
                <a:off x="464285" y="2678901"/>
                <a:ext cx="3643336" cy="3643338"/>
              </a:xfrm>
              <a:prstGeom prst="line">
                <a:avLst/>
              </a:prstGeom>
              <a:ln w="571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Groupe 18"/>
          <p:cNvGrpSpPr/>
          <p:nvPr/>
        </p:nvGrpSpPr>
        <p:grpSpPr>
          <a:xfrm>
            <a:off x="1321539" y="1737009"/>
            <a:ext cx="3714776" cy="3656536"/>
            <a:chOff x="1321539" y="1737009"/>
            <a:chExt cx="3714776" cy="3656536"/>
          </a:xfrm>
        </p:grpSpPr>
        <p:cxnSp>
          <p:nvCxnSpPr>
            <p:cNvPr id="52" name="Connecteur droit 51"/>
            <p:cNvCxnSpPr/>
            <p:nvPr/>
          </p:nvCxnSpPr>
          <p:spPr>
            <a:xfrm flipH="1" flipV="1">
              <a:off x="4107621" y="2842039"/>
              <a:ext cx="928694" cy="2551506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Groupe 52"/>
            <p:cNvGrpSpPr/>
            <p:nvPr/>
          </p:nvGrpSpPr>
          <p:grpSpPr>
            <a:xfrm>
              <a:off x="1321539" y="1737009"/>
              <a:ext cx="3714776" cy="3656536"/>
              <a:chOff x="-128223" y="4969579"/>
              <a:chExt cx="3714776" cy="3656536"/>
            </a:xfrm>
          </p:grpSpPr>
          <p:cxnSp>
            <p:nvCxnSpPr>
              <p:cNvPr id="56" name="Connecteur droit 55"/>
              <p:cNvCxnSpPr/>
              <p:nvPr/>
            </p:nvCxnSpPr>
            <p:spPr>
              <a:xfrm>
                <a:off x="-128222" y="4969579"/>
                <a:ext cx="2714643" cy="964779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necteur droit 56"/>
              <p:cNvCxnSpPr/>
              <p:nvPr/>
            </p:nvCxnSpPr>
            <p:spPr>
              <a:xfrm flipH="1" flipV="1">
                <a:off x="-128223" y="4982777"/>
                <a:ext cx="3714776" cy="3643338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462334"/>
            <a:ext cx="3503593" cy="355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Rectangle 59"/>
          <p:cNvSpPr>
            <a:spLocks noChangeArrowheads="1"/>
          </p:cNvSpPr>
          <p:nvPr/>
        </p:nvSpPr>
        <p:spPr bwMode="auto">
          <a:xfrm>
            <a:off x="539552" y="6228601"/>
            <a:ext cx="3628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fr-FR" sz="1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5361238" y="1628800"/>
            <a:ext cx="3628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fr-FR" sz="1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Rectangle 59"/>
          <p:cNvSpPr>
            <a:spLocks noChangeArrowheads="1"/>
          </p:cNvSpPr>
          <p:nvPr/>
        </p:nvSpPr>
        <p:spPr bwMode="auto">
          <a:xfrm>
            <a:off x="107504" y="2924944"/>
            <a:ext cx="3628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fr-FR" sz="16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824734" y="1196752"/>
            <a:ext cx="3628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fr-FR" sz="1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Rectangle 59"/>
          <p:cNvSpPr>
            <a:spLocks noChangeArrowheads="1"/>
          </p:cNvSpPr>
          <p:nvPr/>
        </p:nvSpPr>
        <p:spPr bwMode="auto">
          <a:xfrm>
            <a:off x="5724127" y="6053815"/>
            <a:ext cx="3215561" cy="461665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Plans compacts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r-FR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fr-FR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fr-FR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785634" y="6553150"/>
            <a:ext cx="5026726" cy="476250"/>
          </a:xfrm>
        </p:spPr>
        <p:txBody>
          <a:bodyPr/>
          <a:lstStyle/>
          <a:p>
            <a:r>
              <a:rPr lang="fr-FR" dirty="0" err="1" smtClean="0"/>
              <a:t>Pr.SAMDI</a:t>
            </a:r>
            <a:r>
              <a:rPr lang="fr-FR" dirty="0" smtClean="0"/>
              <a:t>- FSAC-</a:t>
            </a:r>
            <a:r>
              <a:rPr lang="fr-FR" dirty="0" err="1" smtClean="0"/>
              <a:t>Univ</a:t>
            </a:r>
            <a:r>
              <a:rPr lang="fr-FR" dirty="0" smtClean="0"/>
              <a:t>. Hassan II- Casablanca Maroc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898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1" grpId="0" animBg="1"/>
      <p:bldP spid="59" grpId="0"/>
      <p:bldP spid="60" grpId="0"/>
      <p:bldP spid="61" grpId="0"/>
      <p:bldP spid="6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61113" y="908720"/>
            <a:ext cx="88088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Low"/>
            <a:r>
              <a:rPr lang="el-GR" sz="2800" b="1" dirty="0" smtClean="0">
                <a:solidFill>
                  <a:srgbClr val="FF0000"/>
                </a:solidFill>
                <a:latin typeface="Segoe Print" pitchFamily="2" charset="0"/>
              </a:rPr>
              <a:t>τ</a:t>
            </a:r>
            <a:r>
              <a:rPr lang="fr-FR" sz="2800" dirty="0" smtClean="0">
                <a:latin typeface="Segoe Print" pitchFamily="2" charset="0"/>
              </a:rPr>
              <a:t> </a:t>
            </a:r>
            <a:r>
              <a:rPr lang="fr-FR" dirty="0">
                <a:latin typeface="Segoe Print" pitchFamily="2" charset="0"/>
              </a:rPr>
              <a:t>= </a:t>
            </a:r>
            <a:r>
              <a:rPr lang="fr-FR" dirty="0" smtClean="0">
                <a:latin typeface="Segoe Print" pitchFamily="2" charset="0"/>
              </a:rPr>
              <a:t>n. </a:t>
            </a:r>
            <a:r>
              <a:rPr lang="fr-FR" sz="2400" b="1" dirty="0" smtClean="0">
                <a:solidFill>
                  <a:srgbClr val="FF3300"/>
                </a:solidFill>
                <a:latin typeface="Segoe Print" pitchFamily="2" charset="0"/>
              </a:rPr>
              <a:t>volume(1atome)</a:t>
            </a:r>
            <a:r>
              <a:rPr lang="fr-FR" dirty="0" smtClean="0">
                <a:latin typeface="Segoe Print" pitchFamily="2" charset="0"/>
              </a:rPr>
              <a:t>/</a:t>
            </a:r>
            <a:r>
              <a:rPr lang="fr-FR" sz="2400" b="1" dirty="0" smtClean="0">
                <a:solidFill>
                  <a:srgbClr val="0000FF"/>
                </a:solidFill>
                <a:latin typeface="Segoe Print" pitchFamily="2" charset="0"/>
              </a:rPr>
              <a:t>V(maille)</a:t>
            </a:r>
            <a:r>
              <a:rPr lang="fr-FR" dirty="0" smtClean="0">
                <a:latin typeface="Segoe Print" pitchFamily="2" charset="0"/>
              </a:rPr>
              <a:t>   </a:t>
            </a:r>
            <a:r>
              <a:rPr lang="fr-FR" dirty="0">
                <a:latin typeface="Segoe Print" pitchFamily="2" charset="0"/>
              </a:rPr>
              <a:t>avec n = </a:t>
            </a:r>
            <a:r>
              <a:rPr lang="fr-FR" dirty="0" smtClean="0">
                <a:latin typeface="Segoe Print" pitchFamily="2" charset="0"/>
              </a:rPr>
              <a:t>4 atomes/maille</a:t>
            </a:r>
            <a:endParaRPr lang="fr-FR" b="1" baseline="30000" dirty="0">
              <a:solidFill>
                <a:srgbClr val="3333CC"/>
              </a:solidFill>
              <a:latin typeface="Segoe Print" pitchFamily="2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4427984" y="4221088"/>
            <a:ext cx="27943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Low"/>
            <a:r>
              <a:rPr lang="fr-FR" sz="2400" dirty="0">
                <a:latin typeface="Segoe Print" pitchFamily="2" charset="0"/>
              </a:rPr>
              <a:t>D’où la relation :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29984" y="1753652"/>
            <a:ext cx="89723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Low"/>
            <a:r>
              <a:rPr lang="fr-FR" sz="2400" dirty="0" smtClean="0">
                <a:latin typeface="Segoe Print" pitchFamily="2" charset="0"/>
              </a:rPr>
              <a:t> </a:t>
            </a:r>
            <a:r>
              <a:rPr lang="fr-FR" sz="2800" b="1" dirty="0">
                <a:solidFill>
                  <a:srgbClr val="FF0000"/>
                </a:solidFill>
                <a:latin typeface="Segoe Print" pitchFamily="2" charset="0"/>
              </a:rPr>
              <a:t>v </a:t>
            </a:r>
            <a:r>
              <a:rPr lang="fr-FR" sz="2800" b="1" dirty="0" smtClean="0">
                <a:solidFill>
                  <a:srgbClr val="FF0000"/>
                </a:solidFill>
                <a:latin typeface="Segoe Print" pitchFamily="2" charset="0"/>
              </a:rPr>
              <a:t>(1 atome) =(4/3) </a:t>
            </a:r>
            <a:r>
              <a:rPr lang="el-GR" sz="2800" b="1" dirty="0" smtClean="0">
                <a:solidFill>
                  <a:srgbClr val="FF0000"/>
                </a:solidFill>
                <a:latin typeface="Segoe Print" pitchFamily="2" charset="0"/>
              </a:rPr>
              <a:t>π</a:t>
            </a:r>
            <a:r>
              <a:rPr lang="fr-FR" sz="2800" b="1" dirty="0" smtClean="0">
                <a:solidFill>
                  <a:srgbClr val="FF0000"/>
                </a:solidFill>
                <a:latin typeface="Segoe Print" pitchFamily="2" charset="0"/>
              </a:rPr>
              <a:t> R</a:t>
            </a:r>
            <a:r>
              <a:rPr lang="fr-FR" sz="3200" b="1" baseline="30000" dirty="0" smtClean="0">
                <a:solidFill>
                  <a:srgbClr val="FF0000"/>
                </a:solidFill>
                <a:latin typeface="Segoe Print" pitchFamily="2" charset="0"/>
              </a:rPr>
              <a:t>3</a:t>
            </a:r>
            <a:r>
              <a:rPr lang="fr-FR" sz="2800" b="1" dirty="0">
                <a:solidFill>
                  <a:srgbClr val="FF0000"/>
                </a:solidFill>
                <a:latin typeface="Segoe Print" pitchFamily="2" charset="0"/>
              </a:rPr>
              <a:t> </a:t>
            </a:r>
            <a:r>
              <a:rPr lang="fr-FR" sz="2800" b="1" dirty="0" smtClean="0">
                <a:solidFill>
                  <a:srgbClr val="FF0000"/>
                </a:solidFill>
                <a:latin typeface="Segoe Print" pitchFamily="2" charset="0"/>
              </a:rPr>
              <a:t>    et </a:t>
            </a:r>
            <a:r>
              <a:rPr lang="fr-FR" sz="2400" dirty="0" smtClean="0">
                <a:latin typeface="Segoe Print" pitchFamily="2" charset="0"/>
              </a:rPr>
              <a:t>   </a:t>
            </a:r>
            <a:r>
              <a:rPr lang="fr-FR" sz="2400" b="1" dirty="0" smtClean="0">
                <a:solidFill>
                  <a:srgbClr val="3333CC"/>
                </a:solidFill>
                <a:latin typeface="Segoe Print" pitchFamily="2" charset="0"/>
              </a:rPr>
              <a:t>V(1 maille) </a:t>
            </a:r>
            <a:r>
              <a:rPr lang="fr-FR" sz="2400" b="1" dirty="0">
                <a:solidFill>
                  <a:srgbClr val="3333CC"/>
                </a:solidFill>
                <a:latin typeface="Segoe Print" pitchFamily="2" charset="0"/>
              </a:rPr>
              <a:t>= a</a:t>
            </a:r>
            <a:r>
              <a:rPr lang="fr-FR" sz="3200" b="1" baseline="30000" dirty="0">
                <a:solidFill>
                  <a:srgbClr val="3333CC"/>
                </a:solidFill>
                <a:latin typeface="Segoe Print" pitchFamily="2" charset="0"/>
              </a:rPr>
              <a:t>3</a:t>
            </a:r>
            <a:endParaRPr lang="fr-FR" sz="2400" b="1" baseline="30000" dirty="0">
              <a:solidFill>
                <a:srgbClr val="3333CC"/>
              </a:solidFill>
              <a:latin typeface="Segoe Print" pitchFamily="2" charset="0"/>
            </a:endParaRP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996952"/>
            <a:ext cx="3072455" cy="2666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50825" y="2380238"/>
            <a:ext cx="856964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fr-FR" sz="2400" dirty="0">
                <a:latin typeface="Segoe Print" pitchFamily="2" charset="0"/>
              </a:rPr>
              <a:t>Or pour un </a:t>
            </a:r>
            <a:r>
              <a:rPr lang="fr-FR" sz="2400" dirty="0">
                <a:solidFill>
                  <a:srgbClr val="FF0000"/>
                </a:solidFill>
                <a:latin typeface="Segoe Print" pitchFamily="2" charset="0"/>
              </a:rPr>
              <a:t>CFC</a:t>
            </a:r>
            <a:r>
              <a:rPr lang="fr-FR" sz="2400" dirty="0">
                <a:latin typeface="Segoe Print" pitchFamily="2" charset="0"/>
              </a:rPr>
              <a:t>, les atomes sont </a:t>
            </a:r>
            <a:r>
              <a:rPr lang="fr-FR" sz="2400" dirty="0" smtClean="0">
                <a:latin typeface="Segoe Print" pitchFamily="2" charset="0"/>
              </a:rPr>
              <a:t> tangents </a:t>
            </a:r>
            <a:r>
              <a:rPr lang="fr-FR" sz="2400" dirty="0">
                <a:latin typeface="Segoe Print" pitchFamily="2" charset="0"/>
              </a:rPr>
              <a:t> selon la diagonale de la face </a:t>
            </a:r>
          </a:p>
        </p:txBody>
      </p:sp>
      <p:cxnSp>
        <p:nvCxnSpPr>
          <p:cNvPr id="17" name="Connecteur droit 16"/>
          <p:cNvCxnSpPr/>
          <p:nvPr/>
        </p:nvCxnSpPr>
        <p:spPr>
          <a:xfrm flipV="1">
            <a:off x="827584" y="3789040"/>
            <a:ext cx="1584176" cy="1584176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4067944" y="3212976"/>
            <a:ext cx="3312368" cy="76944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dirty="0" smtClean="0">
                <a:latin typeface="Segoe Print" pitchFamily="2" charset="0"/>
              </a:rPr>
              <a:t>Relation de tangence : </a:t>
            </a:r>
            <a:r>
              <a:rPr lang="fr-FR" sz="2400" b="1" dirty="0" smtClean="0">
                <a:solidFill>
                  <a:srgbClr val="FF0000"/>
                </a:solidFill>
                <a:latin typeface="Segoe Print" pitchFamily="2" charset="0"/>
              </a:rPr>
              <a:t>4R = a</a:t>
            </a:r>
            <a:r>
              <a:rPr lang="fr-FR" sz="2400" b="1" dirty="0">
                <a:solidFill>
                  <a:srgbClr val="FF0000"/>
                </a:solidFill>
                <a:latin typeface="Segoe Print" pitchFamily="2" charset="0"/>
              </a:rPr>
              <a:t>√</a:t>
            </a:r>
            <a:r>
              <a:rPr lang="fr-FR" sz="2400" b="1" dirty="0" smtClean="0">
                <a:solidFill>
                  <a:srgbClr val="FF0000"/>
                </a:solidFill>
                <a:latin typeface="Segoe Print" pitchFamily="2" charset="0"/>
              </a:rPr>
              <a:t>2</a:t>
            </a:r>
            <a:endParaRPr lang="fr-FR" sz="2400" b="1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803" y="5586994"/>
            <a:ext cx="761747" cy="76944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l-GR" sz="4400" b="1" dirty="0" smtClean="0">
                <a:solidFill>
                  <a:srgbClr val="FF0000"/>
                </a:solidFill>
                <a:latin typeface="Segoe Print" pitchFamily="2" charset="0"/>
              </a:rPr>
              <a:t>τ</a:t>
            </a:r>
            <a:r>
              <a:rPr lang="fr-FR" sz="4400" b="1" dirty="0" smtClean="0">
                <a:solidFill>
                  <a:srgbClr val="FF0000"/>
                </a:solidFill>
                <a:latin typeface="Segoe Print" pitchFamily="2" charset="0"/>
              </a:rPr>
              <a:t> </a:t>
            </a:r>
            <a:endParaRPr lang="fr-FR" sz="4400" dirty="0"/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1214113" y="5590401"/>
            <a:ext cx="25811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Low"/>
            <a:r>
              <a:rPr lang="fr-FR" sz="2400" b="1" dirty="0" smtClean="0">
                <a:solidFill>
                  <a:srgbClr val="FF0000"/>
                </a:solidFill>
                <a:latin typeface="Segoe Print" pitchFamily="2" charset="0"/>
              </a:rPr>
              <a:t>4 . (4/3) </a:t>
            </a:r>
            <a:r>
              <a:rPr lang="el-GR" sz="2400" b="1" dirty="0" smtClean="0">
                <a:solidFill>
                  <a:srgbClr val="FF0000"/>
                </a:solidFill>
                <a:latin typeface="Segoe Print" pitchFamily="2" charset="0"/>
              </a:rPr>
              <a:t>π</a:t>
            </a:r>
            <a:r>
              <a:rPr lang="fr-FR" sz="2400" b="1" dirty="0" smtClean="0">
                <a:solidFill>
                  <a:srgbClr val="FF0000"/>
                </a:solidFill>
                <a:latin typeface="Segoe Print" pitchFamily="2" charset="0"/>
              </a:rPr>
              <a:t> R</a:t>
            </a:r>
            <a:r>
              <a:rPr lang="fr-FR" sz="2800" b="1" baseline="30000" dirty="0" smtClean="0">
                <a:solidFill>
                  <a:srgbClr val="FF0000"/>
                </a:solidFill>
                <a:latin typeface="Segoe Print" pitchFamily="2" charset="0"/>
              </a:rPr>
              <a:t>3</a:t>
            </a:r>
            <a:r>
              <a:rPr lang="fr-FR" sz="2400" b="1" dirty="0">
                <a:solidFill>
                  <a:srgbClr val="FF0000"/>
                </a:solidFill>
                <a:latin typeface="Segoe Print" pitchFamily="2" charset="0"/>
              </a:rPr>
              <a:t> </a:t>
            </a:r>
            <a:endParaRPr lang="fr-FR" b="1" baseline="30000" dirty="0">
              <a:solidFill>
                <a:srgbClr val="3333CC"/>
              </a:solidFill>
              <a:latin typeface="Segoe Print" pitchFamily="2" charset="0"/>
            </a:endParaRPr>
          </a:p>
        </p:txBody>
      </p:sp>
      <p:cxnSp>
        <p:nvCxnSpPr>
          <p:cNvPr id="24" name="Connecteur droit 23"/>
          <p:cNvCxnSpPr/>
          <p:nvPr/>
        </p:nvCxnSpPr>
        <p:spPr>
          <a:xfrm>
            <a:off x="944445" y="6063680"/>
            <a:ext cx="2916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522949" y="5836043"/>
            <a:ext cx="4411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Low"/>
            <a:r>
              <a:rPr lang="fr-FR" sz="3200" b="1" dirty="0" smtClean="0">
                <a:solidFill>
                  <a:srgbClr val="FF0000"/>
                </a:solidFill>
                <a:latin typeface="Segoe Print" pitchFamily="2" charset="0"/>
              </a:rPr>
              <a:t>=</a:t>
            </a:r>
            <a:endParaRPr lang="fr-FR" sz="2800" b="1" baseline="30000" dirty="0">
              <a:solidFill>
                <a:srgbClr val="3333CC"/>
              </a:solidFill>
              <a:latin typeface="Segoe Print" pitchFamily="2" charset="0"/>
            </a:endParaRP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2148712" y="6094457"/>
            <a:ext cx="6623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Low"/>
            <a:r>
              <a:rPr lang="fr-FR" sz="2400" b="1" dirty="0" smtClean="0">
                <a:solidFill>
                  <a:srgbClr val="FF0000"/>
                </a:solidFill>
                <a:latin typeface="Segoe Print" pitchFamily="2" charset="0"/>
              </a:rPr>
              <a:t>a</a:t>
            </a:r>
            <a:r>
              <a:rPr lang="fr-FR" sz="2800" b="1" baseline="30000" dirty="0" smtClean="0">
                <a:solidFill>
                  <a:srgbClr val="FF0000"/>
                </a:solidFill>
                <a:latin typeface="Segoe Print" pitchFamily="2" charset="0"/>
              </a:rPr>
              <a:t>3</a:t>
            </a:r>
            <a:r>
              <a:rPr lang="fr-FR" sz="2400" b="1" dirty="0">
                <a:solidFill>
                  <a:srgbClr val="FF0000"/>
                </a:solidFill>
                <a:latin typeface="Segoe Print" pitchFamily="2" charset="0"/>
              </a:rPr>
              <a:t> </a:t>
            </a:r>
            <a:endParaRPr lang="fr-FR" b="1" baseline="30000" dirty="0">
              <a:solidFill>
                <a:srgbClr val="3333CC"/>
              </a:solidFill>
              <a:latin typeface="Segoe Print" pitchFamily="2" charset="0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4306565" y="5537557"/>
            <a:ext cx="38186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Low"/>
            <a:r>
              <a:rPr lang="fr-FR" sz="2400" b="1" dirty="0" smtClean="0">
                <a:solidFill>
                  <a:srgbClr val="0000FF"/>
                </a:solidFill>
                <a:latin typeface="Segoe Print" pitchFamily="2" charset="0"/>
              </a:rPr>
              <a:t>4 . (4/3) </a:t>
            </a:r>
            <a:r>
              <a:rPr lang="el-GR" sz="2400" b="1" dirty="0" smtClean="0">
                <a:solidFill>
                  <a:srgbClr val="0000FF"/>
                </a:solidFill>
                <a:latin typeface="Segoe Print" pitchFamily="2" charset="0"/>
              </a:rPr>
              <a:t>π</a:t>
            </a:r>
            <a:r>
              <a:rPr lang="fr-FR" sz="2400" b="1" dirty="0" smtClean="0">
                <a:solidFill>
                  <a:srgbClr val="0000FF"/>
                </a:solidFill>
                <a:latin typeface="Segoe Print" pitchFamily="2" charset="0"/>
              </a:rPr>
              <a:t> (</a:t>
            </a:r>
            <a:r>
              <a:rPr lang="fr-FR" sz="2400" b="1" dirty="0" smtClean="0">
                <a:solidFill>
                  <a:srgbClr val="FF0000"/>
                </a:solidFill>
                <a:latin typeface="Segoe Print" pitchFamily="2" charset="0"/>
              </a:rPr>
              <a:t>a√2 /4)</a:t>
            </a:r>
            <a:r>
              <a:rPr lang="fr-FR" sz="2400" b="1" baseline="30000" dirty="0" smtClean="0">
                <a:solidFill>
                  <a:srgbClr val="0000FF"/>
                </a:solidFill>
                <a:latin typeface="Segoe Print" pitchFamily="2" charset="0"/>
              </a:rPr>
              <a:t>3</a:t>
            </a:r>
            <a:r>
              <a:rPr lang="fr-FR" sz="2400" b="1" dirty="0">
                <a:solidFill>
                  <a:srgbClr val="0066FF"/>
                </a:solidFill>
                <a:latin typeface="Segoe Print" pitchFamily="2" charset="0"/>
              </a:rPr>
              <a:t> </a:t>
            </a:r>
            <a:endParaRPr lang="fr-FR" b="1" baseline="30000" dirty="0">
              <a:solidFill>
                <a:srgbClr val="0066FF"/>
              </a:solidFill>
              <a:latin typeface="Segoe Print" pitchFamily="2" charset="0"/>
            </a:endParaRPr>
          </a:p>
        </p:txBody>
      </p:sp>
      <p:cxnSp>
        <p:nvCxnSpPr>
          <p:cNvPr id="28" name="Connecteur droit 27"/>
          <p:cNvCxnSpPr/>
          <p:nvPr/>
        </p:nvCxnSpPr>
        <p:spPr>
          <a:xfrm>
            <a:off x="4256813" y="6010836"/>
            <a:ext cx="3456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3835317" y="5783199"/>
            <a:ext cx="4411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Low"/>
            <a:r>
              <a:rPr lang="fr-FR" sz="3200" b="1" dirty="0" smtClean="0">
                <a:solidFill>
                  <a:srgbClr val="0066FF"/>
                </a:solidFill>
                <a:latin typeface="Segoe Print" pitchFamily="2" charset="0"/>
              </a:rPr>
              <a:t>=</a:t>
            </a:r>
            <a:endParaRPr lang="fr-FR" sz="2800" b="1" baseline="30000" dirty="0">
              <a:solidFill>
                <a:srgbClr val="0066FF"/>
              </a:solidFill>
              <a:latin typeface="Segoe Print" pitchFamily="2" charset="0"/>
            </a:endParaRP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5461080" y="6041613"/>
            <a:ext cx="6623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Low"/>
            <a:r>
              <a:rPr lang="fr-FR" sz="2400" b="1" dirty="0" smtClean="0">
                <a:solidFill>
                  <a:srgbClr val="0000FF"/>
                </a:solidFill>
                <a:latin typeface="Segoe Print" pitchFamily="2" charset="0"/>
              </a:rPr>
              <a:t>a</a:t>
            </a:r>
            <a:r>
              <a:rPr lang="fr-FR" sz="2800" b="1" baseline="30000" dirty="0" smtClean="0">
                <a:solidFill>
                  <a:srgbClr val="0000FF"/>
                </a:solidFill>
                <a:latin typeface="Segoe Print" pitchFamily="2" charset="0"/>
              </a:rPr>
              <a:t>3</a:t>
            </a:r>
            <a:r>
              <a:rPr lang="fr-FR" sz="2400" b="1" dirty="0">
                <a:solidFill>
                  <a:srgbClr val="0066FF"/>
                </a:solidFill>
                <a:latin typeface="Segoe Print" pitchFamily="2" charset="0"/>
              </a:rPr>
              <a:t> </a:t>
            </a:r>
            <a:endParaRPr lang="fr-FR" b="1" baseline="30000" dirty="0">
              <a:solidFill>
                <a:srgbClr val="0066FF"/>
              </a:solidFill>
              <a:latin typeface="Segoe Print" pitchFamily="2" charset="0"/>
            </a:endParaRP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7758582" y="5794810"/>
            <a:ext cx="1277914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Low"/>
            <a:r>
              <a:rPr lang="fr-FR" sz="2400" b="1" dirty="0" smtClean="0">
                <a:solidFill>
                  <a:srgbClr val="FF0000"/>
                </a:solidFill>
                <a:latin typeface="Segoe Print" pitchFamily="2" charset="0"/>
              </a:rPr>
              <a:t>= 0,74</a:t>
            </a:r>
            <a:endParaRPr lang="fr-FR" b="1" baseline="30000" dirty="0">
              <a:solidFill>
                <a:srgbClr val="3333CC"/>
              </a:solidFill>
              <a:latin typeface="Segoe Print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43608" y="188640"/>
            <a:ext cx="6893234" cy="461665"/>
          </a:xfrm>
          <a:prstGeom prst="rect">
            <a:avLst/>
          </a:prstGeom>
          <a:solidFill>
            <a:srgbClr val="66FFFF"/>
          </a:solidFill>
          <a:ln>
            <a:solidFill>
              <a:srgbClr val="00800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fr-FR" sz="2400" b="1" dirty="0" smtClean="0">
                <a:solidFill>
                  <a:srgbClr val="FF0000"/>
                </a:solidFill>
                <a:latin typeface="Segoe Print" pitchFamily="2" charset="0"/>
              </a:rPr>
              <a:t>Structure Cubique à faces centrées, </a:t>
            </a:r>
            <a:r>
              <a:rPr lang="fr-FR" sz="2400" b="1" dirty="0" smtClean="0">
                <a:solidFill>
                  <a:srgbClr val="3333CC"/>
                </a:solidFill>
                <a:latin typeface="Segoe Print" pitchFamily="2" charset="0"/>
              </a:rPr>
              <a:t>Mode F</a:t>
            </a:r>
            <a:endParaRPr lang="fr-FR" sz="2400" b="1" dirty="0" smtClean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3124200" y="6525344"/>
            <a:ext cx="5264224" cy="476250"/>
          </a:xfrm>
        </p:spPr>
        <p:txBody>
          <a:bodyPr/>
          <a:lstStyle/>
          <a:p>
            <a:r>
              <a:rPr lang="fr-FR" smtClean="0"/>
              <a:t>Pr.SAMDI- FSAC-Univ. Hassan II- Casablanca Maroc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89" grpId="0"/>
      <p:bldP spid="12" grpId="0"/>
      <p:bldP spid="16388" grpId="0"/>
      <p:bldP spid="18" grpId="0" animBg="1"/>
      <p:bldP spid="20" grpId="0" animBg="1"/>
      <p:bldP spid="22" grpId="0"/>
      <p:bldP spid="25" grpId="0"/>
      <p:bldP spid="26" grpId="0"/>
      <p:bldP spid="27" grpId="0"/>
      <p:bldP spid="29" grpId="0"/>
      <p:bldP spid="30" grpId="0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7"/>
          <p:cNvGrpSpPr/>
          <p:nvPr/>
        </p:nvGrpSpPr>
        <p:grpSpPr>
          <a:xfrm>
            <a:off x="428564" y="1142984"/>
            <a:ext cx="3857684" cy="3714776"/>
            <a:chOff x="285688" y="1571612"/>
            <a:chExt cx="5072066" cy="4929222"/>
          </a:xfrm>
        </p:grpSpPr>
        <p:graphicFrame>
          <p:nvGraphicFramePr>
            <p:cNvPr id="21506" name="Object 2"/>
            <p:cNvGraphicFramePr>
              <a:graphicFrameLocks noChangeAspect="1"/>
            </p:cNvGraphicFramePr>
            <p:nvPr/>
          </p:nvGraphicFramePr>
          <p:xfrm>
            <a:off x="357126" y="1682047"/>
            <a:ext cx="5000628" cy="46759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234" name="Picture" r:id="rId3" imgW="1956816" imgH="1819656" progId="Word.Picture.8">
                    <p:embed/>
                  </p:oleObj>
                </mc:Choice>
                <mc:Fallback>
                  <p:oleObj name="Picture" r:id="rId3" imgW="1956816" imgH="1819656" progId="Word.Picture.8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7126" y="1682047"/>
                          <a:ext cx="5000628" cy="467591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Ellipse 6"/>
            <p:cNvSpPr/>
            <p:nvPr/>
          </p:nvSpPr>
          <p:spPr>
            <a:xfrm>
              <a:off x="1142944" y="5214950"/>
              <a:ext cx="357190" cy="35719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33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Ellipse 9"/>
            <p:cNvSpPr/>
            <p:nvPr/>
          </p:nvSpPr>
          <p:spPr>
            <a:xfrm>
              <a:off x="285688" y="6072206"/>
              <a:ext cx="357190" cy="35719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33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>
              <a:off x="4857720" y="5214950"/>
              <a:ext cx="357190" cy="35719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33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/>
            <p:cNvSpPr/>
            <p:nvPr/>
          </p:nvSpPr>
          <p:spPr>
            <a:xfrm>
              <a:off x="1142944" y="1571612"/>
              <a:ext cx="357190" cy="35719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33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/>
            <p:cNvSpPr/>
            <p:nvPr/>
          </p:nvSpPr>
          <p:spPr>
            <a:xfrm>
              <a:off x="3929026" y="6143644"/>
              <a:ext cx="357190" cy="35719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33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Ellipse 13"/>
            <p:cNvSpPr/>
            <p:nvPr/>
          </p:nvSpPr>
          <p:spPr>
            <a:xfrm>
              <a:off x="285688" y="2500306"/>
              <a:ext cx="357190" cy="35719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33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Ellipse 14"/>
            <p:cNvSpPr/>
            <p:nvPr/>
          </p:nvSpPr>
          <p:spPr>
            <a:xfrm>
              <a:off x="3857588" y="2571744"/>
              <a:ext cx="357190" cy="35719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33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Ellipse 15"/>
            <p:cNvSpPr/>
            <p:nvPr/>
          </p:nvSpPr>
          <p:spPr>
            <a:xfrm>
              <a:off x="4786282" y="1571612"/>
              <a:ext cx="357190" cy="35719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33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Ellipse 17"/>
            <p:cNvSpPr/>
            <p:nvPr/>
          </p:nvSpPr>
          <p:spPr>
            <a:xfrm>
              <a:off x="714348" y="3857628"/>
              <a:ext cx="357190" cy="35719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33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Ellipse 20"/>
            <p:cNvSpPr/>
            <p:nvPr/>
          </p:nvSpPr>
          <p:spPr>
            <a:xfrm>
              <a:off x="4357686" y="3857628"/>
              <a:ext cx="357190" cy="35719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33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Ellipse 23"/>
            <p:cNvSpPr/>
            <p:nvPr/>
          </p:nvSpPr>
          <p:spPr>
            <a:xfrm>
              <a:off x="2071670" y="4357694"/>
              <a:ext cx="357190" cy="35719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33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Ellipse 25"/>
            <p:cNvSpPr/>
            <p:nvPr/>
          </p:nvSpPr>
          <p:spPr>
            <a:xfrm>
              <a:off x="2571736" y="5643578"/>
              <a:ext cx="357190" cy="35719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33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Ellipse 28"/>
            <p:cNvSpPr/>
            <p:nvPr/>
          </p:nvSpPr>
          <p:spPr>
            <a:xfrm>
              <a:off x="2571736" y="2000240"/>
              <a:ext cx="357190" cy="35719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33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Ellipse 21"/>
            <p:cNvSpPr/>
            <p:nvPr/>
          </p:nvSpPr>
          <p:spPr>
            <a:xfrm>
              <a:off x="3000364" y="3357562"/>
              <a:ext cx="357190" cy="35719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33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-51066" y="214290"/>
            <a:ext cx="9142247" cy="584775"/>
          </a:xfrm>
          <a:prstGeom prst="rect">
            <a:avLst/>
          </a:prstGeom>
          <a:solidFill>
            <a:srgbClr val="66FFFF"/>
          </a:solidFill>
          <a:ln>
            <a:solidFill>
              <a:srgbClr val="00800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fr-FR" sz="3200" b="1" dirty="0" smtClean="0">
                <a:solidFill>
                  <a:srgbClr val="FF0000"/>
                </a:solidFill>
                <a:latin typeface="Segoe Print" pitchFamily="2" charset="0"/>
              </a:rPr>
              <a:t>Structure Cubique à faces centrées, </a:t>
            </a:r>
            <a:r>
              <a:rPr lang="fr-FR" sz="3200" b="1" dirty="0" smtClean="0">
                <a:solidFill>
                  <a:srgbClr val="3333CC"/>
                </a:solidFill>
                <a:latin typeface="Segoe Print" pitchFamily="2" charset="0"/>
              </a:rPr>
              <a:t>Mode F</a:t>
            </a:r>
            <a:endParaRPr lang="fr-FR" sz="3200" b="1" dirty="0" smtClean="0">
              <a:solidFill>
                <a:srgbClr val="FF0000"/>
              </a:solidFill>
              <a:latin typeface="Segoe Print" pitchFamily="2" charset="0"/>
            </a:endParaRPr>
          </a:p>
        </p:txBody>
      </p:sp>
      <p:grpSp>
        <p:nvGrpSpPr>
          <p:cNvPr id="3" name="Groupe 31"/>
          <p:cNvGrpSpPr/>
          <p:nvPr/>
        </p:nvGrpSpPr>
        <p:grpSpPr>
          <a:xfrm>
            <a:off x="3268980" y="1142984"/>
            <a:ext cx="3803350" cy="3714776"/>
            <a:chOff x="357126" y="1571612"/>
            <a:chExt cx="5000628" cy="4929222"/>
          </a:xfrm>
          <a:solidFill>
            <a:srgbClr val="3333CC"/>
          </a:solidFill>
        </p:grpSpPr>
        <p:graphicFrame>
          <p:nvGraphicFramePr>
            <p:cNvPr id="33" name="Object 2"/>
            <p:cNvGraphicFramePr>
              <a:graphicFrameLocks noChangeAspect="1"/>
            </p:cNvGraphicFramePr>
            <p:nvPr/>
          </p:nvGraphicFramePr>
          <p:xfrm>
            <a:off x="357126" y="1682047"/>
            <a:ext cx="5000628" cy="46759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235" name="Picture" r:id="rId5" imgW="1956816" imgH="1819656" progId="Word.Picture.8">
                    <p:embed/>
                  </p:oleObj>
                </mc:Choice>
                <mc:Fallback>
                  <p:oleObj name="Picture" r:id="rId5" imgW="1956816" imgH="1819656" progId="Word.Picture.8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7126" y="1682047"/>
                          <a:ext cx="5000628" cy="467591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" name="Ellipse 35"/>
            <p:cNvSpPr/>
            <p:nvPr/>
          </p:nvSpPr>
          <p:spPr>
            <a:xfrm>
              <a:off x="4857720" y="5214950"/>
              <a:ext cx="357190" cy="35719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Ellipse 37"/>
            <p:cNvSpPr/>
            <p:nvPr/>
          </p:nvSpPr>
          <p:spPr>
            <a:xfrm>
              <a:off x="3929026" y="6143644"/>
              <a:ext cx="357190" cy="35719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Ellipse 39"/>
            <p:cNvSpPr/>
            <p:nvPr/>
          </p:nvSpPr>
          <p:spPr>
            <a:xfrm>
              <a:off x="3857588" y="2571744"/>
              <a:ext cx="357190" cy="35719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Ellipse 40"/>
            <p:cNvSpPr/>
            <p:nvPr/>
          </p:nvSpPr>
          <p:spPr>
            <a:xfrm>
              <a:off x="4786282" y="1571612"/>
              <a:ext cx="357190" cy="35719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Ellipse 41"/>
            <p:cNvSpPr/>
            <p:nvPr/>
          </p:nvSpPr>
          <p:spPr>
            <a:xfrm>
              <a:off x="714348" y="3857628"/>
              <a:ext cx="357190" cy="35719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Ellipse 42"/>
            <p:cNvSpPr/>
            <p:nvPr/>
          </p:nvSpPr>
          <p:spPr>
            <a:xfrm>
              <a:off x="4357686" y="3857628"/>
              <a:ext cx="357190" cy="35719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Ellipse 43"/>
            <p:cNvSpPr/>
            <p:nvPr/>
          </p:nvSpPr>
          <p:spPr>
            <a:xfrm>
              <a:off x="3000364" y="3357562"/>
              <a:ext cx="357190" cy="35719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Ellipse 44"/>
            <p:cNvSpPr/>
            <p:nvPr/>
          </p:nvSpPr>
          <p:spPr>
            <a:xfrm>
              <a:off x="2071670" y="4357694"/>
              <a:ext cx="357190" cy="35719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Ellipse 45"/>
            <p:cNvSpPr/>
            <p:nvPr/>
          </p:nvSpPr>
          <p:spPr>
            <a:xfrm>
              <a:off x="2571736" y="5643578"/>
              <a:ext cx="357190" cy="35719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Ellipse 46"/>
            <p:cNvSpPr/>
            <p:nvPr/>
          </p:nvSpPr>
          <p:spPr>
            <a:xfrm>
              <a:off x="2571736" y="2000240"/>
              <a:ext cx="357190" cy="35719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50" name="Connecteur droit 49"/>
          <p:cNvCxnSpPr/>
          <p:nvPr/>
        </p:nvCxnSpPr>
        <p:spPr>
          <a:xfrm>
            <a:off x="2571736" y="2571744"/>
            <a:ext cx="1071570" cy="500066"/>
          </a:xfrm>
          <a:prstGeom prst="line">
            <a:avLst/>
          </a:prstGeom>
          <a:ln w="38100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 rot="5400000" flipH="1" flipV="1">
            <a:off x="2725938" y="2364694"/>
            <a:ext cx="210251" cy="1624485"/>
          </a:xfrm>
          <a:prstGeom prst="line">
            <a:avLst/>
          </a:prstGeom>
          <a:ln w="38100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>
            <a:endCxn id="48" idx="6"/>
          </p:cNvCxnSpPr>
          <p:nvPr/>
        </p:nvCxnSpPr>
        <p:spPr>
          <a:xfrm rot="10800000" flipV="1">
            <a:off x="3857620" y="2633733"/>
            <a:ext cx="1500198" cy="402358"/>
          </a:xfrm>
          <a:prstGeom prst="line">
            <a:avLst/>
          </a:prstGeom>
          <a:ln w="38100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/>
          <p:nvPr/>
        </p:nvCxnSpPr>
        <p:spPr>
          <a:xfrm rot="16200000" flipV="1">
            <a:off x="4040792" y="2710049"/>
            <a:ext cx="210249" cy="933775"/>
          </a:xfrm>
          <a:prstGeom prst="line">
            <a:avLst/>
          </a:prstGeom>
          <a:ln w="38100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e 75"/>
          <p:cNvGrpSpPr/>
          <p:nvPr/>
        </p:nvGrpSpPr>
        <p:grpSpPr>
          <a:xfrm>
            <a:off x="3286116" y="1285859"/>
            <a:ext cx="785820" cy="3429025"/>
            <a:chOff x="3143240" y="1285859"/>
            <a:chExt cx="785820" cy="3429025"/>
          </a:xfrm>
        </p:grpSpPr>
        <p:cxnSp>
          <p:nvCxnSpPr>
            <p:cNvPr id="63" name="Connecteur droit 62"/>
            <p:cNvCxnSpPr/>
            <p:nvPr/>
          </p:nvCxnSpPr>
          <p:spPr>
            <a:xfrm rot="5400000">
              <a:off x="2821770" y="1964522"/>
              <a:ext cx="1714515" cy="35718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/>
            <p:cNvCxnSpPr/>
            <p:nvPr/>
          </p:nvCxnSpPr>
          <p:spPr>
            <a:xfrm rot="16200000" flipH="1">
              <a:off x="2821769" y="2250273"/>
              <a:ext cx="1071570" cy="42862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68"/>
            <p:cNvCxnSpPr/>
            <p:nvPr/>
          </p:nvCxnSpPr>
          <p:spPr>
            <a:xfrm rot="5400000" flipH="1" flipV="1">
              <a:off x="2536017" y="3750471"/>
              <a:ext cx="1643074" cy="28575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/>
            <p:cNvCxnSpPr/>
            <p:nvPr/>
          </p:nvCxnSpPr>
          <p:spPr>
            <a:xfrm rot="16200000" flipV="1">
              <a:off x="3250399" y="3393282"/>
              <a:ext cx="1000133" cy="35718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 76"/>
          <p:cNvGrpSpPr/>
          <p:nvPr/>
        </p:nvGrpSpPr>
        <p:grpSpPr>
          <a:xfrm>
            <a:off x="2357422" y="1571611"/>
            <a:ext cx="2778595" cy="2679523"/>
            <a:chOff x="2285984" y="1500172"/>
            <a:chExt cx="2778595" cy="2679523"/>
          </a:xfrm>
        </p:grpSpPr>
        <p:cxnSp>
          <p:nvCxnSpPr>
            <p:cNvPr id="78" name="Connecteur droit 77"/>
            <p:cNvCxnSpPr/>
            <p:nvPr/>
          </p:nvCxnSpPr>
          <p:spPr>
            <a:xfrm rot="5400000">
              <a:off x="3500431" y="1500176"/>
              <a:ext cx="1500201" cy="1500194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/>
            <p:cNvCxnSpPr/>
            <p:nvPr/>
          </p:nvCxnSpPr>
          <p:spPr>
            <a:xfrm rot="16200000" flipH="1">
              <a:off x="2255758" y="1654560"/>
              <a:ext cx="1376037" cy="1315585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cteur droit 79"/>
            <p:cNvCxnSpPr>
              <a:stCxn id="26" idx="7"/>
            </p:cNvCxnSpPr>
            <p:nvPr/>
          </p:nvCxnSpPr>
          <p:spPr>
            <a:xfrm rot="5400000" flipH="1" flipV="1">
              <a:off x="2503009" y="3039398"/>
              <a:ext cx="1107884" cy="1172709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eur droit 80"/>
            <p:cNvCxnSpPr>
              <a:stCxn id="46" idx="1"/>
            </p:cNvCxnSpPr>
            <p:nvPr/>
          </p:nvCxnSpPr>
          <p:spPr>
            <a:xfrm rot="16200000" flipV="1">
              <a:off x="3835722" y="2950836"/>
              <a:ext cx="1107882" cy="1349833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Ellipse 47"/>
          <p:cNvSpPr/>
          <p:nvPr/>
        </p:nvSpPr>
        <p:spPr>
          <a:xfrm>
            <a:off x="3500430" y="2857496"/>
            <a:ext cx="357190" cy="35719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Rectangle 7"/>
          <p:cNvSpPr>
            <a:spLocks noChangeArrowheads="1"/>
          </p:cNvSpPr>
          <p:nvPr/>
        </p:nvSpPr>
        <p:spPr bwMode="auto">
          <a:xfrm>
            <a:off x="142844" y="5221444"/>
            <a:ext cx="3000396" cy="76944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dirty="0" smtClean="0">
                <a:latin typeface="Segoe Print" pitchFamily="2" charset="0"/>
              </a:rPr>
              <a:t>2 atomes sont situés </a:t>
            </a:r>
            <a:r>
              <a:rPr lang="fr-FR" dirty="0">
                <a:latin typeface="Segoe Print" pitchFamily="2" charset="0"/>
              </a:rPr>
              <a:t>à la </a:t>
            </a:r>
            <a:r>
              <a:rPr lang="fr-FR" dirty="0" smtClean="0">
                <a:latin typeface="Segoe Print" pitchFamily="2" charset="0"/>
              </a:rPr>
              <a:t>distance </a:t>
            </a:r>
            <a:r>
              <a:rPr lang="fr-FR" sz="2400" dirty="0">
                <a:solidFill>
                  <a:srgbClr val="FF0000"/>
                </a:solidFill>
                <a:latin typeface="Segoe Print" pitchFamily="2" charset="0"/>
              </a:rPr>
              <a:t>a√2/2</a:t>
            </a:r>
            <a:r>
              <a:rPr lang="fr-FR" dirty="0" smtClean="0">
                <a:latin typeface="Segoe Print" pitchFamily="2" charset="0"/>
              </a:rPr>
              <a:t>.</a:t>
            </a:r>
            <a:endParaRPr lang="fr-FR" dirty="0">
              <a:latin typeface="Segoe Print" pitchFamily="2" charset="0"/>
            </a:endParaRPr>
          </a:p>
        </p:txBody>
      </p:sp>
      <p:sp>
        <p:nvSpPr>
          <p:cNvPr id="88" name="Rectangle 7"/>
          <p:cNvSpPr>
            <a:spLocks noChangeArrowheads="1"/>
          </p:cNvSpPr>
          <p:nvPr/>
        </p:nvSpPr>
        <p:spPr bwMode="auto">
          <a:xfrm>
            <a:off x="3214678" y="5214950"/>
            <a:ext cx="3286148" cy="830997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sz="2400" dirty="0">
                <a:solidFill>
                  <a:srgbClr val="FF0000"/>
                </a:solidFill>
                <a:latin typeface="Segoe Print" pitchFamily="2" charset="0"/>
              </a:rPr>
              <a:t>Chaque atome a </a:t>
            </a:r>
            <a:endParaRPr lang="fr-FR" sz="2400" dirty="0" smtClean="0">
              <a:solidFill>
                <a:srgbClr val="FF0000"/>
              </a:solidFill>
              <a:latin typeface="Segoe Print" pitchFamily="2" charset="0"/>
            </a:endParaRPr>
          </a:p>
          <a:p>
            <a:pPr algn="ctr"/>
            <a:r>
              <a:rPr lang="fr-FR" sz="2400" dirty="0" smtClean="0">
                <a:latin typeface="Segoe Print" pitchFamily="2" charset="0"/>
              </a:rPr>
              <a:t>12</a:t>
            </a:r>
            <a:r>
              <a:rPr lang="fr-FR" sz="2400" dirty="0" smtClean="0">
                <a:solidFill>
                  <a:srgbClr val="FF0000"/>
                </a:solidFill>
                <a:latin typeface="Segoe Print" pitchFamily="2" charset="0"/>
              </a:rPr>
              <a:t> proches voisins</a:t>
            </a:r>
            <a:endParaRPr lang="fr-FR" sz="2400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89" name="Text Box 54"/>
          <p:cNvSpPr txBox="1">
            <a:spLocks noChangeArrowheads="1"/>
          </p:cNvSpPr>
          <p:nvPr/>
        </p:nvSpPr>
        <p:spPr bwMode="auto">
          <a:xfrm>
            <a:off x="6715141" y="5286388"/>
            <a:ext cx="2214577" cy="461665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latin typeface="Segoe Print" pitchFamily="2" charset="0"/>
              </a:rPr>
              <a:t> </a:t>
            </a:r>
            <a:r>
              <a:rPr lang="fr-FR" sz="2400" b="1" dirty="0" err="1" smtClean="0">
                <a:latin typeface="Segoe Print" pitchFamily="2" charset="0"/>
              </a:rPr>
              <a:t>coord</a:t>
            </a:r>
            <a:r>
              <a:rPr lang="fr-FR" sz="2400" b="1" dirty="0" smtClean="0">
                <a:latin typeface="Segoe Print" pitchFamily="2" charset="0"/>
              </a:rPr>
              <a:t>. = 12</a:t>
            </a:r>
            <a:endParaRPr lang="fr-FR" sz="1800" b="1" dirty="0">
              <a:latin typeface="Segoe Print" pitchFamily="2" charset="0"/>
            </a:endParaRPr>
          </a:p>
        </p:txBody>
      </p:sp>
      <p:sp>
        <p:nvSpPr>
          <p:cNvPr id="49" name="Text Box 54"/>
          <p:cNvSpPr txBox="1">
            <a:spLocks noChangeArrowheads="1"/>
          </p:cNvSpPr>
          <p:nvPr/>
        </p:nvSpPr>
        <p:spPr bwMode="auto">
          <a:xfrm>
            <a:off x="7037943" y="2564904"/>
            <a:ext cx="2214577" cy="461665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latin typeface="Segoe Print" pitchFamily="2" charset="0"/>
              </a:rPr>
              <a:t> </a:t>
            </a:r>
            <a:r>
              <a:rPr lang="fr-FR" sz="2400" b="1" dirty="0" err="1" smtClean="0">
                <a:latin typeface="Segoe Print" pitchFamily="2" charset="0"/>
              </a:rPr>
              <a:t>coord</a:t>
            </a:r>
            <a:r>
              <a:rPr lang="fr-FR" sz="2400" b="1" dirty="0" smtClean="0">
                <a:latin typeface="Segoe Print" pitchFamily="2" charset="0"/>
              </a:rPr>
              <a:t>. = ?</a:t>
            </a:r>
            <a:endParaRPr lang="fr-FR" sz="1800" b="1" dirty="0">
              <a:latin typeface="Segoe Print" pitchFamily="2" charset="0"/>
            </a:endParaRPr>
          </a:p>
        </p:txBody>
      </p:sp>
      <p:cxnSp>
        <p:nvCxnSpPr>
          <p:cNvPr id="56" name="Connecteur droit 55"/>
          <p:cNvCxnSpPr/>
          <p:nvPr/>
        </p:nvCxnSpPr>
        <p:spPr>
          <a:xfrm rot="16200000">
            <a:off x="-1134480" y="3338825"/>
            <a:ext cx="2772000" cy="0"/>
          </a:xfrm>
          <a:prstGeom prst="line">
            <a:avLst/>
          </a:prstGeom>
          <a:ln w="38100">
            <a:solidFill>
              <a:srgbClr val="0000FF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Box 38"/>
          <p:cNvSpPr txBox="1">
            <a:spLocks noChangeArrowheads="1"/>
          </p:cNvSpPr>
          <p:nvPr/>
        </p:nvSpPr>
        <p:spPr bwMode="auto">
          <a:xfrm>
            <a:off x="35496" y="3284984"/>
            <a:ext cx="360040" cy="3008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fr-FR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endParaRPr lang="fr-FR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57" name="Connecteur droit 56"/>
          <p:cNvCxnSpPr/>
          <p:nvPr/>
        </p:nvCxnSpPr>
        <p:spPr>
          <a:xfrm flipV="1">
            <a:off x="2483768" y="3140968"/>
            <a:ext cx="504056" cy="2448272"/>
          </a:xfrm>
          <a:prstGeom prst="line">
            <a:avLst/>
          </a:prstGeom>
          <a:ln w="9525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Pr.SAMDI- FSAC-Univ. Hassan II- Casablanca Maroc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87" grpId="0" animBg="1"/>
      <p:bldP spid="88" grpId="0" animBg="1"/>
      <p:bldP spid="89" grpId="0" animBg="1"/>
      <p:bldP spid="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Object 2"/>
          <p:cNvGraphicFramePr>
            <a:graphicFrameLocks noChangeAspect="1"/>
          </p:cNvGraphicFramePr>
          <p:nvPr/>
        </p:nvGraphicFramePr>
        <p:xfrm>
          <a:off x="357126" y="1682047"/>
          <a:ext cx="5000628" cy="4675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50" name="Picture" r:id="rId3" imgW="1956816" imgH="1819656" progId="Word.Picture.8">
                  <p:embed/>
                </p:oleObj>
              </mc:Choice>
              <mc:Fallback>
                <p:oleObj name="Picture" r:id="rId3" imgW="1956816" imgH="1819656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26" y="1682047"/>
                        <a:ext cx="5000628" cy="46759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Ellipse 31"/>
          <p:cNvSpPr/>
          <p:nvPr/>
        </p:nvSpPr>
        <p:spPr>
          <a:xfrm>
            <a:off x="1142944" y="5214950"/>
            <a:ext cx="357190" cy="357190"/>
          </a:xfrm>
          <a:prstGeom prst="ellipse">
            <a:avLst/>
          </a:prstGeom>
          <a:solidFill>
            <a:srgbClr val="FF0000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6036886" y="2564904"/>
            <a:ext cx="2639570" cy="46166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lvl="0" algn="ctr"/>
            <a:r>
              <a:rPr lang="fr-FR" sz="2400" b="1" dirty="0" smtClean="0">
                <a:latin typeface="Segoe Print" pitchFamily="2" charset="0"/>
              </a:rPr>
              <a:t>(0, 0, 0)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714976" y="2000240"/>
            <a:ext cx="2935420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 algn="ctr"/>
            <a:r>
              <a:rPr lang="fr-FR" b="1" dirty="0" smtClean="0">
                <a:solidFill>
                  <a:srgbClr val="FF0000"/>
                </a:solidFill>
                <a:latin typeface="Segoe Print" pitchFamily="2" charset="0"/>
              </a:rPr>
              <a:t>Coordonnées réduites</a:t>
            </a:r>
          </a:p>
        </p:txBody>
      </p:sp>
      <p:sp>
        <p:nvSpPr>
          <p:cNvPr id="35" name="Ellipse 34"/>
          <p:cNvSpPr/>
          <p:nvPr/>
        </p:nvSpPr>
        <p:spPr>
          <a:xfrm>
            <a:off x="285688" y="6072206"/>
            <a:ext cx="357190" cy="357190"/>
          </a:xfrm>
          <a:prstGeom prst="ellipse">
            <a:avLst/>
          </a:prstGeom>
          <a:solidFill>
            <a:srgbClr val="FF0000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4857720" y="5214950"/>
            <a:ext cx="357190" cy="357190"/>
          </a:xfrm>
          <a:prstGeom prst="ellipse">
            <a:avLst/>
          </a:prstGeom>
          <a:solidFill>
            <a:srgbClr val="FF0000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1142944" y="1571612"/>
            <a:ext cx="357190" cy="357190"/>
          </a:xfrm>
          <a:prstGeom prst="ellipse">
            <a:avLst/>
          </a:prstGeom>
          <a:solidFill>
            <a:srgbClr val="FF0000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3929026" y="6143644"/>
            <a:ext cx="357190" cy="357190"/>
          </a:xfrm>
          <a:prstGeom prst="ellipse">
            <a:avLst/>
          </a:prstGeom>
          <a:solidFill>
            <a:srgbClr val="FF0000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/>
          <p:cNvSpPr/>
          <p:nvPr/>
        </p:nvSpPr>
        <p:spPr>
          <a:xfrm>
            <a:off x="285688" y="2500306"/>
            <a:ext cx="357190" cy="357190"/>
          </a:xfrm>
          <a:prstGeom prst="ellipse">
            <a:avLst/>
          </a:prstGeom>
          <a:solidFill>
            <a:srgbClr val="FF0000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/>
          <p:cNvSpPr/>
          <p:nvPr/>
        </p:nvSpPr>
        <p:spPr>
          <a:xfrm>
            <a:off x="3857588" y="2571744"/>
            <a:ext cx="357190" cy="357190"/>
          </a:xfrm>
          <a:prstGeom prst="ellipse">
            <a:avLst/>
          </a:prstGeom>
          <a:solidFill>
            <a:srgbClr val="FF0000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/>
          <p:cNvSpPr/>
          <p:nvPr/>
        </p:nvSpPr>
        <p:spPr>
          <a:xfrm>
            <a:off x="4786282" y="1571612"/>
            <a:ext cx="357190" cy="357190"/>
          </a:xfrm>
          <a:prstGeom prst="ellipse">
            <a:avLst/>
          </a:prstGeom>
          <a:solidFill>
            <a:srgbClr val="FF0000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/>
          <p:cNvSpPr/>
          <p:nvPr/>
        </p:nvSpPr>
        <p:spPr>
          <a:xfrm>
            <a:off x="714348" y="3857628"/>
            <a:ext cx="357190" cy="357190"/>
          </a:xfrm>
          <a:prstGeom prst="ellipse">
            <a:avLst/>
          </a:prstGeom>
          <a:solidFill>
            <a:srgbClr val="FFFF00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/>
          <p:cNvSpPr/>
          <p:nvPr/>
        </p:nvSpPr>
        <p:spPr>
          <a:xfrm>
            <a:off x="6072198" y="3143248"/>
            <a:ext cx="2600616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2400" b="1" dirty="0" smtClean="0">
                <a:solidFill>
                  <a:schemeClr val="tx1"/>
                </a:solidFill>
                <a:latin typeface="Segoe Print" pitchFamily="2" charset="0"/>
              </a:rPr>
              <a:t>(1/2 , 0, 1/2)</a:t>
            </a:r>
          </a:p>
        </p:txBody>
      </p:sp>
      <p:sp>
        <p:nvSpPr>
          <p:cNvPr id="44" name="Ellipse 43"/>
          <p:cNvSpPr/>
          <p:nvPr/>
        </p:nvSpPr>
        <p:spPr>
          <a:xfrm>
            <a:off x="4355976" y="3861048"/>
            <a:ext cx="357190" cy="357190"/>
          </a:xfrm>
          <a:prstGeom prst="ellipse">
            <a:avLst/>
          </a:prstGeom>
          <a:solidFill>
            <a:srgbClr val="FFFF00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/>
          <p:cNvSpPr/>
          <p:nvPr/>
        </p:nvSpPr>
        <p:spPr>
          <a:xfrm>
            <a:off x="3000364" y="3357562"/>
            <a:ext cx="357190" cy="357190"/>
          </a:xfrm>
          <a:prstGeom prst="ellipse">
            <a:avLst/>
          </a:prstGeom>
          <a:solidFill>
            <a:srgbClr val="66FFFF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/>
          <p:cNvSpPr/>
          <p:nvPr/>
        </p:nvSpPr>
        <p:spPr>
          <a:xfrm>
            <a:off x="6072198" y="3714752"/>
            <a:ext cx="2600616" cy="400110"/>
          </a:xfrm>
          <a:prstGeom prst="rect">
            <a:avLst/>
          </a:prstGeom>
          <a:solidFill>
            <a:srgbClr val="66FFFF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2400" b="1" dirty="0" smtClean="0">
                <a:solidFill>
                  <a:schemeClr val="tx1"/>
                </a:solidFill>
                <a:latin typeface="Segoe Print" pitchFamily="2" charset="0"/>
              </a:rPr>
              <a:t>(0 , 1/2 , 1/2)</a:t>
            </a:r>
          </a:p>
        </p:txBody>
      </p:sp>
      <p:sp>
        <p:nvSpPr>
          <p:cNvPr id="47" name="Ellipse 46"/>
          <p:cNvSpPr/>
          <p:nvPr/>
        </p:nvSpPr>
        <p:spPr>
          <a:xfrm>
            <a:off x="2071670" y="4293096"/>
            <a:ext cx="357190" cy="357190"/>
          </a:xfrm>
          <a:prstGeom prst="ellipse">
            <a:avLst/>
          </a:prstGeom>
          <a:solidFill>
            <a:srgbClr val="66FFFF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/>
          <p:cNvSpPr/>
          <p:nvPr/>
        </p:nvSpPr>
        <p:spPr>
          <a:xfrm>
            <a:off x="2571736" y="5643578"/>
            <a:ext cx="357190" cy="357190"/>
          </a:xfrm>
          <a:prstGeom prst="ellipse">
            <a:avLst/>
          </a:prstGeom>
          <a:solidFill>
            <a:srgbClr val="FF99CC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/>
          <p:cNvSpPr/>
          <p:nvPr/>
        </p:nvSpPr>
        <p:spPr>
          <a:xfrm>
            <a:off x="6072198" y="4214818"/>
            <a:ext cx="2600616" cy="400110"/>
          </a:xfrm>
          <a:prstGeom prst="rect">
            <a:avLst/>
          </a:prstGeom>
          <a:solidFill>
            <a:srgbClr val="FF99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2400" b="1" dirty="0" smtClean="0">
                <a:solidFill>
                  <a:schemeClr val="tx1"/>
                </a:solidFill>
                <a:latin typeface="Segoe Print" pitchFamily="2" charset="0"/>
              </a:rPr>
              <a:t>(1/2 , 1/2 , 0)</a:t>
            </a:r>
          </a:p>
        </p:txBody>
      </p:sp>
      <p:sp>
        <p:nvSpPr>
          <p:cNvPr id="50" name="Ellipse 49"/>
          <p:cNvSpPr/>
          <p:nvPr/>
        </p:nvSpPr>
        <p:spPr>
          <a:xfrm>
            <a:off x="2571736" y="2000240"/>
            <a:ext cx="357190" cy="357190"/>
          </a:xfrm>
          <a:prstGeom prst="ellipse">
            <a:avLst/>
          </a:prstGeom>
          <a:solidFill>
            <a:srgbClr val="FF99CC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/>
          <p:cNvSpPr/>
          <p:nvPr/>
        </p:nvSpPr>
        <p:spPr>
          <a:xfrm>
            <a:off x="1056415" y="214290"/>
            <a:ext cx="7330853" cy="584775"/>
          </a:xfrm>
          <a:prstGeom prst="rect">
            <a:avLst/>
          </a:prstGeom>
          <a:solidFill>
            <a:srgbClr val="66FFFF"/>
          </a:solidFill>
          <a:ln>
            <a:solidFill>
              <a:srgbClr val="00800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fr-FR" sz="3200" b="1" dirty="0" smtClean="0">
                <a:solidFill>
                  <a:srgbClr val="FF0000"/>
                </a:solidFill>
                <a:latin typeface="Segoe Print" pitchFamily="2" charset="0"/>
              </a:rPr>
              <a:t>Structure Cubique à faces centrées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260695" y="857232"/>
            <a:ext cx="5371984" cy="523220"/>
          </a:xfrm>
          <a:prstGeom prst="rec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fr-FR" sz="2400" b="1" dirty="0" smtClean="0">
                <a:solidFill>
                  <a:srgbClr val="FF0000"/>
                </a:solidFill>
                <a:latin typeface="Segoe Print" pitchFamily="2" charset="0"/>
              </a:rPr>
              <a:t>Mode du réseau cubique:  </a:t>
            </a:r>
            <a:r>
              <a:rPr lang="fr-FR" sz="2400" b="1" dirty="0" smtClean="0">
                <a:solidFill>
                  <a:srgbClr val="3333CC"/>
                </a:solidFill>
                <a:latin typeface="Segoe Print" pitchFamily="2" charset="0"/>
              </a:rPr>
              <a:t>Mode </a:t>
            </a:r>
            <a:r>
              <a:rPr lang="fr-FR" sz="2800" b="1" dirty="0" smtClean="0">
                <a:solidFill>
                  <a:srgbClr val="3333CC"/>
                </a:solidFill>
                <a:latin typeface="Segoe Print" pitchFamily="2" charset="0"/>
              </a:rPr>
              <a:t>F</a:t>
            </a:r>
            <a:endParaRPr lang="fr-FR" sz="2400" b="1" dirty="0" smtClean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5492824" y="6245225"/>
            <a:ext cx="2895600" cy="476250"/>
          </a:xfrm>
        </p:spPr>
        <p:txBody>
          <a:bodyPr/>
          <a:lstStyle/>
          <a:p>
            <a:r>
              <a:rPr lang="fr-FR" dirty="0" err="1" smtClean="0"/>
              <a:t>Pr.SAMDI</a:t>
            </a:r>
            <a:r>
              <a:rPr lang="fr-FR" dirty="0" smtClean="0"/>
              <a:t>- FSAC-</a:t>
            </a:r>
            <a:r>
              <a:rPr lang="fr-FR" dirty="0" err="1" smtClean="0"/>
              <a:t>Univ</a:t>
            </a:r>
            <a:r>
              <a:rPr lang="fr-FR" dirty="0" smtClean="0"/>
              <a:t>. Hassan II- Casablanca Maroc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Object 2"/>
          <p:cNvGraphicFramePr>
            <a:graphicFrameLocks noChangeAspect="1"/>
          </p:cNvGraphicFramePr>
          <p:nvPr/>
        </p:nvGraphicFramePr>
        <p:xfrm>
          <a:off x="357126" y="1682047"/>
          <a:ext cx="5000628" cy="4675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74" name="Picture" r:id="rId3" imgW="1956816" imgH="1819656" progId="Word.Picture.8">
                  <p:embed/>
                </p:oleObj>
              </mc:Choice>
              <mc:Fallback>
                <p:oleObj name="Picture" r:id="rId3" imgW="1956816" imgH="1819656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26" y="1682047"/>
                        <a:ext cx="5000628" cy="46759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32"/>
          <p:cNvSpPr/>
          <p:nvPr/>
        </p:nvSpPr>
        <p:spPr>
          <a:xfrm>
            <a:off x="6036886" y="2564904"/>
            <a:ext cx="2639570" cy="46166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lvl="0" algn="ctr"/>
            <a:r>
              <a:rPr lang="fr-FR" sz="2400" b="1" dirty="0" smtClean="0">
                <a:latin typeface="Segoe Print" pitchFamily="2" charset="0"/>
              </a:rPr>
              <a:t>(0, 0, 0)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714976" y="2000240"/>
            <a:ext cx="2935420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 algn="ctr"/>
            <a:r>
              <a:rPr lang="fr-FR" b="1" dirty="0" smtClean="0">
                <a:solidFill>
                  <a:srgbClr val="FF0000"/>
                </a:solidFill>
                <a:latin typeface="Segoe Print" pitchFamily="2" charset="0"/>
              </a:rPr>
              <a:t>Coordonnées réduites</a:t>
            </a:r>
          </a:p>
        </p:txBody>
      </p:sp>
      <p:sp>
        <p:nvSpPr>
          <p:cNvPr id="35" name="Ellipse 34"/>
          <p:cNvSpPr/>
          <p:nvPr/>
        </p:nvSpPr>
        <p:spPr>
          <a:xfrm>
            <a:off x="285688" y="6072206"/>
            <a:ext cx="357190" cy="357190"/>
          </a:xfrm>
          <a:prstGeom prst="ellipse">
            <a:avLst/>
          </a:prstGeom>
          <a:solidFill>
            <a:srgbClr val="FF0000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4857720" y="5214950"/>
            <a:ext cx="357190" cy="357190"/>
          </a:xfrm>
          <a:prstGeom prst="ellipse">
            <a:avLst/>
          </a:prstGeom>
          <a:solidFill>
            <a:srgbClr val="FF0000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1142944" y="1571612"/>
            <a:ext cx="357190" cy="357190"/>
          </a:xfrm>
          <a:prstGeom prst="ellipse">
            <a:avLst/>
          </a:prstGeom>
          <a:solidFill>
            <a:srgbClr val="FF0000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3929026" y="6143644"/>
            <a:ext cx="357190" cy="357190"/>
          </a:xfrm>
          <a:prstGeom prst="ellipse">
            <a:avLst/>
          </a:prstGeom>
          <a:solidFill>
            <a:srgbClr val="FF0000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/>
          <p:cNvSpPr/>
          <p:nvPr/>
        </p:nvSpPr>
        <p:spPr>
          <a:xfrm>
            <a:off x="285688" y="2500306"/>
            <a:ext cx="357190" cy="357190"/>
          </a:xfrm>
          <a:prstGeom prst="ellipse">
            <a:avLst/>
          </a:prstGeom>
          <a:solidFill>
            <a:srgbClr val="FF0000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/>
          <p:cNvSpPr/>
          <p:nvPr/>
        </p:nvSpPr>
        <p:spPr>
          <a:xfrm>
            <a:off x="3857588" y="2571744"/>
            <a:ext cx="357190" cy="357190"/>
          </a:xfrm>
          <a:prstGeom prst="ellipse">
            <a:avLst/>
          </a:prstGeom>
          <a:solidFill>
            <a:srgbClr val="FF0000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/>
          <p:cNvSpPr/>
          <p:nvPr/>
        </p:nvSpPr>
        <p:spPr>
          <a:xfrm>
            <a:off x="4786282" y="1571612"/>
            <a:ext cx="357190" cy="357190"/>
          </a:xfrm>
          <a:prstGeom prst="ellipse">
            <a:avLst/>
          </a:prstGeom>
          <a:solidFill>
            <a:srgbClr val="FF0000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/>
          <p:cNvSpPr/>
          <p:nvPr/>
        </p:nvSpPr>
        <p:spPr>
          <a:xfrm>
            <a:off x="714348" y="3857628"/>
            <a:ext cx="357190" cy="357190"/>
          </a:xfrm>
          <a:prstGeom prst="ellipse">
            <a:avLst/>
          </a:prstGeom>
          <a:solidFill>
            <a:srgbClr val="FF0000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072198" y="3143248"/>
            <a:ext cx="2600616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2400" b="1" dirty="0" smtClean="0">
                <a:solidFill>
                  <a:schemeClr val="tx1"/>
                </a:solidFill>
                <a:latin typeface="Segoe Print" pitchFamily="2" charset="0"/>
              </a:rPr>
              <a:t>(1/2 , 0, 1/2)</a:t>
            </a:r>
          </a:p>
        </p:txBody>
      </p:sp>
      <p:sp>
        <p:nvSpPr>
          <p:cNvPr id="44" name="Ellipse 43"/>
          <p:cNvSpPr/>
          <p:nvPr/>
        </p:nvSpPr>
        <p:spPr>
          <a:xfrm>
            <a:off x="4355976" y="3861048"/>
            <a:ext cx="357190" cy="357190"/>
          </a:xfrm>
          <a:prstGeom prst="ellipse">
            <a:avLst/>
          </a:prstGeom>
          <a:solidFill>
            <a:srgbClr val="FF0000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45" name="Ellipse 44"/>
          <p:cNvSpPr/>
          <p:nvPr/>
        </p:nvSpPr>
        <p:spPr>
          <a:xfrm>
            <a:off x="3000364" y="3357562"/>
            <a:ext cx="357190" cy="357190"/>
          </a:xfrm>
          <a:prstGeom prst="ellipse">
            <a:avLst/>
          </a:prstGeom>
          <a:solidFill>
            <a:srgbClr val="FF0000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072198" y="3714752"/>
            <a:ext cx="2600616" cy="400110"/>
          </a:xfrm>
          <a:prstGeom prst="rect">
            <a:avLst/>
          </a:prstGeom>
          <a:solidFill>
            <a:srgbClr val="FF0000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2400" b="1" dirty="0" smtClean="0">
                <a:solidFill>
                  <a:schemeClr val="tx1"/>
                </a:solidFill>
                <a:latin typeface="Segoe Print" pitchFamily="2" charset="0"/>
              </a:rPr>
              <a:t>(0 , 1/2 , 1/2)</a:t>
            </a:r>
          </a:p>
        </p:txBody>
      </p:sp>
      <p:sp>
        <p:nvSpPr>
          <p:cNvPr id="47" name="Ellipse 46"/>
          <p:cNvSpPr/>
          <p:nvPr/>
        </p:nvSpPr>
        <p:spPr>
          <a:xfrm>
            <a:off x="2071670" y="4293096"/>
            <a:ext cx="357190" cy="357190"/>
          </a:xfrm>
          <a:prstGeom prst="ellipse">
            <a:avLst/>
          </a:prstGeom>
          <a:solidFill>
            <a:srgbClr val="FF0000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48" name="Ellipse 47"/>
          <p:cNvSpPr/>
          <p:nvPr/>
        </p:nvSpPr>
        <p:spPr>
          <a:xfrm>
            <a:off x="2571736" y="5643578"/>
            <a:ext cx="357190" cy="357190"/>
          </a:xfrm>
          <a:prstGeom prst="ellipse">
            <a:avLst/>
          </a:prstGeom>
          <a:solidFill>
            <a:srgbClr val="FF0000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072198" y="4214818"/>
            <a:ext cx="2600616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2400" b="1" dirty="0" smtClean="0">
                <a:solidFill>
                  <a:schemeClr val="tx1"/>
                </a:solidFill>
                <a:latin typeface="Segoe Print" pitchFamily="2" charset="0"/>
              </a:rPr>
              <a:t>(1/2 , 1/2 , 0)</a:t>
            </a:r>
          </a:p>
        </p:txBody>
      </p:sp>
      <p:sp>
        <p:nvSpPr>
          <p:cNvPr id="50" name="Ellipse 49"/>
          <p:cNvSpPr/>
          <p:nvPr/>
        </p:nvSpPr>
        <p:spPr>
          <a:xfrm>
            <a:off x="2571736" y="2000240"/>
            <a:ext cx="357190" cy="357190"/>
          </a:xfrm>
          <a:prstGeom prst="ellipse">
            <a:avLst/>
          </a:prstGeom>
          <a:solidFill>
            <a:srgbClr val="FF0000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056415" y="214290"/>
            <a:ext cx="7330853" cy="584775"/>
          </a:xfrm>
          <a:prstGeom prst="rect">
            <a:avLst/>
          </a:prstGeom>
          <a:solidFill>
            <a:srgbClr val="66FFFF"/>
          </a:solidFill>
          <a:ln>
            <a:solidFill>
              <a:srgbClr val="00800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fr-FR" sz="3200" b="1" dirty="0" smtClean="0">
                <a:solidFill>
                  <a:srgbClr val="FF0000"/>
                </a:solidFill>
                <a:latin typeface="Segoe Print" pitchFamily="2" charset="0"/>
              </a:rPr>
              <a:t>Structure Cubique à faces centrées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260695" y="857232"/>
            <a:ext cx="5371984" cy="523220"/>
          </a:xfrm>
          <a:prstGeom prst="rec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fr-FR" sz="2400" b="1" dirty="0" smtClean="0">
                <a:solidFill>
                  <a:srgbClr val="FF0000"/>
                </a:solidFill>
                <a:latin typeface="Segoe Print" pitchFamily="2" charset="0"/>
              </a:rPr>
              <a:t>Mode du réseau cubique:  </a:t>
            </a:r>
            <a:r>
              <a:rPr lang="fr-FR" sz="2400" b="1" dirty="0" smtClean="0">
                <a:solidFill>
                  <a:srgbClr val="3333CC"/>
                </a:solidFill>
                <a:latin typeface="Segoe Print" pitchFamily="2" charset="0"/>
              </a:rPr>
              <a:t>Mode </a:t>
            </a:r>
            <a:r>
              <a:rPr lang="fr-FR" sz="2800" b="1" dirty="0" smtClean="0">
                <a:solidFill>
                  <a:srgbClr val="3333CC"/>
                </a:solidFill>
                <a:latin typeface="Segoe Print" pitchFamily="2" charset="0"/>
              </a:rPr>
              <a:t>F</a:t>
            </a:r>
            <a:endParaRPr lang="fr-FR" sz="2400" b="1" dirty="0" smtClean="0">
              <a:solidFill>
                <a:srgbClr val="FF0000"/>
              </a:solidFill>
              <a:latin typeface="Segoe Print" pitchFamily="2" charset="0"/>
            </a:endParaRPr>
          </a:p>
        </p:txBody>
      </p:sp>
      <p:grpSp>
        <p:nvGrpSpPr>
          <p:cNvPr id="2" name="Groupe 42"/>
          <p:cNvGrpSpPr/>
          <p:nvPr/>
        </p:nvGrpSpPr>
        <p:grpSpPr>
          <a:xfrm>
            <a:off x="-396552" y="5445224"/>
            <a:ext cx="1656184" cy="1440160"/>
            <a:chOff x="467544" y="5013176"/>
            <a:chExt cx="1656184" cy="1440160"/>
          </a:xfrm>
        </p:grpSpPr>
        <p:cxnSp>
          <p:nvCxnSpPr>
            <p:cNvPr id="25" name="Connecteur droit 24"/>
            <p:cNvCxnSpPr/>
            <p:nvPr/>
          </p:nvCxnSpPr>
          <p:spPr>
            <a:xfrm flipH="1">
              <a:off x="899592" y="5013176"/>
              <a:ext cx="1224136" cy="1296144"/>
            </a:xfrm>
            <a:prstGeom prst="line">
              <a:avLst/>
            </a:prstGeom>
            <a:ln w="28575">
              <a:solidFill>
                <a:srgbClr val="0000F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467544" y="5991671"/>
              <a:ext cx="349775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 algn="ctr"/>
              <a:r>
                <a:rPr lang="fr-FR" sz="2400" b="1" dirty="0" smtClean="0">
                  <a:solidFill>
                    <a:srgbClr val="0000FF"/>
                  </a:solidFill>
                  <a:latin typeface="Segoe Print" pitchFamily="2" charset="0"/>
                </a:rPr>
                <a:t>x</a:t>
              </a:r>
            </a:p>
          </p:txBody>
        </p:sp>
      </p:grpSp>
      <p:grpSp>
        <p:nvGrpSpPr>
          <p:cNvPr id="3" name="Groupe 46"/>
          <p:cNvGrpSpPr/>
          <p:nvPr/>
        </p:nvGrpSpPr>
        <p:grpSpPr>
          <a:xfrm>
            <a:off x="1259632" y="4941168"/>
            <a:ext cx="5184576" cy="461665"/>
            <a:chOff x="2123728" y="4509120"/>
            <a:chExt cx="5184576" cy="461665"/>
          </a:xfrm>
        </p:grpSpPr>
        <p:cxnSp>
          <p:nvCxnSpPr>
            <p:cNvPr id="28" name="Connecteur droit 27"/>
            <p:cNvCxnSpPr/>
            <p:nvPr/>
          </p:nvCxnSpPr>
          <p:spPr>
            <a:xfrm flipV="1">
              <a:off x="2123728" y="4941168"/>
              <a:ext cx="4608512" cy="19178"/>
            </a:xfrm>
            <a:prstGeom prst="line">
              <a:avLst/>
            </a:prstGeom>
            <a:ln w="28575">
              <a:solidFill>
                <a:srgbClr val="0000F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6942498" y="4509120"/>
              <a:ext cx="365806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 algn="ctr"/>
              <a:r>
                <a:rPr lang="fr-FR" sz="2400" b="1" dirty="0" smtClean="0">
                  <a:solidFill>
                    <a:srgbClr val="0000FF"/>
                  </a:solidFill>
                  <a:latin typeface="Segoe Print" pitchFamily="2" charset="0"/>
                </a:rPr>
                <a:t>y</a:t>
              </a:r>
            </a:p>
          </p:txBody>
        </p:sp>
      </p:grpSp>
      <p:grpSp>
        <p:nvGrpSpPr>
          <p:cNvPr id="4" name="Groupe 47"/>
          <p:cNvGrpSpPr/>
          <p:nvPr/>
        </p:nvGrpSpPr>
        <p:grpSpPr>
          <a:xfrm>
            <a:off x="849070" y="1052736"/>
            <a:ext cx="482570" cy="4356000"/>
            <a:chOff x="1641158" y="764704"/>
            <a:chExt cx="482570" cy="4356000"/>
          </a:xfrm>
        </p:grpSpPr>
        <p:cxnSp>
          <p:nvCxnSpPr>
            <p:cNvPr id="53" name="Connecteur droit 52"/>
            <p:cNvCxnSpPr/>
            <p:nvPr/>
          </p:nvCxnSpPr>
          <p:spPr>
            <a:xfrm flipV="1">
              <a:off x="2123728" y="764704"/>
              <a:ext cx="0" cy="4356000"/>
            </a:xfrm>
            <a:prstGeom prst="line">
              <a:avLst/>
            </a:prstGeom>
            <a:ln w="28575">
              <a:solidFill>
                <a:srgbClr val="0000F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/>
            <p:cNvSpPr/>
            <p:nvPr/>
          </p:nvSpPr>
          <p:spPr>
            <a:xfrm>
              <a:off x="1641158" y="836712"/>
              <a:ext cx="338554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 algn="ctr"/>
              <a:r>
                <a:rPr lang="fr-FR" sz="2400" b="1" dirty="0" smtClean="0">
                  <a:solidFill>
                    <a:srgbClr val="0000FF"/>
                  </a:solidFill>
                  <a:latin typeface="Segoe Print" pitchFamily="2" charset="0"/>
                </a:rPr>
                <a:t>z</a:t>
              </a:r>
            </a:p>
          </p:txBody>
        </p:sp>
      </p:grpSp>
      <p:sp>
        <p:nvSpPr>
          <p:cNvPr id="32" name="Ellipse 31"/>
          <p:cNvSpPr/>
          <p:nvPr/>
        </p:nvSpPr>
        <p:spPr>
          <a:xfrm>
            <a:off x="1142944" y="5214950"/>
            <a:ext cx="357190" cy="357190"/>
          </a:xfrm>
          <a:prstGeom prst="ellipse">
            <a:avLst/>
          </a:prstGeom>
          <a:solidFill>
            <a:srgbClr val="FF0000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5420816" y="6245225"/>
            <a:ext cx="2895600" cy="476250"/>
          </a:xfrm>
        </p:spPr>
        <p:txBody>
          <a:bodyPr/>
          <a:lstStyle/>
          <a:p>
            <a:r>
              <a:rPr lang="fr-FR" dirty="0" err="1" smtClean="0"/>
              <a:t>Pr.SAMDI</a:t>
            </a:r>
            <a:r>
              <a:rPr lang="fr-FR" dirty="0" smtClean="0"/>
              <a:t>- FSAC-</a:t>
            </a:r>
            <a:r>
              <a:rPr lang="fr-FR" dirty="0" err="1" smtClean="0"/>
              <a:t>Univ</a:t>
            </a:r>
            <a:r>
              <a:rPr lang="fr-FR" dirty="0" smtClean="0"/>
              <a:t>. Hassan II- Casablanca Maroc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3" grpId="0" animBg="1"/>
      <p:bldP spid="46" grpId="0" animBg="1"/>
      <p:bldP spid="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250825" y="115888"/>
            <a:ext cx="8461375" cy="12207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2- Troisième plan compact      </a:t>
            </a:r>
            <a:r>
              <a:rPr lang="fr-FR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 </a:t>
            </a:r>
            <a:r>
              <a:rPr lang="fr-FR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</a:p>
          <a:p>
            <a:pPr>
              <a:spcBef>
                <a:spcPct val="50000"/>
              </a:spcBef>
            </a:pPr>
            <a:r>
              <a:rPr lang="fr-FR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deux possibilités           </a:t>
            </a:r>
            <a:r>
              <a:rPr lang="fr-FR" sz="28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 deuxième est</a:t>
            </a:r>
            <a:r>
              <a:rPr lang="fr-FR"/>
              <a:t> 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6300788" y="1341438"/>
            <a:ext cx="18002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>
                <a:solidFill>
                  <a:schemeClr val="bg1"/>
                </a:solidFill>
              </a:rPr>
              <a:t>Plan A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7343775" y="3608388"/>
            <a:ext cx="18002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 b="1">
                <a:solidFill>
                  <a:srgbClr val="3366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Plan C</a:t>
            </a:r>
          </a:p>
        </p:txBody>
      </p:sp>
      <p:sp>
        <p:nvSpPr>
          <p:cNvPr id="35845" name="Oval 5"/>
          <p:cNvSpPr>
            <a:spLocks noChangeArrowheads="1"/>
          </p:cNvSpPr>
          <p:nvPr/>
        </p:nvSpPr>
        <p:spPr bwMode="auto">
          <a:xfrm rot="1720975">
            <a:off x="1371600" y="1341438"/>
            <a:ext cx="1600200" cy="16049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 sz="1800"/>
          </a:p>
        </p:txBody>
      </p:sp>
      <p:sp>
        <p:nvSpPr>
          <p:cNvPr id="35846" name="Oval 6"/>
          <p:cNvSpPr>
            <a:spLocks noChangeArrowheads="1"/>
          </p:cNvSpPr>
          <p:nvPr/>
        </p:nvSpPr>
        <p:spPr bwMode="auto">
          <a:xfrm rot="1720975">
            <a:off x="2211388" y="2693988"/>
            <a:ext cx="1601787" cy="1604962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 sz="1800"/>
          </a:p>
        </p:txBody>
      </p:sp>
      <p:sp>
        <p:nvSpPr>
          <p:cNvPr id="35847" name="Oval 7"/>
          <p:cNvSpPr>
            <a:spLocks noChangeArrowheads="1"/>
          </p:cNvSpPr>
          <p:nvPr/>
        </p:nvSpPr>
        <p:spPr bwMode="auto">
          <a:xfrm rot="1720975">
            <a:off x="2987675" y="1268413"/>
            <a:ext cx="1601788" cy="16049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 sz="1800"/>
          </a:p>
        </p:txBody>
      </p:sp>
      <p:sp>
        <p:nvSpPr>
          <p:cNvPr id="35848" name="Oval 8"/>
          <p:cNvSpPr>
            <a:spLocks noChangeArrowheads="1"/>
          </p:cNvSpPr>
          <p:nvPr/>
        </p:nvSpPr>
        <p:spPr bwMode="auto">
          <a:xfrm rot="1720975">
            <a:off x="3819525" y="2709863"/>
            <a:ext cx="1600200" cy="16033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 sz="1800"/>
          </a:p>
        </p:txBody>
      </p:sp>
      <p:sp>
        <p:nvSpPr>
          <p:cNvPr id="35849" name="Oval 9"/>
          <p:cNvSpPr>
            <a:spLocks noChangeArrowheads="1"/>
          </p:cNvSpPr>
          <p:nvPr/>
        </p:nvSpPr>
        <p:spPr bwMode="auto">
          <a:xfrm rot="1720975">
            <a:off x="592138" y="2714625"/>
            <a:ext cx="1600200" cy="16049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 sz="1800"/>
          </a:p>
        </p:txBody>
      </p:sp>
      <p:sp>
        <p:nvSpPr>
          <p:cNvPr id="35850" name="Oval 10"/>
          <p:cNvSpPr>
            <a:spLocks noChangeArrowheads="1"/>
          </p:cNvSpPr>
          <p:nvPr/>
        </p:nvSpPr>
        <p:spPr bwMode="auto">
          <a:xfrm rot="1720975">
            <a:off x="1454150" y="4079875"/>
            <a:ext cx="1601788" cy="16049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 sz="1800"/>
          </a:p>
        </p:txBody>
      </p:sp>
      <p:sp>
        <p:nvSpPr>
          <p:cNvPr id="35851" name="Oval 11"/>
          <p:cNvSpPr>
            <a:spLocks noChangeArrowheads="1"/>
          </p:cNvSpPr>
          <p:nvPr/>
        </p:nvSpPr>
        <p:spPr bwMode="auto">
          <a:xfrm rot="1720975">
            <a:off x="3059113" y="4149725"/>
            <a:ext cx="1600200" cy="16049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 sz="1800"/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 rot="-214503">
            <a:off x="2781300" y="2376488"/>
            <a:ext cx="53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>
                <a:solidFill>
                  <a:srgbClr val="66FF33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3671888" y="2852738"/>
            <a:ext cx="53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>
                <a:solidFill>
                  <a:srgbClr val="3366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2879725" y="4257675"/>
            <a:ext cx="53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>
                <a:solidFill>
                  <a:srgbClr val="3366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 rot="-214503">
            <a:off x="2025650" y="2852738"/>
            <a:ext cx="53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>
                <a:solidFill>
                  <a:srgbClr val="3366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 rot="-203145">
            <a:off x="3563938" y="3789363"/>
            <a:ext cx="53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>
                <a:solidFill>
                  <a:srgbClr val="66FF33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</a:p>
        </p:txBody>
      </p:sp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1995488" y="3740150"/>
            <a:ext cx="53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>
                <a:solidFill>
                  <a:srgbClr val="66FF33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</a:p>
        </p:txBody>
      </p:sp>
      <p:sp>
        <p:nvSpPr>
          <p:cNvPr id="35859" name="Oval 19"/>
          <p:cNvSpPr>
            <a:spLocks noChangeArrowheads="1"/>
          </p:cNvSpPr>
          <p:nvPr/>
        </p:nvSpPr>
        <p:spPr bwMode="auto">
          <a:xfrm rot="1720975">
            <a:off x="5435600" y="2687638"/>
            <a:ext cx="1601788" cy="16049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 sz="1800"/>
          </a:p>
        </p:txBody>
      </p:sp>
      <p:sp>
        <p:nvSpPr>
          <p:cNvPr id="35860" name="Oval 20"/>
          <p:cNvSpPr>
            <a:spLocks noChangeArrowheads="1"/>
          </p:cNvSpPr>
          <p:nvPr/>
        </p:nvSpPr>
        <p:spPr bwMode="auto">
          <a:xfrm rot="1720975">
            <a:off x="4602163" y="1311275"/>
            <a:ext cx="1601787" cy="16049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 sz="1800"/>
          </a:p>
        </p:txBody>
      </p:sp>
      <p:sp>
        <p:nvSpPr>
          <p:cNvPr id="35861" name="Line 21"/>
          <p:cNvSpPr>
            <a:spLocks noChangeShapeType="1"/>
          </p:cNvSpPr>
          <p:nvPr/>
        </p:nvSpPr>
        <p:spPr bwMode="auto">
          <a:xfrm flipH="1">
            <a:off x="7200900" y="3033713"/>
            <a:ext cx="936625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5862" name="Line 22"/>
          <p:cNvSpPr>
            <a:spLocks noChangeShapeType="1"/>
          </p:cNvSpPr>
          <p:nvPr/>
        </p:nvSpPr>
        <p:spPr bwMode="auto">
          <a:xfrm flipH="1">
            <a:off x="6588125" y="4652963"/>
            <a:ext cx="936625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5863" name="Text Box 23"/>
          <p:cNvSpPr txBox="1">
            <a:spLocks noChangeArrowheads="1"/>
          </p:cNvSpPr>
          <p:nvPr/>
        </p:nvSpPr>
        <p:spPr bwMode="auto">
          <a:xfrm>
            <a:off x="4392613" y="2384425"/>
            <a:ext cx="50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>
                <a:solidFill>
                  <a:srgbClr val="66FF33"/>
                </a:solidFill>
              </a:rPr>
              <a:t>1</a:t>
            </a:r>
          </a:p>
        </p:txBody>
      </p:sp>
      <p:sp>
        <p:nvSpPr>
          <p:cNvPr id="35864" name="Text Box 24"/>
          <p:cNvSpPr txBox="1">
            <a:spLocks noChangeArrowheads="1"/>
          </p:cNvSpPr>
          <p:nvPr/>
        </p:nvSpPr>
        <p:spPr bwMode="auto">
          <a:xfrm>
            <a:off x="5219700" y="3789363"/>
            <a:ext cx="503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>
                <a:solidFill>
                  <a:srgbClr val="66FF33"/>
                </a:solidFill>
              </a:rPr>
              <a:t>1</a:t>
            </a:r>
          </a:p>
        </p:txBody>
      </p:sp>
      <p:sp>
        <p:nvSpPr>
          <p:cNvPr id="35865" name="Text Box 25"/>
          <p:cNvSpPr txBox="1">
            <a:spLocks noChangeArrowheads="1"/>
          </p:cNvSpPr>
          <p:nvPr/>
        </p:nvSpPr>
        <p:spPr bwMode="auto">
          <a:xfrm>
            <a:off x="5256213" y="2889250"/>
            <a:ext cx="53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>
                <a:solidFill>
                  <a:srgbClr val="3366FF"/>
                </a:solidFill>
              </a:rPr>
              <a:t>2</a:t>
            </a:r>
          </a:p>
        </p:txBody>
      </p:sp>
      <p:sp>
        <p:nvSpPr>
          <p:cNvPr id="35866" name="Text Box 26"/>
          <p:cNvSpPr txBox="1">
            <a:spLocks noChangeArrowheads="1"/>
          </p:cNvSpPr>
          <p:nvPr/>
        </p:nvSpPr>
        <p:spPr bwMode="auto">
          <a:xfrm>
            <a:off x="4464050" y="4267200"/>
            <a:ext cx="53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>
                <a:solidFill>
                  <a:srgbClr val="3366FF"/>
                </a:solidFill>
              </a:rPr>
              <a:t>2</a:t>
            </a:r>
          </a:p>
        </p:txBody>
      </p:sp>
      <p:sp>
        <p:nvSpPr>
          <p:cNvPr id="35867" name="Line 27"/>
          <p:cNvSpPr>
            <a:spLocks noChangeShapeType="1"/>
          </p:cNvSpPr>
          <p:nvPr/>
        </p:nvSpPr>
        <p:spPr bwMode="auto">
          <a:xfrm>
            <a:off x="2195513" y="2168525"/>
            <a:ext cx="16557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5868" name="Line 28"/>
          <p:cNvSpPr>
            <a:spLocks noChangeShapeType="1"/>
          </p:cNvSpPr>
          <p:nvPr/>
        </p:nvSpPr>
        <p:spPr bwMode="auto">
          <a:xfrm flipH="1">
            <a:off x="1368425" y="2168525"/>
            <a:ext cx="827088" cy="1368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5869" name="Line 29"/>
          <p:cNvSpPr>
            <a:spLocks noChangeShapeType="1"/>
          </p:cNvSpPr>
          <p:nvPr/>
        </p:nvSpPr>
        <p:spPr bwMode="auto">
          <a:xfrm>
            <a:off x="1368425" y="3536950"/>
            <a:ext cx="900113" cy="1368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5870" name="Line 30"/>
          <p:cNvSpPr>
            <a:spLocks noChangeShapeType="1"/>
          </p:cNvSpPr>
          <p:nvPr/>
        </p:nvSpPr>
        <p:spPr bwMode="auto">
          <a:xfrm>
            <a:off x="2232025" y="4905375"/>
            <a:ext cx="16557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5871" name="Line 31"/>
          <p:cNvSpPr>
            <a:spLocks noChangeShapeType="1"/>
          </p:cNvSpPr>
          <p:nvPr/>
        </p:nvSpPr>
        <p:spPr bwMode="auto">
          <a:xfrm flipV="1">
            <a:off x="3887788" y="3500438"/>
            <a:ext cx="755650" cy="1404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5872" name="Line 32"/>
          <p:cNvSpPr>
            <a:spLocks noChangeShapeType="1"/>
          </p:cNvSpPr>
          <p:nvPr/>
        </p:nvSpPr>
        <p:spPr bwMode="auto">
          <a:xfrm flipH="1" flipV="1">
            <a:off x="3851275" y="2168525"/>
            <a:ext cx="792163" cy="1368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5873" name="Line 33"/>
          <p:cNvSpPr>
            <a:spLocks noChangeShapeType="1"/>
          </p:cNvSpPr>
          <p:nvPr/>
        </p:nvSpPr>
        <p:spPr bwMode="auto">
          <a:xfrm>
            <a:off x="2195513" y="2168525"/>
            <a:ext cx="1655762" cy="27368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5874" name="Line 34"/>
          <p:cNvSpPr>
            <a:spLocks noChangeShapeType="1"/>
          </p:cNvSpPr>
          <p:nvPr/>
        </p:nvSpPr>
        <p:spPr bwMode="auto">
          <a:xfrm flipH="1">
            <a:off x="2232025" y="2168525"/>
            <a:ext cx="1584325" cy="2773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5875" name="Line 35"/>
          <p:cNvSpPr>
            <a:spLocks noChangeShapeType="1"/>
          </p:cNvSpPr>
          <p:nvPr/>
        </p:nvSpPr>
        <p:spPr bwMode="auto">
          <a:xfrm>
            <a:off x="1368425" y="3536950"/>
            <a:ext cx="32400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5876" name="Text Box 36"/>
          <p:cNvSpPr txBox="1">
            <a:spLocks noChangeArrowheads="1"/>
          </p:cNvSpPr>
          <p:nvPr/>
        </p:nvSpPr>
        <p:spPr bwMode="auto">
          <a:xfrm>
            <a:off x="6084888" y="2349500"/>
            <a:ext cx="50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>
                <a:solidFill>
                  <a:srgbClr val="66FF33"/>
                </a:solidFill>
              </a:rPr>
              <a:t>1</a:t>
            </a:r>
          </a:p>
        </p:txBody>
      </p:sp>
      <p:sp>
        <p:nvSpPr>
          <p:cNvPr id="35877" name="Text Box 37"/>
          <p:cNvSpPr txBox="1">
            <a:spLocks noChangeArrowheads="1"/>
          </p:cNvSpPr>
          <p:nvPr/>
        </p:nvSpPr>
        <p:spPr bwMode="auto">
          <a:xfrm>
            <a:off x="6156325" y="4257675"/>
            <a:ext cx="53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>
                <a:solidFill>
                  <a:srgbClr val="3366FF"/>
                </a:solidFill>
              </a:rPr>
              <a:t>2</a:t>
            </a:r>
          </a:p>
        </p:txBody>
      </p:sp>
      <p:sp>
        <p:nvSpPr>
          <p:cNvPr id="35880" name="Oval 40"/>
          <p:cNvSpPr>
            <a:spLocks noChangeArrowheads="1"/>
          </p:cNvSpPr>
          <p:nvPr/>
        </p:nvSpPr>
        <p:spPr bwMode="auto">
          <a:xfrm rot="1720975">
            <a:off x="2162175" y="1989138"/>
            <a:ext cx="1600200" cy="1603375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 sz="1800"/>
          </a:p>
        </p:txBody>
      </p:sp>
      <p:sp>
        <p:nvSpPr>
          <p:cNvPr id="35881" name="Oval 41"/>
          <p:cNvSpPr>
            <a:spLocks noChangeArrowheads="1"/>
          </p:cNvSpPr>
          <p:nvPr/>
        </p:nvSpPr>
        <p:spPr bwMode="auto">
          <a:xfrm rot="1720975">
            <a:off x="1443038" y="3429000"/>
            <a:ext cx="1600200" cy="1604963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 sz="1800"/>
          </a:p>
        </p:txBody>
      </p:sp>
      <p:sp>
        <p:nvSpPr>
          <p:cNvPr id="35882" name="Oval 42"/>
          <p:cNvSpPr>
            <a:spLocks noChangeArrowheads="1"/>
          </p:cNvSpPr>
          <p:nvPr/>
        </p:nvSpPr>
        <p:spPr bwMode="auto">
          <a:xfrm rot="1720975">
            <a:off x="3059113" y="3357563"/>
            <a:ext cx="1601787" cy="1604962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 sz="1800"/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7129463" y="2708275"/>
            <a:ext cx="2195512" cy="1584325"/>
            <a:chOff x="4491" y="1706"/>
            <a:chExt cx="1383" cy="998"/>
          </a:xfrm>
        </p:grpSpPr>
        <p:sp>
          <p:nvSpPr>
            <p:cNvPr id="35884" name="Text Box 44"/>
            <p:cNvSpPr txBox="1">
              <a:spLocks noChangeArrowheads="1"/>
            </p:cNvSpPr>
            <p:nvPr/>
          </p:nvSpPr>
          <p:spPr bwMode="auto">
            <a:xfrm>
              <a:off x="4740" y="1888"/>
              <a:ext cx="113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3200" b="1">
                  <a:solidFill>
                    <a:srgbClr val="66FF33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Plan B</a:t>
              </a:r>
            </a:p>
          </p:txBody>
        </p:sp>
        <p:sp>
          <p:nvSpPr>
            <p:cNvPr id="35885" name="Line 45"/>
            <p:cNvSpPr>
              <a:spLocks noChangeShapeType="1"/>
            </p:cNvSpPr>
            <p:nvPr/>
          </p:nvSpPr>
          <p:spPr bwMode="auto">
            <a:xfrm flipH="1">
              <a:off x="4491" y="1706"/>
              <a:ext cx="590" cy="0"/>
            </a:xfrm>
            <a:prstGeom prst="line">
              <a:avLst/>
            </a:prstGeom>
            <a:noFill/>
            <a:ln w="38100">
              <a:solidFill>
                <a:srgbClr val="66FF33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5886" name="Line 46"/>
            <p:cNvSpPr>
              <a:spLocks noChangeShapeType="1"/>
            </p:cNvSpPr>
            <p:nvPr/>
          </p:nvSpPr>
          <p:spPr bwMode="auto">
            <a:xfrm flipH="1">
              <a:off x="4536" y="2704"/>
              <a:ext cx="590" cy="0"/>
            </a:xfrm>
            <a:prstGeom prst="line">
              <a:avLst/>
            </a:prstGeom>
            <a:noFill/>
            <a:ln w="38100">
              <a:solidFill>
                <a:srgbClr val="66FF33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5887" name="Oval 47"/>
          <p:cNvSpPr>
            <a:spLocks noChangeArrowheads="1"/>
          </p:cNvSpPr>
          <p:nvPr/>
        </p:nvSpPr>
        <p:spPr bwMode="auto">
          <a:xfrm rot="1720975">
            <a:off x="1403350" y="2276475"/>
            <a:ext cx="1600200" cy="16033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 sz="1800"/>
          </a:p>
        </p:txBody>
      </p:sp>
      <p:sp>
        <p:nvSpPr>
          <p:cNvPr id="35890" name="Oval 50"/>
          <p:cNvSpPr>
            <a:spLocks noChangeArrowheads="1"/>
          </p:cNvSpPr>
          <p:nvPr/>
        </p:nvSpPr>
        <p:spPr bwMode="auto">
          <a:xfrm rot="1720975">
            <a:off x="2987675" y="2205038"/>
            <a:ext cx="1600200" cy="16033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 sz="1800"/>
          </a:p>
        </p:txBody>
      </p:sp>
      <p:sp>
        <p:nvSpPr>
          <p:cNvPr id="35891" name="Oval 51"/>
          <p:cNvSpPr>
            <a:spLocks noChangeArrowheads="1"/>
          </p:cNvSpPr>
          <p:nvPr/>
        </p:nvSpPr>
        <p:spPr bwMode="auto">
          <a:xfrm rot="1720975">
            <a:off x="2268538" y="3573463"/>
            <a:ext cx="1600200" cy="16033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 sz="180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Pr.SAMDI- FSAC-Univ. Hassan II- Casablanca Maroc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5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  <p:bldP spid="35861" grpId="0" animBg="1"/>
      <p:bldP spid="35887" grpId="0" animBg="1"/>
      <p:bldP spid="35890" grpId="0" animBg="1"/>
      <p:bldP spid="3589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446157" y="2196873"/>
          <a:ext cx="3543445" cy="3483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98" name="Picture" r:id="rId3" imgW="1956816" imgH="1819656" progId="Word.Picture.8">
                  <p:embed/>
                </p:oleObj>
              </mc:Choice>
              <mc:Fallback>
                <p:oleObj name="Picture" r:id="rId3" imgW="1956816" imgH="1819656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157" y="2196873"/>
                        <a:ext cx="3543445" cy="34836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Ellipse 13"/>
          <p:cNvSpPr/>
          <p:nvPr/>
        </p:nvSpPr>
        <p:spPr>
          <a:xfrm>
            <a:off x="395536" y="2824759"/>
            <a:ext cx="253105" cy="266117"/>
          </a:xfrm>
          <a:prstGeom prst="ellipse">
            <a:avLst/>
          </a:prstGeom>
          <a:solidFill>
            <a:srgbClr val="0000FF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2926584" y="2877982"/>
            <a:ext cx="253105" cy="266117"/>
          </a:xfrm>
          <a:prstGeom prst="ellipse">
            <a:avLst/>
          </a:prstGeom>
          <a:solidFill>
            <a:srgbClr val="0000FF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3584657" y="2132856"/>
            <a:ext cx="253105" cy="266117"/>
          </a:xfrm>
          <a:prstGeom prst="ellipse">
            <a:avLst/>
          </a:prstGeom>
          <a:solidFill>
            <a:srgbClr val="0000FF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1002988" y="2132856"/>
            <a:ext cx="253105" cy="266117"/>
          </a:xfrm>
          <a:prstGeom prst="ellipse">
            <a:avLst/>
          </a:prstGeom>
          <a:solidFill>
            <a:srgbClr val="0000FF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 42"/>
          <p:cNvGrpSpPr/>
          <p:nvPr/>
        </p:nvGrpSpPr>
        <p:grpSpPr>
          <a:xfrm>
            <a:off x="-36512" y="4941168"/>
            <a:ext cx="1152128" cy="1008112"/>
            <a:chOff x="971600" y="4941168"/>
            <a:chExt cx="1152128" cy="1008112"/>
          </a:xfrm>
        </p:grpSpPr>
        <p:cxnSp>
          <p:nvCxnSpPr>
            <p:cNvPr id="39" name="Connecteur droit 38"/>
            <p:cNvCxnSpPr/>
            <p:nvPr/>
          </p:nvCxnSpPr>
          <p:spPr>
            <a:xfrm flipH="1">
              <a:off x="1187624" y="4941168"/>
              <a:ext cx="936104" cy="1008112"/>
            </a:xfrm>
            <a:prstGeom prst="line">
              <a:avLst/>
            </a:prstGeom>
            <a:ln w="28575">
              <a:solidFill>
                <a:srgbClr val="0000F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/>
            <p:cNvSpPr/>
            <p:nvPr/>
          </p:nvSpPr>
          <p:spPr>
            <a:xfrm>
              <a:off x="971600" y="5445224"/>
              <a:ext cx="349775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 algn="ctr"/>
              <a:r>
                <a:rPr lang="fr-FR" sz="2400" b="1" dirty="0" smtClean="0">
                  <a:solidFill>
                    <a:srgbClr val="0000FF"/>
                  </a:solidFill>
                  <a:latin typeface="Segoe Print" pitchFamily="2" charset="0"/>
                </a:rPr>
                <a:t>x</a:t>
              </a:r>
            </a:p>
          </p:txBody>
        </p:sp>
      </p:grpSp>
      <p:grpSp>
        <p:nvGrpSpPr>
          <p:cNvPr id="3" name="Groupe 46"/>
          <p:cNvGrpSpPr/>
          <p:nvPr/>
        </p:nvGrpSpPr>
        <p:grpSpPr>
          <a:xfrm>
            <a:off x="1115616" y="4365104"/>
            <a:ext cx="3168352" cy="595242"/>
            <a:chOff x="2123728" y="4365104"/>
            <a:chExt cx="3168352" cy="595242"/>
          </a:xfrm>
        </p:grpSpPr>
        <p:cxnSp>
          <p:nvCxnSpPr>
            <p:cNvPr id="44" name="Connecteur droit 43"/>
            <p:cNvCxnSpPr/>
            <p:nvPr/>
          </p:nvCxnSpPr>
          <p:spPr>
            <a:xfrm flipV="1">
              <a:off x="2123728" y="4944854"/>
              <a:ext cx="3024336" cy="15492"/>
            </a:xfrm>
            <a:prstGeom prst="line">
              <a:avLst/>
            </a:prstGeom>
            <a:ln w="28575">
              <a:solidFill>
                <a:srgbClr val="0000F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4926274" y="4365104"/>
              <a:ext cx="365806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 algn="ctr"/>
              <a:r>
                <a:rPr lang="fr-FR" sz="2400" b="1" dirty="0" smtClean="0">
                  <a:solidFill>
                    <a:srgbClr val="0000FF"/>
                  </a:solidFill>
                  <a:latin typeface="Segoe Print" pitchFamily="2" charset="0"/>
                </a:rPr>
                <a:t>y</a:t>
              </a:r>
            </a:p>
          </p:txBody>
        </p:sp>
      </p:grpSp>
      <p:grpSp>
        <p:nvGrpSpPr>
          <p:cNvPr id="4" name="Groupe 47"/>
          <p:cNvGrpSpPr/>
          <p:nvPr/>
        </p:nvGrpSpPr>
        <p:grpSpPr>
          <a:xfrm>
            <a:off x="705054" y="1340768"/>
            <a:ext cx="410562" cy="988862"/>
            <a:chOff x="1641158" y="1484784"/>
            <a:chExt cx="410562" cy="988862"/>
          </a:xfrm>
        </p:grpSpPr>
        <p:cxnSp>
          <p:nvCxnSpPr>
            <p:cNvPr id="49" name="Connecteur droit 48"/>
            <p:cNvCxnSpPr/>
            <p:nvPr/>
          </p:nvCxnSpPr>
          <p:spPr>
            <a:xfrm flipV="1">
              <a:off x="2051720" y="1825646"/>
              <a:ext cx="0" cy="648000"/>
            </a:xfrm>
            <a:prstGeom prst="line">
              <a:avLst/>
            </a:prstGeom>
            <a:ln w="28575">
              <a:solidFill>
                <a:srgbClr val="0000F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/>
            <p:cNvSpPr/>
            <p:nvPr/>
          </p:nvSpPr>
          <p:spPr>
            <a:xfrm>
              <a:off x="1641158" y="1484784"/>
              <a:ext cx="338554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 algn="ctr"/>
              <a:r>
                <a:rPr lang="fr-FR" sz="2400" b="1" dirty="0" smtClean="0">
                  <a:solidFill>
                    <a:srgbClr val="0000FF"/>
                  </a:solidFill>
                  <a:latin typeface="Segoe Print" pitchFamily="2" charset="0"/>
                </a:rPr>
                <a:t>z</a:t>
              </a:r>
            </a:p>
          </p:txBody>
        </p:sp>
      </p:grpSp>
      <p:grpSp>
        <p:nvGrpSpPr>
          <p:cNvPr id="5" name="Groupe 54"/>
          <p:cNvGrpSpPr/>
          <p:nvPr/>
        </p:nvGrpSpPr>
        <p:grpSpPr>
          <a:xfrm>
            <a:off x="899592" y="4941168"/>
            <a:ext cx="504024" cy="252000"/>
            <a:chOff x="6048128" y="3356992"/>
            <a:chExt cx="756120" cy="432048"/>
          </a:xfrm>
        </p:grpSpPr>
        <p:cxnSp>
          <p:nvCxnSpPr>
            <p:cNvPr id="53" name="Connecteur droit 52"/>
            <p:cNvCxnSpPr/>
            <p:nvPr/>
          </p:nvCxnSpPr>
          <p:spPr>
            <a:xfrm>
              <a:off x="6048128" y="3789040"/>
              <a:ext cx="756084" cy="0"/>
            </a:xfrm>
            <a:prstGeom prst="line">
              <a:avLst/>
            </a:prstGeom>
            <a:ln w="381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 rot="5400000">
              <a:off x="6588224" y="3573016"/>
              <a:ext cx="432048" cy="0"/>
            </a:xfrm>
            <a:prstGeom prst="line">
              <a:avLst/>
            </a:prstGeom>
            <a:ln w="381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e 55"/>
          <p:cNvGrpSpPr/>
          <p:nvPr/>
        </p:nvGrpSpPr>
        <p:grpSpPr>
          <a:xfrm>
            <a:off x="611560" y="5877272"/>
            <a:ext cx="2109237" cy="461665"/>
            <a:chOff x="1576051" y="4437112"/>
            <a:chExt cx="2109237" cy="461665"/>
          </a:xfrm>
        </p:grpSpPr>
        <p:cxnSp>
          <p:nvCxnSpPr>
            <p:cNvPr id="57" name="Connecteur droit 56"/>
            <p:cNvCxnSpPr/>
            <p:nvPr/>
          </p:nvCxnSpPr>
          <p:spPr>
            <a:xfrm>
              <a:off x="1576051" y="4437112"/>
              <a:ext cx="432048" cy="20938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/>
            <p:cNvSpPr/>
            <p:nvPr/>
          </p:nvSpPr>
          <p:spPr>
            <a:xfrm>
              <a:off x="1936091" y="4437112"/>
              <a:ext cx="174919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lvl="0" algn="ctr"/>
              <a:r>
                <a:rPr lang="fr-FR" sz="2400" b="1" dirty="0" smtClean="0">
                  <a:latin typeface="Segoe Print" pitchFamily="2" charset="0"/>
                </a:rPr>
                <a:t>Plan (</a:t>
              </a:r>
              <a:r>
                <a:rPr lang="fr-FR" sz="2400" b="1" dirty="0" err="1" smtClean="0">
                  <a:latin typeface="Segoe Print" pitchFamily="2" charset="0"/>
                </a:rPr>
                <a:t>xoy</a:t>
              </a:r>
              <a:r>
                <a:rPr lang="fr-FR" sz="2400" b="1" dirty="0" smtClean="0">
                  <a:latin typeface="Segoe Print" pitchFamily="2" charset="0"/>
                </a:rPr>
                <a:t>)</a:t>
              </a:r>
            </a:p>
          </p:txBody>
        </p:sp>
      </p:grpSp>
      <p:sp>
        <p:nvSpPr>
          <p:cNvPr id="33" name="Rectangle 32"/>
          <p:cNvSpPr/>
          <p:nvPr/>
        </p:nvSpPr>
        <p:spPr>
          <a:xfrm>
            <a:off x="136927" y="116632"/>
            <a:ext cx="8449750" cy="584775"/>
          </a:xfrm>
          <a:prstGeom prst="rect">
            <a:avLst/>
          </a:prstGeom>
          <a:solidFill>
            <a:srgbClr val="66FFFF"/>
          </a:solidFill>
          <a:ln>
            <a:solidFill>
              <a:srgbClr val="00800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fr-FR" sz="3200" b="1" dirty="0" smtClean="0">
                <a:solidFill>
                  <a:srgbClr val="FF0000"/>
                </a:solidFill>
                <a:latin typeface="Segoe Print" pitchFamily="2" charset="0"/>
              </a:rPr>
              <a:t>Structure Cubique à faces centrées, </a:t>
            </a:r>
            <a:r>
              <a:rPr lang="fr-FR" sz="3200" b="1" dirty="0" smtClean="0">
                <a:latin typeface="Segoe Print" pitchFamily="2" charset="0"/>
              </a:rPr>
              <a:t>CFC</a:t>
            </a:r>
            <a:endParaRPr lang="fr-FR" sz="3200" b="1" dirty="0" smtClean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900655" y="759574"/>
            <a:ext cx="5371984" cy="523220"/>
          </a:xfrm>
          <a:prstGeom prst="rec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fr-FR" sz="2400" b="1" dirty="0" smtClean="0">
                <a:solidFill>
                  <a:srgbClr val="FF0000"/>
                </a:solidFill>
                <a:latin typeface="Segoe Print" pitchFamily="2" charset="0"/>
              </a:rPr>
              <a:t>Mode du réseau cubique:  </a:t>
            </a:r>
            <a:r>
              <a:rPr lang="fr-FR" sz="2400" b="1" dirty="0" smtClean="0">
                <a:solidFill>
                  <a:srgbClr val="3333CC"/>
                </a:solidFill>
                <a:latin typeface="Segoe Print" pitchFamily="2" charset="0"/>
              </a:rPr>
              <a:t>Mode </a:t>
            </a:r>
            <a:r>
              <a:rPr lang="fr-FR" sz="2800" b="1" dirty="0" smtClean="0">
                <a:solidFill>
                  <a:srgbClr val="3333CC"/>
                </a:solidFill>
                <a:latin typeface="Segoe Print" pitchFamily="2" charset="0"/>
              </a:rPr>
              <a:t>F</a:t>
            </a:r>
            <a:endParaRPr lang="fr-FR" sz="2400" b="1" dirty="0" smtClean="0">
              <a:solidFill>
                <a:srgbClr val="FF0000"/>
              </a:solidFill>
              <a:latin typeface="Segoe Print" pitchFamily="2" charset="0"/>
            </a:endParaRPr>
          </a:p>
        </p:txBody>
      </p:sp>
      <p:grpSp>
        <p:nvGrpSpPr>
          <p:cNvPr id="8" name="Groupe 44"/>
          <p:cNvGrpSpPr/>
          <p:nvPr/>
        </p:nvGrpSpPr>
        <p:grpSpPr>
          <a:xfrm>
            <a:off x="683568" y="3429000"/>
            <a:ext cx="2808312" cy="958019"/>
            <a:chOff x="1691680" y="3429000"/>
            <a:chExt cx="2808312" cy="958019"/>
          </a:xfrm>
        </p:grpSpPr>
        <p:sp>
          <p:nvSpPr>
            <p:cNvPr id="35" name="Ellipse 34"/>
            <p:cNvSpPr/>
            <p:nvPr/>
          </p:nvSpPr>
          <p:spPr>
            <a:xfrm>
              <a:off x="1691680" y="3829740"/>
              <a:ext cx="253105" cy="26611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Ellipse 35"/>
            <p:cNvSpPr/>
            <p:nvPr/>
          </p:nvSpPr>
          <p:spPr>
            <a:xfrm>
              <a:off x="4246887" y="3882963"/>
              <a:ext cx="253105" cy="26611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Ellipse 36"/>
            <p:cNvSpPr/>
            <p:nvPr/>
          </p:nvSpPr>
          <p:spPr>
            <a:xfrm>
              <a:off x="3310783" y="3429000"/>
              <a:ext cx="253105" cy="26611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Ellipse 37"/>
            <p:cNvSpPr/>
            <p:nvPr/>
          </p:nvSpPr>
          <p:spPr>
            <a:xfrm>
              <a:off x="2652710" y="4120902"/>
              <a:ext cx="253105" cy="26611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" name="Groupe 42"/>
          <p:cNvGrpSpPr/>
          <p:nvPr/>
        </p:nvGrpSpPr>
        <p:grpSpPr>
          <a:xfrm>
            <a:off x="395536" y="4847245"/>
            <a:ext cx="3492847" cy="958019"/>
            <a:chOff x="1403648" y="4847245"/>
            <a:chExt cx="3492847" cy="958019"/>
          </a:xfrm>
        </p:grpSpPr>
        <p:sp>
          <p:nvSpPr>
            <p:cNvPr id="7" name="Ellipse 6"/>
            <p:cNvSpPr/>
            <p:nvPr/>
          </p:nvSpPr>
          <p:spPr>
            <a:xfrm>
              <a:off x="2011100" y="4847245"/>
              <a:ext cx="253105" cy="26611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Ellipse 9"/>
            <p:cNvSpPr/>
            <p:nvPr/>
          </p:nvSpPr>
          <p:spPr>
            <a:xfrm>
              <a:off x="1403648" y="5485924"/>
              <a:ext cx="253105" cy="26611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>
              <a:off x="4643390" y="4847245"/>
              <a:ext cx="253105" cy="26611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/>
            <p:cNvSpPr/>
            <p:nvPr/>
          </p:nvSpPr>
          <p:spPr>
            <a:xfrm>
              <a:off x="3985317" y="5539147"/>
              <a:ext cx="253105" cy="26611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Ellipse 39"/>
            <p:cNvSpPr/>
            <p:nvPr/>
          </p:nvSpPr>
          <p:spPr>
            <a:xfrm>
              <a:off x="2987824" y="5157192"/>
              <a:ext cx="253105" cy="26611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1" name="Ellipse 40"/>
          <p:cNvSpPr/>
          <p:nvPr/>
        </p:nvSpPr>
        <p:spPr>
          <a:xfrm>
            <a:off x="1979712" y="2442803"/>
            <a:ext cx="253105" cy="266117"/>
          </a:xfrm>
          <a:prstGeom prst="ellipse">
            <a:avLst/>
          </a:prstGeom>
          <a:solidFill>
            <a:srgbClr val="0000FF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7" name="Groupe 35"/>
          <p:cNvGrpSpPr/>
          <p:nvPr/>
        </p:nvGrpSpPr>
        <p:grpSpPr>
          <a:xfrm>
            <a:off x="5292080" y="2852936"/>
            <a:ext cx="432048" cy="3384376"/>
            <a:chOff x="1691680" y="4941168"/>
            <a:chExt cx="432048" cy="3384376"/>
          </a:xfrm>
        </p:grpSpPr>
        <p:cxnSp>
          <p:nvCxnSpPr>
            <p:cNvPr id="52" name="Connecteur droit 51"/>
            <p:cNvCxnSpPr/>
            <p:nvPr/>
          </p:nvCxnSpPr>
          <p:spPr>
            <a:xfrm>
              <a:off x="2123728" y="4941168"/>
              <a:ext cx="0" cy="3060000"/>
            </a:xfrm>
            <a:prstGeom prst="line">
              <a:avLst/>
            </a:prstGeom>
            <a:ln w="28575">
              <a:solidFill>
                <a:srgbClr val="0000F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54"/>
            <p:cNvSpPr/>
            <p:nvPr/>
          </p:nvSpPr>
          <p:spPr>
            <a:xfrm>
              <a:off x="1691680" y="7863879"/>
              <a:ext cx="349775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 algn="ctr"/>
              <a:r>
                <a:rPr lang="fr-FR" sz="2400" b="1" dirty="0" smtClean="0">
                  <a:solidFill>
                    <a:srgbClr val="0000FF"/>
                  </a:solidFill>
                  <a:latin typeface="Segoe Print" pitchFamily="2" charset="0"/>
                </a:rPr>
                <a:t>x</a:t>
              </a:r>
            </a:p>
          </p:txBody>
        </p:sp>
      </p:grpSp>
      <p:grpSp>
        <p:nvGrpSpPr>
          <p:cNvPr id="18" name="Groupe 39"/>
          <p:cNvGrpSpPr/>
          <p:nvPr/>
        </p:nvGrpSpPr>
        <p:grpSpPr>
          <a:xfrm>
            <a:off x="5724128" y="2276872"/>
            <a:ext cx="3102110" cy="595242"/>
            <a:chOff x="2123728" y="4365104"/>
            <a:chExt cx="3102110" cy="595242"/>
          </a:xfrm>
        </p:grpSpPr>
        <p:cxnSp>
          <p:nvCxnSpPr>
            <p:cNvPr id="59" name="Connecteur droit 58"/>
            <p:cNvCxnSpPr/>
            <p:nvPr/>
          </p:nvCxnSpPr>
          <p:spPr>
            <a:xfrm flipV="1">
              <a:off x="2123728" y="4944854"/>
              <a:ext cx="3024336" cy="15492"/>
            </a:xfrm>
            <a:prstGeom prst="line">
              <a:avLst/>
            </a:prstGeom>
            <a:ln w="28575">
              <a:solidFill>
                <a:srgbClr val="0000F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/>
            <p:nvPr/>
          </p:nvSpPr>
          <p:spPr>
            <a:xfrm>
              <a:off x="4860032" y="4365104"/>
              <a:ext cx="365806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 algn="ctr"/>
              <a:r>
                <a:rPr lang="fr-FR" sz="2400" b="1" dirty="0" smtClean="0">
                  <a:solidFill>
                    <a:srgbClr val="0000FF"/>
                  </a:solidFill>
                  <a:latin typeface="Segoe Print" pitchFamily="2" charset="0"/>
                </a:rPr>
                <a:t>y</a:t>
              </a:r>
            </a:p>
          </p:txBody>
        </p:sp>
      </p:grpSp>
      <p:sp>
        <p:nvSpPr>
          <p:cNvPr id="61" name="Rectangle 60"/>
          <p:cNvSpPr/>
          <p:nvPr/>
        </p:nvSpPr>
        <p:spPr>
          <a:xfrm>
            <a:off x="5724128" y="2852936"/>
            <a:ext cx="2160000" cy="21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2" name="Connecteur droit 61"/>
          <p:cNvCxnSpPr/>
          <p:nvPr/>
        </p:nvCxnSpPr>
        <p:spPr>
          <a:xfrm>
            <a:off x="5724128" y="2852936"/>
            <a:ext cx="2160240" cy="21602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/>
          <p:nvPr/>
        </p:nvCxnSpPr>
        <p:spPr>
          <a:xfrm flipV="1">
            <a:off x="5724128" y="2852936"/>
            <a:ext cx="2160240" cy="21602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>
            <a:off x="6804248" y="2852936"/>
            <a:ext cx="8384" cy="216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/>
          <p:nvPr/>
        </p:nvCxnSpPr>
        <p:spPr>
          <a:xfrm rot="5400000">
            <a:off x="6800176" y="2857248"/>
            <a:ext cx="8384" cy="216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Ellipse 71"/>
          <p:cNvSpPr/>
          <p:nvPr/>
        </p:nvSpPr>
        <p:spPr>
          <a:xfrm>
            <a:off x="6840312" y="5697312"/>
            <a:ext cx="540000" cy="540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Rectangle 72"/>
          <p:cNvSpPr/>
          <p:nvPr/>
        </p:nvSpPr>
        <p:spPr>
          <a:xfrm>
            <a:off x="7524328" y="5733256"/>
            <a:ext cx="108876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fr-FR" sz="2400" b="1" dirty="0" smtClean="0">
                <a:solidFill>
                  <a:srgbClr val="0000FF"/>
                </a:solidFill>
                <a:latin typeface="Segoe Print" pitchFamily="2" charset="0"/>
              </a:rPr>
              <a:t>Z = 0</a:t>
            </a:r>
          </a:p>
        </p:txBody>
      </p:sp>
      <p:cxnSp>
        <p:nvCxnSpPr>
          <p:cNvPr id="82" name="Connecteur droit 81"/>
          <p:cNvCxnSpPr>
            <a:endCxn id="69" idx="2"/>
          </p:cNvCxnSpPr>
          <p:nvPr/>
        </p:nvCxnSpPr>
        <p:spPr>
          <a:xfrm flipV="1">
            <a:off x="3923928" y="5031208"/>
            <a:ext cx="1548232" cy="125984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e 84"/>
          <p:cNvGrpSpPr/>
          <p:nvPr/>
        </p:nvGrpSpPr>
        <p:grpSpPr>
          <a:xfrm>
            <a:off x="5472160" y="2636912"/>
            <a:ext cx="2700240" cy="2664296"/>
            <a:chOff x="5472160" y="2636912"/>
            <a:chExt cx="2700240" cy="2664296"/>
          </a:xfrm>
        </p:grpSpPr>
        <p:grpSp>
          <p:nvGrpSpPr>
            <p:cNvPr id="20" name="Groupe 45"/>
            <p:cNvGrpSpPr/>
            <p:nvPr/>
          </p:nvGrpSpPr>
          <p:grpSpPr>
            <a:xfrm>
              <a:off x="5472160" y="2636912"/>
              <a:ext cx="2700240" cy="2664296"/>
              <a:chOff x="4680072" y="2708920"/>
              <a:chExt cx="2700240" cy="2664296"/>
            </a:xfrm>
          </p:grpSpPr>
          <p:sp>
            <p:nvSpPr>
              <p:cNvPr id="67" name="Ellipse 66"/>
              <p:cNvSpPr/>
              <p:nvPr/>
            </p:nvSpPr>
            <p:spPr>
              <a:xfrm>
                <a:off x="4680072" y="2708920"/>
                <a:ext cx="540000" cy="540000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21" name="Groupe 68"/>
              <p:cNvGrpSpPr/>
              <p:nvPr/>
            </p:nvGrpSpPr>
            <p:grpSpPr>
              <a:xfrm>
                <a:off x="4680072" y="2708920"/>
                <a:ext cx="2700240" cy="2664296"/>
                <a:chOff x="4680072" y="2708920"/>
                <a:chExt cx="2700240" cy="2664296"/>
              </a:xfrm>
            </p:grpSpPr>
            <p:sp>
              <p:nvSpPr>
                <p:cNvPr id="69" name="Ellipse 68"/>
                <p:cNvSpPr/>
                <p:nvPr/>
              </p:nvSpPr>
              <p:spPr>
                <a:xfrm>
                  <a:off x="4680072" y="4833216"/>
                  <a:ext cx="540000" cy="540000"/>
                </a:xfrm>
                <a:prstGeom prst="ellipse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0" name="Ellipse 69"/>
                <p:cNvSpPr/>
                <p:nvPr/>
              </p:nvSpPr>
              <p:spPr>
                <a:xfrm>
                  <a:off x="6804248" y="2708920"/>
                  <a:ext cx="540000" cy="540000"/>
                </a:xfrm>
                <a:prstGeom prst="ellipse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1" name="Ellipse 70"/>
                <p:cNvSpPr/>
                <p:nvPr/>
              </p:nvSpPr>
              <p:spPr>
                <a:xfrm>
                  <a:off x="6840312" y="4833216"/>
                  <a:ext cx="540000" cy="540000"/>
                </a:xfrm>
                <a:prstGeom prst="ellipse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sp>
          <p:nvSpPr>
            <p:cNvPr id="84" name="Ellipse 83"/>
            <p:cNvSpPr/>
            <p:nvPr/>
          </p:nvSpPr>
          <p:spPr>
            <a:xfrm>
              <a:off x="6552280" y="3645024"/>
              <a:ext cx="540000" cy="5400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86" name="Connecteur droit 85"/>
          <p:cNvCxnSpPr/>
          <p:nvPr/>
        </p:nvCxnSpPr>
        <p:spPr>
          <a:xfrm>
            <a:off x="3995936" y="3933056"/>
            <a:ext cx="1584176" cy="72008"/>
          </a:xfrm>
          <a:prstGeom prst="line">
            <a:avLst/>
          </a:prstGeom>
          <a:ln w="28575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e 86"/>
          <p:cNvGrpSpPr/>
          <p:nvPr/>
        </p:nvGrpSpPr>
        <p:grpSpPr>
          <a:xfrm>
            <a:off x="683568" y="4775237"/>
            <a:ext cx="2808312" cy="958019"/>
            <a:chOff x="1691680" y="3429000"/>
            <a:chExt cx="2808312" cy="958019"/>
          </a:xfrm>
        </p:grpSpPr>
        <p:sp>
          <p:nvSpPr>
            <p:cNvPr id="88" name="Ellipse 87"/>
            <p:cNvSpPr/>
            <p:nvPr/>
          </p:nvSpPr>
          <p:spPr>
            <a:xfrm>
              <a:off x="1691680" y="3829740"/>
              <a:ext cx="253105" cy="26611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9" name="Ellipse 88"/>
            <p:cNvSpPr/>
            <p:nvPr/>
          </p:nvSpPr>
          <p:spPr>
            <a:xfrm>
              <a:off x="4246887" y="3882963"/>
              <a:ext cx="253105" cy="26611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0" name="Ellipse 89"/>
            <p:cNvSpPr/>
            <p:nvPr/>
          </p:nvSpPr>
          <p:spPr>
            <a:xfrm>
              <a:off x="3310783" y="3429000"/>
              <a:ext cx="253105" cy="26611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1" name="Ellipse 90"/>
            <p:cNvSpPr/>
            <p:nvPr/>
          </p:nvSpPr>
          <p:spPr>
            <a:xfrm>
              <a:off x="2652710" y="4120902"/>
              <a:ext cx="253105" cy="26611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102" name="Connecteur droit 101"/>
          <p:cNvCxnSpPr/>
          <p:nvPr/>
        </p:nvCxnSpPr>
        <p:spPr>
          <a:xfrm flipV="1">
            <a:off x="3563888" y="4077072"/>
            <a:ext cx="2088232" cy="1224136"/>
          </a:xfrm>
          <a:prstGeom prst="line">
            <a:avLst/>
          </a:prstGeom>
          <a:ln w="28575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space réservé du pied de page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Pr.SAMDI- FSAC-Univ. Hassan II- Casablanca Maroc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2" grpId="0" animBg="1"/>
      <p:bldP spid="41" grpId="0" animBg="1"/>
      <p:bldP spid="61" grpId="0" animBg="1"/>
      <p:bldP spid="72" grpId="0" animBg="1"/>
      <p:bldP spid="7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446157" y="2196873"/>
          <a:ext cx="3543445" cy="3483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22" name="Picture" r:id="rId3" imgW="1956816" imgH="1819656" progId="Word.Picture.8">
                  <p:embed/>
                </p:oleObj>
              </mc:Choice>
              <mc:Fallback>
                <p:oleObj name="Picture" r:id="rId3" imgW="1956816" imgH="1819656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157" y="2196873"/>
                        <a:ext cx="3543445" cy="34836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Ellipse 13"/>
          <p:cNvSpPr/>
          <p:nvPr/>
        </p:nvSpPr>
        <p:spPr>
          <a:xfrm>
            <a:off x="395536" y="2824759"/>
            <a:ext cx="253105" cy="266117"/>
          </a:xfrm>
          <a:prstGeom prst="ellipse">
            <a:avLst/>
          </a:prstGeom>
          <a:solidFill>
            <a:srgbClr val="0000FF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2926584" y="2877982"/>
            <a:ext cx="253105" cy="266117"/>
          </a:xfrm>
          <a:prstGeom prst="ellipse">
            <a:avLst/>
          </a:prstGeom>
          <a:solidFill>
            <a:srgbClr val="0000FF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3584657" y="2132856"/>
            <a:ext cx="253105" cy="266117"/>
          </a:xfrm>
          <a:prstGeom prst="ellipse">
            <a:avLst/>
          </a:prstGeom>
          <a:solidFill>
            <a:srgbClr val="0000FF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1002988" y="2132856"/>
            <a:ext cx="253105" cy="266117"/>
          </a:xfrm>
          <a:prstGeom prst="ellipse">
            <a:avLst/>
          </a:prstGeom>
          <a:solidFill>
            <a:srgbClr val="0000FF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 42"/>
          <p:cNvGrpSpPr/>
          <p:nvPr/>
        </p:nvGrpSpPr>
        <p:grpSpPr>
          <a:xfrm>
            <a:off x="-36512" y="4941168"/>
            <a:ext cx="1152128" cy="1008112"/>
            <a:chOff x="971600" y="4941168"/>
            <a:chExt cx="1152128" cy="1008112"/>
          </a:xfrm>
        </p:grpSpPr>
        <p:cxnSp>
          <p:nvCxnSpPr>
            <p:cNvPr id="39" name="Connecteur droit 38"/>
            <p:cNvCxnSpPr/>
            <p:nvPr/>
          </p:nvCxnSpPr>
          <p:spPr>
            <a:xfrm flipH="1">
              <a:off x="1187624" y="4941168"/>
              <a:ext cx="936104" cy="1008112"/>
            </a:xfrm>
            <a:prstGeom prst="line">
              <a:avLst/>
            </a:prstGeom>
            <a:ln w="28575">
              <a:solidFill>
                <a:srgbClr val="0000F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/>
            <p:cNvSpPr/>
            <p:nvPr/>
          </p:nvSpPr>
          <p:spPr>
            <a:xfrm>
              <a:off x="971600" y="5445224"/>
              <a:ext cx="349775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 algn="ctr"/>
              <a:r>
                <a:rPr lang="fr-FR" sz="2400" b="1" dirty="0" smtClean="0">
                  <a:solidFill>
                    <a:srgbClr val="0000FF"/>
                  </a:solidFill>
                  <a:latin typeface="Segoe Print" pitchFamily="2" charset="0"/>
                </a:rPr>
                <a:t>x</a:t>
              </a:r>
            </a:p>
          </p:txBody>
        </p:sp>
      </p:grpSp>
      <p:grpSp>
        <p:nvGrpSpPr>
          <p:cNvPr id="3" name="Groupe 46"/>
          <p:cNvGrpSpPr/>
          <p:nvPr/>
        </p:nvGrpSpPr>
        <p:grpSpPr>
          <a:xfrm>
            <a:off x="1115616" y="4365104"/>
            <a:ext cx="3168352" cy="595242"/>
            <a:chOff x="2123728" y="4365104"/>
            <a:chExt cx="3168352" cy="595242"/>
          </a:xfrm>
        </p:grpSpPr>
        <p:cxnSp>
          <p:nvCxnSpPr>
            <p:cNvPr id="44" name="Connecteur droit 43"/>
            <p:cNvCxnSpPr/>
            <p:nvPr/>
          </p:nvCxnSpPr>
          <p:spPr>
            <a:xfrm flipV="1">
              <a:off x="2123728" y="4944854"/>
              <a:ext cx="3024336" cy="15492"/>
            </a:xfrm>
            <a:prstGeom prst="line">
              <a:avLst/>
            </a:prstGeom>
            <a:ln w="28575">
              <a:solidFill>
                <a:srgbClr val="0000F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4926274" y="4365104"/>
              <a:ext cx="365806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 algn="ctr"/>
              <a:r>
                <a:rPr lang="fr-FR" sz="2400" b="1" dirty="0" smtClean="0">
                  <a:solidFill>
                    <a:srgbClr val="0000FF"/>
                  </a:solidFill>
                  <a:latin typeface="Segoe Print" pitchFamily="2" charset="0"/>
                </a:rPr>
                <a:t>y</a:t>
              </a:r>
            </a:p>
          </p:txBody>
        </p:sp>
      </p:grpSp>
      <p:grpSp>
        <p:nvGrpSpPr>
          <p:cNvPr id="4" name="Groupe 47"/>
          <p:cNvGrpSpPr/>
          <p:nvPr/>
        </p:nvGrpSpPr>
        <p:grpSpPr>
          <a:xfrm>
            <a:off x="705054" y="1340768"/>
            <a:ext cx="410562" cy="988862"/>
            <a:chOff x="1641158" y="1484784"/>
            <a:chExt cx="410562" cy="988862"/>
          </a:xfrm>
        </p:grpSpPr>
        <p:cxnSp>
          <p:nvCxnSpPr>
            <p:cNvPr id="49" name="Connecteur droit 48"/>
            <p:cNvCxnSpPr/>
            <p:nvPr/>
          </p:nvCxnSpPr>
          <p:spPr>
            <a:xfrm flipV="1">
              <a:off x="2051720" y="1825646"/>
              <a:ext cx="0" cy="648000"/>
            </a:xfrm>
            <a:prstGeom prst="line">
              <a:avLst/>
            </a:prstGeom>
            <a:ln w="28575">
              <a:solidFill>
                <a:srgbClr val="0000F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/>
            <p:cNvSpPr/>
            <p:nvPr/>
          </p:nvSpPr>
          <p:spPr>
            <a:xfrm>
              <a:off x="1641158" y="1484784"/>
              <a:ext cx="338554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 algn="ctr"/>
              <a:r>
                <a:rPr lang="fr-FR" sz="2400" b="1" dirty="0" smtClean="0">
                  <a:solidFill>
                    <a:srgbClr val="0000FF"/>
                  </a:solidFill>
                  <a:latin typeface="Segoe Print" pitchFamily="2" charset="0"/>
                </a:rPr>
                <a:t>z</a:t>
              </a:r>
            </a:p>
          </p:txBody>
        </p:sp>
      </p:grpSp>
      <p:grpSp>
        <p:nvGrpSpPr>
          <p:cNvPr id="5" name="Groupe 54"/>
          <p:cNvGrpSpPr/>
          <p:nvPr/>
        </p:nvGrpSpPr>
        <p:grpSpPr>
          <a:xfrm>
            <a:off x="899592" y="4941168"/>
            <a:ext cx="504024" cy="252000"/>
            <a:chOff x="6048128" y="3356992"/>
            <a:chExt cx="756120" cy="432048"/>
          </a:xfrm>
        </p:grpSpPr>
        <p:cxnSp>
          <p:nvCxnSpPr>
            <p:cNvPr id="53" name="Connecteur droit 52"/>
            <p:cNvCxnSpPr/>
            <p:nvPr/>
          </p:nvCxnSpPr>
          <p:spPr>
            <a:xfrm>
              <a:off x="6048128" y="3789040"/>
              <a:ext cx="756084" cy="0"/>
            </a:xfrm>
            <a:prstGeom prst="line">
              <a:avLst/>
            </a:prstGeom>
            <a:ln w="381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 rot="5400000">
              <a:off x="6588224" y="3573016"/>
              <a:ext cx="432048" cy="0"/>
            </a:xfrm>
            <a:prstGeom prst="line">
              <a:avLst/>
            </a:prstGeom>
            <a:ln w="381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e 55"/>
          <p:cNvGrpSpPr/>
          <p:nvPr/>
        </p:nvGrpSpPr>
        <p:grpSpPr>
          <a:xfrm>
            <a:off x="611560" y="5877272"/>
            <a:ext cx="2109237" cy="461665"/>
            <a:chOff x="1576051" y="4437112"/>
            <a:chExt cx="2109237" cy="461665"/>
          </a:xfrm>
        </p:grpSpPr>
        <p:cxnSp>
          <p:nvCxnSpPr>
            <p:cNvPr id="57" name="Connecteur droit 56"/>
            <p:cNvCxnSpPr/>
            <p:nvPr/>
          </p:nvCxnSpPr>
          <p:spPr>
            <a:xfrm>
              <a:off x="1576051" y="4437112"/>
              <a:ext cx="432048" cy="20938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/>
            <p:cNvSpPr/>
            <p:nvPr/>
          </p:nvSpPr>
          <p:spPr>
            <a:xfrm>
              <a:off x="1936091" y="4437112"/>
              <a:ext cx="174919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lvl="0" algn="ctr"/>
              <a:r>
                <a:rPr lang="fr-FR" sz="2400" b="1" dirty="0" smtClean="0">
                  <a:latin typeface="Segoe Print" pitchFamily="2" charset="0"/>
                </a:rPr>
                <a:t>Plan (</a:t>
              </a:r>
              <a:r>
                <a:rPr lang="fr-FR" sz="2400" b="1" dirty="0" err="1" smtClean="0">
                  <a:latin typeface="Segoe Print" pitchFamily="2" charset="0"/>
                </a:rPr>
                <a:t>xoy</a:t>
              </a:r>
              <a:r>
                <a:rPr lang="fr-FR" sz="2400" b="1" dirty="0" smtClean="0">
                  <a:latin typeface="Segoe Print" pitchFamily="2" charset="0"/>
                </a:rPr>
                <a:t>)</a:t>
              </a:r>
            </a:p>
          </p:txBody>
        </p:sp>
      </p:grpSp>
      <p:sp>
        <p:nvSpPr>
          <p:cNvPr id="33" name="Rectangle 32"/>
          <p:cNvSpPr/>
          <p:nvPr/>
        </p:nvSpPr>
        <p:spPr>
          <a:xfrm>
            <a:off x="136927" y="116632"/>
            <a:ext cx="8449750" cy="584775"/>
          </a:xfrm>
          <a:prstGeom prst="rect">
            <a:avLst/>
          </a:prstGeom>
          <a:solidFill>
            <a:srgbClr val="66FFFF"/>
          </a:solidFill>
          <a:ln>
            <a:solidFill>
              <a:srgbClr val="00800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fr-FR" sz="3200" b="1" dirty="0" smtClean="0">
                <a:solidFill>
                  <a:srgbClr val="FF0000"/>
                </a:solidFill>
                <a:latin typeface="Segoe Print" pitchFamily="2" charset="0"/>
              </a:rPr>
              <a:t>Structure Cubique à faces centrées, </a:t>
            </a:r>
            <a:r>
              <a:rPr lang="fr-FR" sz="3200" b="1" dirty="0" smtClean="0">
                <a:latin typeface="Segoe Print" pitchFamily="2" charset="0"/>
              </a:rPr>
              <a:t>CFC</a:t>
            </a:r>
            <a:endParaRPr lang="fr-FR" sz="3200" b="1" dirty="0" smtClean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900655" y="759574"/>
            <a:ext cx="5371984" cy="523220"/>
          </a:xfrm>
          <a:prstGeom prst="rec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fr-FR" sz="2400" b="1" dirty="0" smtClean="0">
                <a:solidFill>
                  <a:srgbClr val="FF0000"/>
                </a:solidFill>
                <a:latin typeface="Segoe Print" pitchFamily="2" charset="0"/>
              </a:rPr>
              <a:t>Mode du réseau cubique:  </a:t>
            </a:r>
            <a:r>
              <a:rPr lang="fr-FR" sz="2400" b="1" dirty="0" smtClean="0">
                <a:solidFill>
                  <a:srgbClr val="3333CC"/>
                </a:solidFill>
                <a:latin typeface="Segoe Print" pitchFamily="2" charset="0"/>
              </a:rPr>
              <a:t>Mode </a:t>
            </a:r>
            <a:r>
              <a:rPr lang="fr-FR" sz="2800" b="1" dirty="0" smtClean="0">
                <a:solidFill>
                  <a:srgbClr val="3333CC"/>
                </a:solidFill>
                <a:latin typeface="Segoe Print" pitchFamily="2" charset="0"/>
              </a:rPr>
              <a:t>F</a:t>
            </a:r>
            <a:endParaRPr lang="fr-FR" sz="2400" b="1" dirty="0" smtClean="0">
              <a:solidFill>
                <a:srgbClr val="FF0000"/>
              </a:solidFill>
              <a:latin typeface="Segoe Print" pitchFamily="2" charset="0"/>
            </a:endParaRPr>
          </a:p>
        </p:txBody>
      </p:sp>
      <p:grpSp>
        <p:nvGrpSpPr>
          <p:cNvPr id="8" name="Groupe 44"/>
          <p:cNvGrpSpPr/>
          <p:nvPr/>
        </p:nvGrpSpPr>
        <p:grpSpPr>
          <a:xfrm>
            <a:off x="683568" y="3429000"/>
            <a:ext cx="2808312" cy="958019"/>
            <a:chOff x="1691680" y="3429000"/>
            <a:chExt cx="2808312" cy="958019"/>
          </a:xfrm>
        </p:grpSpPr>
        <p:sp>
          <p:nvSpPr>
            <p:cNvPr id="35" name="Ellipse 34"/>
            <p:cNvSpPr/>
            <p:nvPr/>
          </p:nvSpPr>
          <p:spPr>
            <a:xfrm>
              <a:off x="1691680" y="3829740"/>
              <a:ext cx="253105" cy="26611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Ellipse 35"/>
            <p:cNvSpPr/>
            <p:nvPr/>
          </p:nvSpPr>
          <p:spPr>
            <a:xfrm>
              <a:off x="4246887" y="3882963"/>
              <a:ext cx="253105" cy="26611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Ellipse 36"/>
            <p:cNvSpPr/>
            <p:nvPr/>
          </p:nvSpPr>
          <p:spPr>
            <a:xfrm>
              <a:off x="3310783" y="3429000"/>
              <a:ext cx="253105" cy="26611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Ellipse 37"/>
            <p:cNvSpPr/>
            <p:nvPr/>
          </p:nvSpPr>
          <p:spPr>
            <a:xfrm>
              <a:off x="2652710" y="4120902"/>
              <a:ext cx="253105" cy="26611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" name="Groupe 42"/>
          <p:cNvGrpSpPr/>
          <p:nvPr/>
        </p:nvGrpSpPr>
        <p:grpSpPr>
          <a:xfrm>
            <a:off x="395536" y="4797152"/>
            <a:ext cx="3492847" cy="958019"/>
            <a:chOff x="1403648" y="4847245"/>
            <a:chExt cx="3492847" cy="958019"/>
          </a:xfrm>
          <a:solidFill>
            <a:srgbClr val="FF3300"/>
          </a:solidFill>
        </p:grpSpPr>
        <p:sp>
          <p:nvSpPr>
            <p:cNvPr id="7" name="Ellipse 6"/>
            <p:cNvSpPr/>
            <p:nvPr/>
          </p:nvSpPr>
          <p:spPr>
            <a:xfrm>
              <a:off x="2011100" y="4847245"/>
              <a:ext cx="253105" cy="266117"/>
            </a:xfrm>
            <a:prstGeom prst="ellips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Ellipse 9"/>
            <p:cNvSpPr/>
            <p:nvPr/>
          </p:nvSpPr>
          <p:spPr>
            <a:xfrm>
              <a:off x="1403648" y="5485924"/>
              <a:ext cx="253105" cy="266117"/>
            </a:xfrm>
            <a:prstGeom prst="ellips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>
              <a:off x="4643390" y="4847245"/>
              <a:ext cx="253105" cy="266117"/>
            </a:xfrm>
            <a:prstGeom prst="ellips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/>
            <p:cNvSpPr/>
            <p:nvPr/>
          </p:nvSpPr>
          <p:spPr>
            <a:xfrm>
              <a:off x="3985317" y="5539147"/>
              <a:ext cx="253105" cy="266117"/>
            </a:xfrm>
            <a:prstGeom prst="ellips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Ellipse 39"/>
            <p:cNvSpPr/>
            <p:nvPr/>
          </p:nvSpPr>
          <p:spPr>
            <a:xfrm>
              <a:off x="2987824" y="5157192"/>
              <a:ext cx="253105" cy="266117"/>
            </a:xfrm>
            <a:prstGeom prst="ellips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1" name="Ellipse 40"/>
          <p:cNvSpPr/>
          <p:nvPr/>
        </p:nvSpPr>
        <p:spPr>
          <a:xfrm>
            <a:off x="1979712" y="2442803"/>
            <a:ext cx="253105" cy="266117"/>
          </a:xfrm>
          <a:prstGeom prst="ellipse">
            <a:avLst/>
          </a:prstGeom>
          <a:solidFill>
            <a:srgbClr val="0000FF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7" name="Groupe 35"/>
          <p:cNvGrpSpPr/>
          <p:nvPr/>
        </p:nvGrpSpPr>
        <p:grpSpPr>
          <a:xfrm>
            <a:off x="5292080" y="2852936"/>
            <a:ext cx="432048" cy="3384376"/>
            <a:chOff x="1691680" y="4941168"/>
            <a:chExt cx="432048" cy="3384376"/>
          </a:xfrm>
        </p:grpSpPr>
        <p:cxnSp>
          <p:nvCxnSpPr>
            <p:cNvPr id="52" name="Connecteur droit 51"/>
            <p:cNvCxnSpPr/>
            <p:nvPr/>
          </p:nvCxnSpPr>
          <p:spPr>
            <a:xfrm>
              <a:off x="2123728" y="4941168"/>
              <a:ext cx="0" cy="3060000"/>
            </a:xfrm>
            <a:prstGeom prst="line">
              <a:avLst/>
            </a:prstGeom>
            <a:ln w="28575">
              <a:solidFill>
                <a:srgbClr val="0000F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54"/>
            <p:cNvSpPr/>
            <p:nvPr/>
          </p:nvSpPr>
          <p:spPr>
            <a:xfrm>
              <a:off x="1691680" y="7863879"/>
              <a:ext cx="349775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 algn="ctr"/>
              <a:r>
                <a:rPr lang="fr-FR" sz="2400" b="1" dirty="0" smtClean="0">
                  <a:solidFill>
                    <a:srgbClr val="0000FF"/>
                  </a:solidFill>
                  <a:latin typeface="Segoe Print" pitchFamily="2" charset="0"/>
                </a:rPr>
                <a:t>x</a:t>
              </a:r>
            </a:p>
          </p:txBody>
        </p:sp>
      </p:grpSp>
      <p:grpSp>
        <p:nvGrpSpPr>
          <p:cNvPr id="18" name="Groupe 39"/>
          <p:cNvGrpSpPr/>
          <p:nvPr/>
        </p:nvGrpSpPr>
        <p:grpSpPr>
          <a:xfrm>
            <a:off x="5724128" y="2276872"/>
            <a:ext cx="3102110" cy="595242"/>
            <a:chOff x="2123728" y="4365104"/>
            <a:chExt cx="3102110" cy="595242"/>
          </a:xfrm>
        </p:grpSpPr>
        <p:cxnSp>
          <p:nvCxnSpPr>
            <p:cNvPr id="59" name="Connecteur droit 58"/>
            <p:cNvCxnSpPr/>
            <p:nvPr/>
          </p:nvCxnSpPr>
          <p:spPr>
            <a:xfrm flipV="1">
              <a:off x="2123728" y="4944854"/>
              <a:ext cx="3024336" cy="15492"/>
            </a:xfrm>
            <a:prstGeom prst="line">
              <a:avLst/>
            </a:prstGeom>
            <a:ln w="28575">
              <a:solidFill>
                <a:srgbClr val="0000F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/>
            <p:nvPr/>
          </p:nvSpPr>
          <p:spPr>
            <a:xfrm>
              <a:off x="4860032" y="4365104"/>
              <a:ext cx="365806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 algn="ctr"/>
              <a:r>
                <a:rPr lang="fr-FR" sz="2400" b="1" dirty="0" smtClean="0">
                  <a:solidFill>
                    <a:srgbClr val="0000FF"/>
                  </a:solidFill>
                  <a:latin typeface="Segoe Print" pitchFamily="2" charset="0"/>
                </a:rPr>
                <a:t>y</a:t>
              </a:r>
            </a:p>
          </p:txBody>
        </p:sp>
      </p:grpSp>
      <p:sp>
        <p:nvSpPr>
          <p:cNvPr id="61" name="Rectangle 60"/>
          <p:cNvSpPr/>
          <p:nvPr/>
        </p:nvSpPr>
        <p:spPr>
          <a:xfrm>
            <a:off x="5724128" y="2852936"/>
            <a:ext cx="2160000" cy="21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2" name="Connecteur droit 61"/>
          <p:cNvCxnSpPr/>
          <p:nvPr/>
        </p:nvCxnSpPr>
        <p:spPr>
          <a:xfrm>
            <a:off x="5724128" y="2852936"/>
            <a:ext cx="2160240" cy="21602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/>
          <p:nvPr/>
        </p:nvCxnSpPr>
        <p:spPr>
          <a:xfrm flipV="1">
            <a:off x="5724128" y="2852936"/>
            <a:ext cx="2160240" cy="21602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>
            <a:off x="6804248" y="2852936"/>
            <a:ext cx="8384" cy="216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/>
          <p:nvPr/>
        </p:nvCxnSpPr>
        <p:spPr>
          <a:xfrm rot="5400000">
            <a:off x="6800176" y="2857248"/>
            <a:ext cx="8384" cy="216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Ellipse 71"/>
          <p:cNvSpPr/>
          <p:nvPr/>
        </p:nvSpPr>
        <p:spPr>
          <a:xfrm>
            <a:off x="6372200" y="5373216"/>
            <a:ext cx="540000" cy="540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Rectangle 72"/>
          <p:cNvSpPr/>
          <p:nvPr/>
        </p:nvSpPr>
        <p:spPr>
          <a:xfrm>
            <a:off x="7056216" y="5409160"/>
            <a:ext cx="108876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fr-FR" sz="2400" b="1" dirty="0" smtClean="0">
                <a:solidFill>
                  <a:srgbClr val="0000FF"/>
                </a:solidFill>
                <a:latin typeface="Segoe Print" pitchFamily="2" charset="0"/>
              </a:rPr>
              <a:t>Z = 0</a:t>
            </a:r>
          </a:p>
        </p:txBody>
      </p:sp>
      <p:sp>
        <p:nvSpPr>
          <p:cNvPr id="79" name="Ellipse 78"/>
          <p:cNvSpPr/>
          <p:nvPr/>
        </p:nvSpPr>
        <p:spPr>
          <a:xfrm>
            <a:off x="6480152" y="6453336"/>
            <a:ext cx="252000" cy="252000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Rectangle 79"/>
          <p:cNvSpPr/>
          <p:nvPr/>
        </p:nvSpPr>
        <p:spPr>
          <a:xfrm>
            <a:off x="7056216" y="6351711"/>
            <a:ext cx="108876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fr-FR" sz="2400" b="1" dirty="0" smtClean="0">
                <a:solidFill>
                  <a:srgbClr val="0000FF"/>
                </a:solidFill>
                <a:latin typeface="Segoe Print" pitchFamily="2" charset="0"/>
              </a:rPr>
              <a:t>Z = 1</a:t>
            </a:r>
          </a:p>
        </p:txBody>
      </p:sp>
      <p:cxnSp>
        <p:nvCxnSpPr>
          <p:cNvPr id="82" name="Connecteur droit 81"/>
          <p:cNvCxnSpPr>
            <a:endCxn id="69" idx="2"/>
          </p:cNvCxnSpPr>
          <p:nvPr/>
        </p:nvCxnSpPr>
        <p:spPr>
          <a:xfrm flipV="1">
            <a:off x="3923928" y="5031208"/>
            <a:ext cx="1548232" cy="125984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e 84"/>
          <p:cNvGrpSpPr/>
          <p:nvPr/>
        </p:nvGrpSpPr>
        <p:grpSpPr>
          <a:xfrm>
            <a:off x="5472160" y="2636912"/>
            <a:ext cx="2700240" cy="2664296"/>
            <a:chOff x="5472160" y="2636912"/>
            <a:chExt cx="2700240" cy="2664296"/>
          </a:xfrm>
        </p:grpSpPr>
        <p:grpSp>
          <p:nvGrpSpPr>
            <p:cNvPr id="20" name="Groupe 45"/>
            <p:cNvGrpSpPr/>
            <p:nvPr/>
          </p:nvGrpSpPr>
          <p:grpSpPr>
            <a:xfrm>
              <a:off x="5472160" y="2636912"/>
              <a:ext cx="2700240" cy="2664296"/>
              <a:chOff x="4680072" y="2708920"/>
              <a:chExt cx="2700240" cy="2664296"/>
            </a:xfrm>
          </p:grpSpPr>
          <p:sp>
            <p:nvSpPr>
              <p:cNvPr id="67" name="Ellipse 66"/>
              <p:cNvSpPr/>
              <p:nvPr/>
            </p:nvSpPr>
            <p:spPr>
              <a:xfrm>
                <a:off x="4680072" y="2708920"/>
                <a:ext cx="540000" cy="540000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21" name="Groupe 68"/>
              <p:cNvGrpSpPr/>
              <p:nvPr/>
            </p:nvGrpSpPr>
            <p:grpSpPr>
              <a:xfrm>
                <a:off x="4680072" y="2708920"/>
                <a:ext cx="2700240" cy="2664296"/>
                <a:chOff x="4680072" y="2708920"/>
                <a:chExt cx="2700240" cy="2664296"/>
              </a:xfrm>
            </p:grpSpPr>
            <p:sp>
              <p:nvSpPr>
                <p:cNvPr id="69" name="Ellipse 68"/>
                <p:cNvSpPr/>
                <p:nvPr/>
              </p:nvSpPr>
              <p:spPr>
                <a:xfrm>
                  <a:off x="4680072" y="4833216"/>
                  <a:ext cx="540000" cy="540000"/>
                </a:xfrm>
                <a:prstGeom prst="ellipse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0" name="Ellipse 69"/>
                <p:cNvSpPr/>
                <p:nvPr/>
              </p:nvSpPr>
              <p:spPr>
                <a:xfrm>
                  <a:off x="6804248" y="2708920"/>
                  <a:ext cx="540000" cy="540000"/>
                </a:xfrm>
                <a:prstGeom prst="ellipse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1" name="Ellipse 70"/>
                <p:cNvSpPr/>
                <p:nvPr/>
              </p:nvSpPr>
              <p:spPr>
                <a:xfrm>
                  <a:off x="6840312" y="4833216"/>
                  <a:ext cx="540000" cy="540000"/>
                </a:xfrm>
                <a:prstGeom prst="ellipse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sp>
          <p:nvSpPr>
            <p:cNvPr id="84" name="Ellipse 83"/>
            <p:cNvSpPr/>
            <p:nvPr/>
          </p:nvSpPr>
          <p:spPr>
            <a:xfrm>
              <a:off x="6552280" y="3645024"/>
              <a:ext cx="540000" cy="5400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2" name="Groupe 95"/>
          <p:cNvGrpSpPr/>
          <p:nvPr/>
        </p:nvGrpSpPr>
        <p:grpSpPr>
          <a:xfrm>
            <a:off x="5544144" y="2708920"/>
            <a:ext cx="2484240" cy="2412232"/>
            <a:chOff x="5544144" y="2708920"/>
            <a:chExt cx="2484240" cy="2412232"/>
          </a:xfrm>
          <a:solidFill>
            <a:srgbClr val="FFFF00"/>
          </a:solidFill>
        </p:grpSpPr>
        <p:sp>
          <p:nvSpPr>
            <p:cNvPr id="92" name="Étoile à 5 branches 91"/>
            <p:cNvSpPr/>
            <p:nvPr/>
          </p:nvSpPr>
          <p:spPr>
            <a:xfrm>
              <a:off x="5544144" y="3789040"/>
              <a:ext cx="324000" cy="324000"/>
            </a:xfrm>
            <a:prstGeom prst="star5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3" name="Étoile à 5 branches 92"/>
            <p:cNvSpPr/>
            <p:nvPr/>
          </p:nvSpPr>
          <p:spPr>
            <a:xfrm>
              <a:off x="7704384" y="3825080"/>
              <a:ext cx="324000" cy="324000"/>
            </a:xfrm>
            <a:prstGeom prst="star5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4" name="Étoile à 5 branches 93"/>
            <p:cNvSpPr/>
            <p:nvPr/>
          </p:nvSpPr>
          <p:spPr>
            <a:xfrm>
              <a:off x="6660232" y="4797152"/>
              <a:ext cx="324000" cy="324000"/>
            </a:xfrm>
            <a:prstGeom prst="star5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5" name="Étoile à 5 branches 94"/>
            <p:cNvSpPr/>
            <p:nvPr/>
          </p:nvSpPr>
          <p:spPr>
            <a:xfrm>
              <a:off x="6660232" y="2708920"/>
              <a:ext cx="324000" cy="324000"/>
            </a:xfrm>
            <a:prstGeom prst="star5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87" name="Connecteur droit 86"/>
          <p:cNvCxnSpPr/>
          <p:nvPr/>
        </p:nvCxnSpPr>
        <p:spPr>
          <a:xfrm>
            <a:off x="3995936" y="3933056"/>
            <a:ext cx="1584176" cy="72008"/>
          </a:xfrm>
          <a:prstGeom prst="line">
            <a:avLst/>
          </a:prstGeom>
          <a:ln w="28575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95"/>
          <p:cNvCxnSpPr/>
          <p:nvPr/>
        </p:nvCxnSpPr>
        <p:spPr>
          <a:xfrm flipV="1">
            <a:off x="3563888" y="4077072"/>
            <a:ext cx="2088232" cy="1224136"/>
          </a:xfrm>
          <a:prstGeom prst="line">
            <a:avLst/>
          </a:prstGeom>
          <a:ln w="28575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Étoile à 5 branches 96"/>
          <p:cNvSpPr/>
          <p:nvPr/>
        </p:nvSpPr>
        <p:spPr>
          <a:xfrm>
            <a:off x="6516216" y="5996343"/>
            <a:ext cx="324000" cy="324000"/>
          </a:xfrm>
          <a:prstGeom prst="star5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Rectangle 97"/>
          <p:cNvSpPr/>
          <p:nvPr/>
        </p:nvSpPr>
        <p:spPr>
          <a:xfrm>
            <a:off x="7037153" y="5949280"/>
            <a:ext cx="1135247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 algn="ctr"/>
            <a:r>
              <a:rPr lang="fr-FR" b="1" dirty="0" smtClean="0">
                <a:solidFill>
                  <a:srgbClr val="0000FF"/>
                </a:solidFill>
                <a:latin typeface="Segoe Print" pitchFamily="2" charset="0"/>
              </a:rPr>
              <a:t>Z =</a:t>
            </a:r>
            <a:r>
              <a:rPr lang="fr-FR" sz="2400" b="1" dirty="0" smtClean="0">
                <a:solidFill>
                  <a:srgbClr val="0000FF"/>
                </a:solidFill>
                <a:latin typeface="Segoe Print" pitchFamily="2" charset="0"/>
              </a:rPr>
              <a:t> ½</a:t>
            </a:r>
            <a:r>
              <a:rPr lang="fr-FR" b="1" dirty="0" smtClean="0">
                <a:solidFill>
                  <a:srgbClr val="0000FF"/>
                </a:solidFill>
                <a:latin typeface="Segoe Print" pitchFamily="2" charset="0"/>
              </a:rPr>
              <a:t> </a:t>
            </a:r>
          </a:p>
        </p:txBody>
      </p:sp>
      <p:cxnSp>
        <p:nvCxnSpPr>
          <p:cNvPr id="101" name="Connecteur droit 100"/>
          <p:cNvCxnSpPr>
            <a:endCxn id="75" idx="1"/>
          </p:cNvCxnSpPr>
          <p:nvPr/>
        </p:nvCxnSpPr>
        <p:spPr>
          <a:xfrm>
            <a:off x="3923928" y="2276872"/>
            <a:ext cx="1729121" cy="468953"/>
          </a:xfrm>
          <a:prstGeom prst="line">
            <a:avLst/>
          </a:prstGeom>
          <a:ln w="38100">
            <a:solidFill>
              <a:srgbClr val="0000FF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e 42"/>
          <p:cNvGrpSpPr/>
          <p:nvPr/>
        </p:nvGrpSpPr>
        <p:grpSpPr>
          <a:xfrm>
            <a:off x="395536" y="4797152"/>
            <a:ext cx="3492847" cy="958019"/>
            <a:chOff x="1403648" y="4847245"/>
            <a:chExt cx="3492847" cy="958019"/>
          </a:xfrm>
          <a:solidFill>
            <a:srgbClr val="0000FF"/>
          </a:solidFill>
        </p:grpSpPr>
        <p:sp>
          <p:nvSpPr>
            <p:cNvPr id="110" name="Ellipse 109"/>
            <p:cNvSpPr/>
            <p:nvPr/>
          </p:nvSpPr>
          <p:spPr>
            <a:xfrm>
              <a:off x="2011100" y="4847245"/>
              <a:ext cx="253105" cy="266117"/>
            </a:xfrm>
            <a:prstGeom prst="ellipse">
              <a:avLst/>
            </a:prstGeom>
            <a:grpFill/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1" name="Ellipse 110"/>
            <p:cNvSpPr/>
            <p:nvPr/>
          </p:nvSpPr>
          <p:spPr>
            <a:xfrm>
              <a:off x="1403648" y="5485924"/>
              <a:ext cx="253105" cy="266117"/>
            </a:xfrm>
            <a:prstGeom prst="ellipse">
              <a:avLst/>
            </a:prstGeom>
            <a:grpFill/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2" name="Ellipse 111"/>
            <p:cNvSpPr/>
            <p:nvPr/>
          </p:nvSpPr>
          <p:spPr>
            <a:xfrm>
              <a:off x="4643390" y="4847245"/>
              <a:ext cx="253105" cy="266117"/>
            </a:xfrm>
            <a:prstGeom prst="ellipse">
              <a:avLst/>
            </a:prstGeom>
            <a:grpFill/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3" name="Ellipse 112"/>
            <p:cNvSpPr/>
            <p:nvPr/>
          </p:nvSpPr>
          <p:spPr>
            <a:xfrm>
              <a:off x="3985317" y="5539147"/>
              <a:ext cx="253105" cy="266117"/>
            </a:xfrm>
            <a:prstGeom prst="ellipse">
              <a:avLst/>
            </a:prstGeom>
            <a:grpFill/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4" name="Ellipse 113"/>
            <p:cNvSpPr/>
            <p:nvPr/>
          </p:nvSpPr>
          <p:spPr>
            <a:xfrm>
              <a:off x="2987824" y="5157192"/>
              <a:ext cx="253105" cy="266117"/>
            </a:xfrm>
            <a:prstGeom prst="ellipse">
              <a:avLst/>
            </a:prstGeom>
            <a:grpFill/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115" name="Connecteur droit 114"/>
          <p:cNvCxnSpPr>
            <a:stCxn id="112" idx="4"/>
            <a:endCxn id="75" idx="4"/>
          </p:cNvCxnSpPr>
          <p:nvPr/>
        </p:nvCxnSpPr>
        <p:spPr>
          <a:xfrm flipV="1">
            <a:off x="3761831" y="2960920"/>
            <a:ext cx="1980313" cy="2102349"/>
          </a:xfrm>
          <a:prstGeom prst="line">
            <a:avLst/>
          </a:prstGeom>
          <a:ln w="38100">
            <a:solidFill>
              <a:srgbClr val="0000FF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e 118"/>
          <p:cNvGrpSpPr/>
          <p:nvPr/>
        </p:nvGrpSpPr>
        <p:grpSpPr>
          <a:xfrm>
            <a:off x="5616144" y="2708920"/>
            <a:ext cx="2412240" cy="2376264"/>
            <a:chOff x="5616144" y="2780928"/>
            <a:chExt cx="2412240" cy="2376264"/>
          </a:xfrm>
        </p:grpSpPr>
        <p:grpSp>
          <p:nvGrpSpPr>
            <p:cNvPr id="25" name="Groupe 84"/>
            <p:cNvGrpSpPr/>
            <p:nvPr/>
          </p:nvGrpSpPr>
          <p:grpSpPr>
            <a:xfrm>
              <a:off x="5616144" y="2780928"/>
              <a:ext cx="2412240" cy="2376264"/>
              <a:chOff x="4824056" y="2852936"/>
              <a:chExt cx="2412240" cy="2376264"/>
            </a:xfrm>
          </p:grpSpPr>
          <p:sp>
            <p:nvSpPr>
              <p:cNvPr id="75" name="Ellipse 74"/>
              <p:cNvSpPr/>
              <p:nvPr/>
            </p:nvSpPr>
            <p:spPr>
              <a:xfrm>
                <a:off x="4824056" y="2852936"/>
                <a:ext cx="252000" cy="252000"/>
              </a:xfrm>
              <a:prstGeom prst="ellipse">
                <a:avLst/>
              </a:prstGeom>
              <a:solidFill>
                <a:srgbClr val="0000FF"/>
              </a:solidFill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6" name="Ellipse 75"/>
              <p:cNvSpPr/>
              <p:nvPr/>
            </p:nvSpPr>
            <p:spPr>
              <a:xfrm>
                <a:off x="4824056" y="4977200"/>
                <a:ext cx="252000" cy="252000"/>
              </a:xfrm>
              <a:prstGeom prst="ellipse">
                <a:avLst/>
              </a:prstGeom>
              <a:solidFill>
                <a:srgbClr val="0000FF"/>
              </a:solidFill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7" name="Ellipse 76"/>
              <p:cNvSpPr/>
              <p:nvPr/>
            </p:nvSpPr>
            <p:spPr>
              <a:xfrm>
                <a:off x="6984296" y="2852936"/>
                <a:ext cx="252000" cy="252000"/>
              </a:xfrm>
              <a:prstGeom prst="ellipse">
                <a:avLst/>
              </a:prstGeom>
              <a:solidFill>
                <a:srgbClr val="0000FF"/>
              </a:solidFill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8" name="Ellipse 77"/>
              <p:cNvSpPr/>
              <p:nvPr/>
            </p:nvSpPr>
            <p:spPr>
              <a:xfrm>
                <a:off x="6984296" y="4977200"/>
                <a:ext cx="252000" cy="252000"/>
              </a:xfrm>
              <a:prstGeom prst="ellipse">
                <a:avLst/>
              </a:prstGeom>
              <a:solidFill>
                <a:srgbClr val="0000FF"/>
              </a:solidFill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18" name="Ellipse 117"/>
            <p:cNvSpPr/>
            <p:nvPr/>
          </p:nvSpPr>
          <p:spPr>
            <a:xfrm>
              <a:off x="6696264" y="3789040"/>
              <a:ext cx="252000" cy="252000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6" name="Espace réservé du pied de page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Pr.SAMDI- FSAC-Univ. Hassan II- Casablanca Maroc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  <p:bldP spid="97" grpId="0" animBg="1"/>
      <p:bldP spid="9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692695"/>
            <a:ext cx="2390775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04107" y="-27384"/>
            <a:ext cx="1157689" cy="400110"/>
          </a:xfrm>
          <a:prstGeom prst="rec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fr-FR" b="1" dirty="0" smtClean="0">
                <a:solidFill>
                  <a:srgbClr val="FF0000"/>
                </a:solidFill>
                <a:latin typeface="Segoe Print" pitchFamily="2" charset="0"/>
              </a:rPr>
              <a:t>Résumé</a:t>
            </a:r>
          </a:p>
        </p:txBody>
      </p:sp>
      <p:pic>
        <p:nvPicPr>
          <p:cNvPr id="7782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48680"/>
            <a:ext cx="2486025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79512" y="332656"/>
            <a:ext cx="3312368" cy="400110"/>
          </a:xfrm>
          <a:prstGeom prst="rect">
            <a:avLst/>
          </a:prstGeom>
          <a:solidFill>
            <a:srgbClr val="66FFFF"/>
          </a:solidFill>
          <a:ln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fr-FR" b="1" dirty="0" smtClean="0">
                <a:solidFill>
                  <a:srgbClr val="FF0000"/>
                </a:solidFill>
                <a:latin typeface="Segoe Print" pitchFamily="2" charset="0"/>
              </a:rPr>
              <a:t>Cubique simple, </a:t>
            </a:r>
            <a:r>
              <a:rPr lang="fr-FR" b="1" dirty="0" smtClean="0">
                <a:solidFill>
                  <a:srgbClr val="3333CC"/>
                </a:solidFill>
                <a:latin typeface="Segoe Print" pitchFamily="2" charset="0"/>
              </a:rPr>
              <a:t>Mode </a:t>
            </a:r>
            <a:r>
              <a:rPr lang="fr-FR" b="1" dirty="0" smtClean="0">
                <a:solidFill>
                  <a:srgbClr val="FF0000"/>
                </a:solidFill>
                <a:latin typeface="Segoe Print" pitchFamily="2" charset="0"/>
              </a:rPr>
              <a:t>P</a:t>
            </a:r>
          </a:p>
        </p:txBody>
      </p:sp>
      <p:sp>
        <p:nvSpPr>
          <p:cNvPr id="9" name="Rectangle 8"/>
          <p:cNvSpPr/>
          <p:nvPr/>
        </p:nvSpPr>
        <p:spPr>
          <a:xfrm>
            <a:off x="442492" y="5373216"/>
            <a:ext cx="13211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b="1" dirty="0" smtClean="0">
                <a:solidFill>
                  <a:srgbClr val="FF0000"/>
                </a:solidFill>
                <a:latin typeface="Segoe Print" pitchFamily="2" charset="0"/>
              </a:rPr>
              <a:t>(0, 0, 0)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66" y="4973106"/>
            <a:ext cx="2999540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 algn="ctr"/>
            <a:r>
              <a:rPr lang="fr-FR" b="1" dirty="0" smtClean="0">
                <a:solidFill>
                  <a:srgbClr val="FF0000"/>
                </a:solidFill>
                <a:latin typeface="Segoe Print" pitchFamily="2" charset="0"/>
              </a:rPr>
              <a:t>Coordonnées réduites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65342" y="332656"/>
            <a:ext cx="3222882" cy="400110"/>
          </a:xfrm>
          <a:prstGeom prst="rec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fr-FR" b="1" dirty="0" smtClean="0">
                <a:solidFill>
                  <a:srgbClr val="FF0000"/>
                </a:solidFill>
                <a:latin typeface="Segoe Print" pitchFamily="2" charset="0"/>
              </a:rPr>
              <a:t>Cubique centré, </a:t>
            </a:r>
            <a:r>
              <a:rPr lang="fr-FR" b="1" dirty="0" smtClean="0">
                <a:solidFill>
                  <a:srgbClr val="3333CC"/>
                </a:solidFill>
                <a:latin typeface="Segoe Print" pitchFamily="2" charset="0"/>
              </a:rPr>
              <a:t>Mode </a:t>
            </a:r>
            <a:r>
              <a:rPr lang="fr-FR" b="1" dirty="0" smtClean="0">
                <a:solidFill>
                  <a:srgbClr val="FF0000"/>
                </a:solidFill>
                <a:latin typeface="Segoe Print" pitchFamily="2" charset="0"/>
              </a:rPr>
              <a:t>I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538836" y="5373216"/>
            <a:ext cx="13211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b="1" dirty="0" smtClean="0">
                <a:solidFill>
                  <a:srgbClr val="0000FF"/>
                </a:solidFill>
                <a:latin typeface="Segoe Print" pitchFamily="2" charset="0"/>
              </a:rPr>
              <a:t>(0, 0, 0)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076740" y="4973106"/>
            <a:ext cx="2935420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 algn="ctr"/>
            <a:r>
              <a:rPr lang="fr-FR" b="1" dirty="0" smtClean="0">
                <a:solidFill>
                  <a:srgbClr val="FF0000"/>
                </a:solidFill>
                <a:latin typeface="Segoe Print" pitchFamily="2" charset="0"/>
              </a:rPr>
              <a:t>Coordonnées réduites</a:t>
            </a:r>
          </a:p>
        </p:txBody>
      </p:sp>
      <p:sp>
        <p:nvSpPr>
          <p:cNvPr id="19" name="Text Box 54"/>
          <p:cNvSpPr txBox="1">
            <a:spLocks noChangeArrowheads="1"/>
          </p:cNvSpPr>
          <p:nvPr/>
        </p:nvSpPr>
        <p:spPr bwMode="auto">
          <a:xfrm>
            <a:off x="3365535" y="2751310"/>
            <a:ext cx="2214577" cy="1015663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latin typeface="Segoe Print" pitchFamily="2" charset="0"/>
              </a:rPr>
              <a:t> </a:t>
            </a:r>
            <a:r>
              <a:rPr lang="fr-FR" sz="2400" b="1" dirty="0" err="1" smtClean="0">
                <a:latin typeface="Segoe Print" pitchFamily="2" charset="0"/>
              </a:rPr>
              <a:t>coord</a:t>
            </a:r>
            <a:r>
              <a:rPr lang="fr-FR" sz="2400" b="1" dirty="0" smtClean="0">
                <a:latin typeface="Segoe Print" pitchFamily="2" charset="0"/>
              </a:rPr>
              <a:t>. = 8</a:t>
            </a:r>
          </a:p>
          <a:p>
            <a:pPr>
              <a:spcBef>
                <a:spcPct val="50000"/>
              </a:spcBef>
            </a:pPr>
            <a:r>
              <a:rPr lang="el-GR" b="1" dirty="0" smtClean="0">
                <a:solidFill>
                  <a:srgbClr val="FF0000"/>
                </a:solidFill>
                <a:latin typeface="Segoe Print" pitchFamily="2" charset="0"/>
              </a:rPr>
              <a:t>τ</a:t>
            </a:r>
            <a:r>
              <a:rPr lang="fr-FR" b="1" dirty="0" smtClean="0">
                <a:solidFill>
                  <a:srgbClr val="FF0000"/>
                </a:solidFill>
                <a:latin typeface="Segoe Print" pitchFamily="2" charset="0"/>
              </a:rPr>
              <a:t> </a:t>
            </a:r>
            <a:r>
              <a:rPr lang="fr-FR" b="1" dirty="0" smtClean="0">
                <a:latin typeface="Segoe Print" pitchFamily="2" charset="0"/>
              </a:rPr>
              <a:t>= </a:t>
            </a:r>
            <a:r>
              <a:rPr lang="fr-FR" sz="2400" b="1" dirty="0" smtClean="0">
                <a:latin typeface="Segoe Print" pitchFamily="2" charset="0"/>
              </a:rPr>
              <a:t>0,68</a:t>
            </a:r>
            <a:r>
              <a:rPr lang="fr-FR" b="1" dirty="0" smtClean="0">
                <a:latin typeface="Segoe Print" pitchFamily="2" charset="0"/>
              </a:rPr>
              <a:t>   </a:t>
            </a:r>
            <a:endParaRPr lang="fr-FR" dirty="0" smtClean="0"/>
          </a:p>
        </p:txBody>
      </p:sp>
      <p:sp>
        <p:nvSpPr>
          <p:cNvPr id="21" name="Rectangle 20"/>
          <p:cNvSpPr/>
          <p:nvPr/>
        </p:nvSpPr>
        <p:spPr>
          <a:xfrm>
            <a:off x="3253834" y="5765194"/>
            <a:ext cx="23262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b="1" dirty="0" smtClean="0">
                <a:solidFill>
                  <a:srgbClr val="0000FF"/>
                </a:solidFill>
                <a:latin typeface="Segoe Print" pitchFamily="2" charset="0"/>
              </a:rPr>
              <a:t>(1/2, 1/2, 1/2)</a:t>
            </a:r>
          </a:p>
        </p:txBody>
      </p:sp>
      <p:sp>
        <p:nvSpPr>
          <p:cNvPr id="22" name="Text Box 54"/>
          <p:cNvSpPr txBox="1">
            <a:spLocks noChangeArrowheads="1"/>
          </p:cNvSpPr>
          <p:nvPr/>
        </p:nvSpPr>
        <p:spPr bwMode="auto">
          <a:xfrm>
            <a:off x="341199" y="2708920"/>
            <a:ext cx="2214577" cy="92333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latin typeface="Segoe Print" pitchFamily="2" charset="0"/>
              </a:rPr>
              <a:t> </a:t>
            </a:r>
            <a:r>
              <a:rPr lang="fr-FR" sz="2400" b="1" dirty="0" err="1" smtClean="0">
                <a:latin typeface="Segoe Print" pitchFamily="2" charset="0"/>
              </a:rPr>
              <a:t>coord</a:t>
            </a:r>
            <a:r>
              <a:rPr lang="fr-FR" sz="2400" b="1" dirty="0" smtClean="0">
                <a:latin typeface="Segoe Print" pitchFamily="2" charset="0"/>
              </a:rPr>
              <a:t>. = 6</a:t>
            </a:r>
          </a:p>
          <a:p>
            <a:pPr>
              <a:spcBef>
                <a:spcPct val="50000"/>
              </a:spcBef>
            </a:pPr>
            <a:r>
              <a:rPr lang="el-GR" b="1" dirty="0" smtClean="0">
                <a:solidFill>
                  <a:srgbClr val="FF0000"/>
                </a:solidFill>
                <a:latin typeface="Segoe Print" pitchFamily="2" charset="0"/>
              </a:rPr>
              <a:t>τ</a:t>
            </a:r>
            <a:r>
              <a:rPr lang="fr-FR" b="1" dirty="0" smtClean="0">
                <a:solidFill>
                  <a:srgbClr val="FF0000"/>
                </a:solidFill>
                <a:latin typeface="Segoe Print" pitchFamily="2" charset="0"/>
              </a:rPr>
              <a:t> </a:t>
            </a:r>
            <a:r>
              <a:rPr lang="fr-FR" b="1" dirty="0" smtClean="0">
                <a:latin typeface="Segoe Print" pitchFamily="2" charset="0"/>
              </a:rPr>
              <a:t>= 0,52   </a:t>
            </a:r>
            <a:endParaRPr lang="fr-FR" dirty="0" smtClean="0"/>
          </a:p>
        </p:txBody>
      </p:sp>
      <p:sp>
        <p:nvSpPr>
          <p:cNvPr id="24" name="Rectangle 23"/>
          <p:cNvSpPr/>
          <p:nvPr/>
        </p:nvSpPr>
        <p:spPr>
          <a:xfrm>
            <a:off x="6535923" y="332656"/>
            <a:ext cx="2428565" cy="400110"/>
          </a:xfrm>
          <a:prstGeom prst="rect">
            <a:avLst/>
          </a:prstGeom>
          <a:solidFill>
            <a:srgbClr val="66FFFF"/>
          </a:solidFill>
          <a:ln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fr-FR" b="1" dirty="0" smtClean="0">
                <a:solidFill>
                  <a:srgbClr val="FF0000"/>
                </a:solidFill>
                <a:latin typeface="Segoe Print" pitchFamily="2" charset="0"/>
              </a:rPr>
              <a:t>CFC, </a:t>
            </a:r>
            <a:r>
              <a:rPr lang="fr-FR" b="1" dirty="0" smtClean="0">
                <a:solidFill>
                  <a:srgbClr val="3333CC"/>
                </a:solidFill>
                <a:latin typeface="Segoe Print" pitchFamily="2" charset="0"/>
              </a:rPr>
              <a:t>Mode </a:t>
            </a:r>
            <a:r>
              <a:rPr lang="fr-FR" b="1" dirty="0" smtClean="0">
                <a:solidFill>
                  <a:srgbClr val="FF0000"/>
                </a:solidFill>
                <a:latin typeface="Segoe Print" pitchFamily="2" charset="0"/>
              </a:rPr>
              <a:t>F</a:t>
            </a:r>
          </a:p>
        </p:txBody>
      </p:sp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836711"/>
            <a:ext cx="279082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/>
          <p:cNvSpPr/>
          <p:nvPr/>
        </p:nvSpPr>
        <p:spPr>
          <a:xfrm>
            <a:off x="6563172" y="5364666"/>
            <a:ext cx="13211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b="1" dirty="0" smtClean="0">
                <a:solidFill>
                  <a:srgbClr val="0000FF"/>
                </a:solidFill>
                <a:latin typeface="Segoe Print" pitchFamily="2" charset="0"/>
              </a:rPr>
              <a:t>(0, 0, 0)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01076" y="4964556"/>
            <a:ext cx="2935420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 algn="ctr"/>
            <a:r>
              <a:rPr lang="fr-FR" b="1" dirty="0" smtClean="0">
                <a:solidFill>
                  <a:srgbClr val="FF0000"/>
                </a:solidFill>
                <a:latin typeface="Segoe Print" pitchFamily="2" charset="0"/>
              </a:rPr>
              <a:t>Coordonnées réduites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576328" y="5661248"/>
            <a:ext cx="20281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b="1" dirty="0" smtClean="0">
                <a:solidFill>
                  <a:srgbClr val="0000FF"/>
                </a:solidFill>
                <a:latin typeface="Segoe Print" pitchFamily="2" charset="0"/>
              </a:rPr>
              <a:t>(1/2, 1/2, </a:t>
            </a:r>
            <a:r>
              <a:rPr lang="fr-FR" sz="2400" b="1" dirty="0" smtClean="0">
                <a:solidFill>
                  <a:srgbClr val="FF0000"/>
                </a:solidFill>
                <a:latin typeface="Segoe Print" pitchFamily="2" charset="0"/>
              </a:rPr>
              <a:t>0</a:t>
            </a:r>
            <a:r>
              <a:rPr lang="fr-FR" b="1" dirty="0" smtClean="0">
                <a:solidFill>
                  <a:srgbClr val="0066FF"/>
                </a:solidFill>
                <a:latin typeface="Segoe Print" pitchFamily="2" charset="0"/>
              </a:rPr>
              <a:t>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588224" y="6021288"/>
            <a:ext cx="19912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b="1" dirty="0" smtClean="0">
                <a:solidFill>
                  <a:srgbClr val="0000FF"/>
                </a:solidFill>
                <a:latin typeface="Segoe Print" pitchFamily="2" charset="0"/>
              </a:rPr>
              <a:t>(1/2, </a:t>
            </a:r>
            <a:r>
              <a:rPr lang="fr-FR" b="1" dirty="0" smtClean="0">
                <a:solidFill>
                  <a:srgbClr val="FF0000"/>
                </a:solidFill>
                <a:latin typeface="Segoe Print" pitchFamily="2" charset="0"/>
              </a:rPr>
              <a:t>0</a:t>
            </a:r>
            <a:r>
              <a:rPr lang="fr-FR" b="1" dirty="0" smtClean="0">
                <a:solidFill>
                  <a:srgbClr val="0066FF"/>
                </a:solidFill>
                <a:latin typeface="Segoe Print" pitchFamily="2" charset="0"/>
              </a:rPr>
              <a:t>, </a:t>
            </a:r>
            <a:r>
              <a:rPr lang="fr-FR" b="1" dirty="0" smtClean="0">
                <a:solidFill>
                  <a:srgbClr val="0000FF"/>
                </a:solidFill>
                <a:latin typeface="Segoe Print" pitchFamily="2" charset="0"/>
              </a:rPr>
              <a:t>1/2)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588224" y="6381328"/>
            <a:ext cx="19912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b="1" dirty="0" smtClean="0">
                <a:solidFill>
                  <a:srgbClr val="0000FF"/>
                </a:solidFill>
                <a:latin typeface="Segoe Print" pitchFamily="2" charset="0"/>
              </a:rPr>
              <a:t>(</a:t>
            </a:r>
            <a:r>
              <a:rPr lang="fr-FR" b="1" dirty="0" smtClean="0">
                <a:solidFill>
                  <a:srgbClr val="FF0000"/>
                </a:solidFill>
                <a:latin typeface="Segoe Print" pitchFamily="2" charset="0"/>
              </a:rPr>
              <a:t>0</a:t>
            </a:r>
            <a:r>
              <a:rPr lang="fr-FR" b="1" dirty="0" smtClean="0">
                <a:solidFill>
                  <a:srgbClr val="0066FF"/>
                </a:solidFill>
                <a:latin typeface="Segoe Print" pitchFamily="2" charset="0"/>
              </a:rPr>
              <a:t>, </a:t>
            </a:r>
            <a:r>
              <a:rPr lang="fr-FR" b="1" dirty="0" smtClean="0">
                <a:solidFill>
                  <a:srgbClr val="0000FF"/>
                </a:solidFill>
                <a:latin typeface="Segoe Print" pitchFamily="2" charset="0"/>
              </a:rPr>
              <a:t>1/2, 1/2)</a:t>
            </a:r>
          </a:p>
        </p:txBody>
      </p:sp>
      <p:sp>
        <p:nvSpPr>
          <p:cNvPr id="31" name="Text Box 54"/>
          <p:cNvSpPr txBox="1">
            <a:spLocks noChangeArrowheads="1"/>
          </p:cNvSpPr>
          <p:nvPr/>
        </p:nvSpPr>
        <p:spPr bwMode="auto">
          <a:xfrm>
            <a:off x="6389871" y="2708919"/>
            <a:ext cx="2214577" cy="892552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latin typeface="Segoe Print" pitchFamily="2" charset="0"/>
              </a:rPr>
              <a:t> </a:t>
            </a:r>
            <a:r>
              <a:rPr lang="fr-FR" sz="2400" b="1" dirty="0" err="1" smtClean="0">
                <a:latin typeface="Segoe Print" pitchFamily="2" charset="0"/>
              </a:rPr>
              <a:t>coord</a:t>
            </a:r>
            <a:r>
              <a:rPr lang="fr-FR" sz="2400" b="1" dirty="0" smtClean="0">
                <a:latin typeface="Segoe Print" pitchFamily="2" charset="0"/>
              </a:rPr>
              <a:t>. = 12 </a:t>
            </a:r>
            <a:r>
              <a:rPr lang="el-GR" b="1" dirty="0" smtClean="0">
                <a:solidFill>
                  <a:srgbClr val="FF0000"/>
                </a:solidFill>
                <a:latin typeface="Segoe Print" pitchFamily="2" charset="0"/>
              </a:rPr>
              <a:t>τ</a:t>
            </a:r>
            <a:r>
              <a:rPr lang="fr-FR" b="1" dirty="0" smtClean="0">
                <a:solidFill>
                  <a:srgbClr val="FF0000"/>
                </a:solidFill>
                <a:latin typeface="Segoe Print" pitchFamily="2" charset="0"/>
              </a:rPr>
              <a:t> </a:t>
            </a:r>
            <a:r>
              <a:rPr lang="fr-FR" b="1" dirty="0" smtClean="0">
                <a:latin typeface="Segoe Print" pitchFamily="2" charset="0"/>
              </a:rPr>
              <a:t>= </a:t>
            </a:r>
            <a:r>
              <a:rPr lang="fr-FR" sz="2800" b="1" dirty="0" smtClean="0">
                <a:latin typeface="Segoe Print" pitchFamily="2" charset="0"/>
              </a:rPr>
              <a:t>0,74</a:t>
            </a:r>
            <a:r>
              <a:rPr lang="fr-FR" b="1" dirty="0" smtClean="0">
                <a:latin typeface="Segoe Print" pitchFamily="2" charset="0"/>
              </a:rPr>
              <a:t>   </a:t>
            </a:r>
            <a:endParaRPr lang="fr-FR" sz="1800" dirty="0" smtClean="0"/>
          </a:p>
        </p:txBody>
      </p:sp>
      <p:sp>
        <p:nvSpPr>
          <p:cNvPr id="33" name="Rectangle 59"/>
          <p:cNvSpPr>
            <a:spLocks noChangeArrowheads="1"/>
          </p:cNvSpPr>
          <p:nvPr/>
        </p:nvSpPr>
        <p:spPr bwMode="auto">
          <a:xfrm>
            <a:off x="251520" y="3789040"/>
            <a:ext cx="2448272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fr-FR" sz="2400" b="1" dirty="0" smtClean="0">
                <a:latin typeface="Segoe Print" pitchFamily="2" charset="0"/>
              </a:rPr>
              <a:t>1 at./maille</a:t>
            </a:r>
            <a:endParaRPr lang="fr-FR" b="1" dirty="0">
              <a:latin typeface="Segoe Print" pitchFamily="2" charset="0"/>
            </a:endParaRPr>
          </a:p>
        </p:txBody>
      </p:sp>
      <p:sp>
        <p:nvSpPr>
          <p:cNvPr id="34" name="Rectangle 59"/>
          <p:cNvSpPr>
            <a:spLocks noChangeArrowheads="1"/>
          </p:cNvSpPr>
          <p:nvPr/>
        </p:nvSpPr>
        <p:spPr bwMode="auto">
          <a:xfrm>
            <a:off x="3131840" y="3818657"/>
            <a:ext cx="2664296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fr-FR" sz="2400" b="1" dirty="0" smtClean="0">
                <a:latin typeface="Segoe Print" pitchFamily="2" charset="0"/>
              </a:rPr>
              <a:t>2 at./maille</a:t>
            </a:r>
            <a:endParaRPr lang="fr-FR" b="1" dirty="0">
              <a:latin typeface="Segoe Print" pitchFamily="2" charset="0"/>
            </a:endParaRPr>
          </a:p>
        </p:txBody>
      </p:sp>
      <p:sp>
        <p:nvSpPr>
          <p:cNvPr id="35" name="Rectangle 59"/>
          <p:cNvSpPr>
            <a:spLocks noChangeArrowheads="1"/>
          </p:cNvSpPr>
          <p:nvPr/>
        </p:nvSpPr>
        <p:spPr bwMode="auto">
          <a:xfrm>
            <a:off x="6084168" y="3818657"/>
            <a:ext cx="2592288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fr-FR" sz="2400" b="1" dirty="0" smtClean="0">
                <a:latin typeface="Segoe Print" pitchFamily="2" charset="0"/>
              </a:rPr>
              <a:t>4 at./maille</a:t>
            </a:r>
            <a:endParaRPr lang="fr-FR" b="1" dirty="0">
              <a:latin typeface="Segoe Print" pitchFamily="2" charset="0"/>
            </a:endParaRPr>
          </a:p>
        </p:txBody>
      </p:sp>
      <p:sp>
        <p:nvSpPr>
          <p:cNvPr id="32" name="Rectangle 7"/>
          <p:cNvSpPr>
            <a:spLocks noChangeArrowheads="1"/>
          </p:cNvSpPr>
          <p:nvPr/>
        </p:nvSpPr>
        <p:spPr bwMode="auto">
          <a:xfrm>
            <a:off x="179512" y="4304710"/>
            <a:ext cx="2592288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latin typeface="Segoe Print" pitchFamily="2" charset="0"/>
              </a:rPr>
              <a:t>2R = </a:t>
            </a:r>
            <a:r>
              <a:rPr lang="fr-FR" sz="2800" b="1" dirty="0" smtClean="0">
                <a:solidFill>
                  <a:srgbClr val="0000FF"/>
                </a:solidFill>
                <a:latin typeface="Segoe Print" pitchFamily="2" charset="0"/>
              </a:rPr>
              <a:t>a</a:t>
            </a:r>
            <a:endParaRPr lang="fr-FR" sz="2400" b="1" dirty="0">
              <a:solidFill>
                <a:srgbClr val="0000FF"/>
              </a:solidFill>
              <a:latin typeface="Segoe Print" pitchFamily="2" charset="0"/>
            </a:endParaRPr>
          </a:p>
        </p:txBody>
      </p:sp>
      <p:sp>
        <p:nvSpPr>
          <p:cNvPr id="37" name="Rectangle 7"/>
          <p:cNvSpPr>
            <a:spLocks noChangeArrowheads="1"/>
          </p:cNvSpPr>
          <p:nvPr/>
        </p:nvSpPr>
        <p:spPr bwMode="auto">
          <a:xfrm>
            <a:off x="3347864" y="4365104"/>
            <a:ext cx="216024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latin typeface="Segoe Print" pitchFamily="2" charset="0"/>
              </a:rPr>
              <a:t>4R = a√3</a:t>
            </a:r>
            <a:endParaRPr lang="fr-FR" sz="2400" b="1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6156176" y="4365104"/>
            <a:ext cx="2592288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latin typeface="Segoe Print" pitchFamily="2" charset="0"/>
              </a:rPr>
              <a:t>4R = a</a:t>
            </a:r>
            <a:r>
              <a:rPr lang="fr-FR" sz="2400" b="1" dirty="0">
                <a:solidFill>
                  <a:srgbClr val="FF0000"/>
                </a:solidFill>
                <a:latin typeface="Segoe Print" pitchFamily="2" charset="0"/>
              </a:rPr>
              <a:t>√</a:t>
            </a:r>
            <a:r>
              <a:rPr lang="fr-FR" sz="2400" b="1" dirty="0" smtClean="0">
                <a:solidFill>
                  <a:srgbClr val="FF0000"/>
                </a:solidFill>
                <a:latin typeface="Segoe Print" pitchFamily="2" charset="0"/>
              </a:rPr>
              <a:t>2</a:t>
            </a:r>
            <a:endParaRPr lang="fr-FR" sz="2400" b="1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Pr.SAMDI- FSAC-Univ. Hassan II- Casablanca Maroc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7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/>
      <p:bldP spid="10" grpId="0" animBg="1"/>
      <p:bldP spid="15" grpId="0" animBg="1"/>
      <p:bldP spid="17" grpId="0"/>
      <p:bldP spid="18" grpId="0" animBg="1"/>
      <p:bldP spid="19" grpId="0" animBg="1"/>
      <p:bldP spid="21" grpId="0"/>
      <p:bldP spid="22" grpId="0" animBg="1"/>
      <p:bldP spid="24" grpId="0" animBg="1"/>
      <p:bldP spid="26" grpId="0"/>
      <p:bldP spid="27" grpId="0" animBg="1"/>
      <p:bldP spid="28" grpId="0"/>
      <p:bldP spid="29" grpId="0"/>
      <p:bldP spid="30" grpId="0"/>
      <p:bldP spid="31" grpId="0" animBg="1"/>
      <p:bldP spid="33" grpId="0" animBg="1"/>
      <p:bldP spid="34" grpId="0" animBg="1"/>
      <p:bldP spid="35" grpId="0" animBg="1"/>
      <p:bldP spid="32" grpId="0" animBg="1"/>
      <p:bldP spid="37" grpId="0" animBg="1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2"/>
          <p:cNvGrpSpPr/>
          <p:nvPr/>
        </p:nvGrpSpPr>
        <p:grpSpPr>
          <a:xfrm>
            <a:off x="1763688" y="4642078"/>
            <a:ext cx="2592288" cy="1379210"/>
            <a:chOff x="3203848" y="3645024"/>
            <a:chExt cx="2592288" cy="1379210"/>
          </a:xfrm>
        </p:grpSpPr>
        <p:sp>
          <p:nvSpPr>
            <p:cNvPr id="9" name="Oval 61"/>
            <p:cNvSpPr>
              <a:spLocks noChangeArrowheads="1"/>
            </p:cNvSpPr>
            <p:nvPr/>
          </p:nvSpPr>
          <p:spPr bwMode="auto">
            <a:xfrm>
              <a:off x="3707904" y="3645024"/>
              <a:ext cx="828000" cy="82800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" name="Oval 61"/>
            <p:cNvSpPr>
              <a:spLocks noChangeArrowheads="1"/>
            </p:cNvSpPr>
            <p:nvPr/>
          </p:nvSpPr>
          <p:spPr bwMode="auto">
            <a:xfrm>
              <a:off x="4535904" y="3645024"/>
              <a:ext cx="828000" cy="82800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" name="Oval 61"/>
            <p:cNvSpPr>
              <a:spLocks noChangeArrowheads="1"/>
            </p:cNvSpPr>
            <p:nvPr/>
          </p:nvSpPr>
          <p:spPr bwMode="auto">
            <a:xfrm>
              <a:off x="4104040" y="3933056"/>
              <a:ext cx="828000" cy="8280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" name="Oval 61"/>
            <p:cNvSpPr>
              <a:spLocks noChangeArrowheads="1"/>
            </p:cNvSpPr>
            <p:nvPr/>
          </p:nvSpPr>
          <p:spPr bwMode="auto">
            <a:xfrm>
              <a:off x="3203848" y="3933056"/>
              <a:ext cx="828000" cy="828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" name="Oval 61"/>
            <p:cNvSpPr>
              <a:spLocks noChangeArrowheads="1"/>
            </p:cNvSpPr>
            <p:nvPr/>
          </p:nvSpPr>
          <p:spPr bwMode="auto">
            <a:xfrm>
              <a:off x="4968136" y="3933056"/>
              <a:ext cx="828000" cy="828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" name="Oval 61"/>
            <p:cNvSpPr>
              <a:spLocks noChangeArrowheads="1"/>
            </p:cNvSpPr>
            <p:nvPr/>
          </p:nvSpPr>
          <p:spPr bwMode="auto">
            <a:xfrm>
              <a:off x="3671992" y="4196234"/>
              <a:ext cx="828000" cy="828000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" name="Oval 61"/>
            <p:cNvSpPr>
              <a:spLocks noChangeArrowheads="1"/>
            </p:cNvSpPr>
            <p:nvPr/>
          </p:nvSpPr>
          <p:spPr bwMode="auto">
            <a:xfrm>
              <a:off x="4499992" y="4196234"/>
              <a:ext cx="828000" cy="828000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" name="Groupe 13"/>
          <p:cNvGrpSpPr/>
          <p:nvPr/>
        </p:nvGrpSpPr>
        <p:grpSpPr>
          <a:xfrm>
            <a:off x="2231740" y="3417942"/>
            <a:ext cx="1656184" cy="1188040"/>
            <a:chOff x="3555504" y="3825136"/>
            <a:chExt cx="1656184" cy="1188040"/>
          </a:xfrm>
        </p:grpSpPr>
        <p:sp>
          <p:nvSpPr>
            <p:cNvPr id="17" name="Oval 61"/>
            <p:cNvSpPr>
              <a:spLocks noChangeArrowheads="1"/>
            </p:cNvSpPr>
            <p:nvPr/>
          </p:nvSpPr>
          <p:spPr bwMode="auto">
            <a:xfrm>
              <a:off x="3951640" y="3825136"/>
              <a:ext cx="828000" cy="828000"/>
            </a:xfrm>
            <a:prstGeom prst="ellipse">
              <a:avLst/>
            </a:prstGeom>
            <a:solidFill>
              <a:srgbClr val="3399FF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" name="Oval 61"/>
            <p:cNvSpPr>
              <a:spLocks noChangeArrowheads="1"/>
            </p:cNvSpPr>
            <p:nvPr/>
          </p:nvSpPr>
          <p:spPr bwMode="auto">
            <a:xfrm>
              <a:off x="3555504" y="4185176"/>
              <a:ext cx="828000" cy="8280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" name="Oval 61"/>
            <p:cNvSpPr>
              <a:spLocks noChangeArrowheads="1"/>
            </p:cNvSpPr>
            <p:nvPr/>
          </p:nvSpPr>
          <p:spPr bwMode="auto">
            <a:xfrm>
              <a:off x="4383688" y="4149080"/>
              <a:ext cx="828000" cy="8280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" name="Groupe 21"/>
          <p:cNvGrpSpPr/>
          <p:nvPr/>
        </p:nvGrpSpPr>
        <p:grpSpPr>
          <a:xfrm>
            <a:off x="1763688" y="908720"/>
            <a:ext cx="2592288" cy="1379210"/>
            <a:chOff x="3203848" y="3645024"/>
            <a:chExt cx="2592288" cy="1379210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auto">
            <a:xfrm>
              <a:off x="3707904" y="3645024"/>
              <a:ext cx="828000" cy="82800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" name="Oval 61"/>
            <p:cNvSpPr>
              <a:spLocks noChangeArrowheads="1"/>
            </p:cNvSpPr>
            <p:nvPr/>
          </p:nvSpPr>
          <p:spPr bwMode="auto">
            <a:xfrm>
              <a:off x="4535904" y="3645024"/>
              <a:ext cx="828000" cy="82800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" name="Oval 61"/>
            <p:cNvSpPr>
              <a:spLocks noChangeArrowheads="1"/>
            </p:cNvSpPr>
            <p:nvPr/>
          </p:nvSpPr>
          <p:spPr bwMode="auto">
            <a:xfrm>
              <a:off x="4104040" y="3933056"/>
              <a:ext cx="828000" cy="8280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" name="Oval 61"/>
            <p:cNvSpPr>
              <a:spLocks noChangeArrowheads="1"/>
            </p:cNvSpPr>
            <p:nvPr/>
          </p:nvSpPr>
          <p:spPr bwMode="auto">
            <a:xfrm>
              <a:off x="3203848" y="3933056"/>
              <a:ext cx="828000" cy="828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" name="Oval 61"/>
            <p:cNvSpPr>
              <a:spLocks noChangeArrowheads="1"/>
            </p:cNvSpPr>
            <p:nvPr/>
          </p:nvSpPr>
          <p:spPr bwMode="auto">
            <a:xfrm>
              <a:off x="4968136" y="3933056"/>
              <a:ext cx="828000" cy="828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" name="Oval 61"/>
            <p:cNvSpPr>
              <a:spLocks noChangeArrowheads="1"/>
            </p:cNvSpPr>
            <p:nvPr/>
          </p:nvSpPr>
          <p:spPr bwMode="auto">
            <a:xfrm>
              <a:off x="3671992" y="4196234"/>
              <a:ext cx="828000" cy="828000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9" name="Oval 61"/>
            <p:cNvSpPr>
              <a:spLocks noChangeArrowheads="1"/>
            </p:cNvSpPr>
            <p:nvPr/>
          </p:nvSpPr>
          <p:spPr bwMode="auto">
            <a:xfrm>
              <a:off x="4499992" y="4196234"/>
              <a:ext cx="828000" cy="828000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0" name="Rectangle 44"/>
          <p:cNvSpPr>
            <a:spLocks noChangeArrowheads="1"/>
          </p:cNvSpPr>
          <p:nvPr/>
        </p:nvSpPr>
        <p:spPr bwMode="auto">
          <a:xfrm>
            <a:off x="266555" y="5205635"/>
            <a:ext cx="111453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Plan   A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1" name="Rectangle 44"/>
          <p:cNvSpPr>
            <a:spLocks noChangeArrowheads="1"/>
          </p:cNvSpPr>
          <p:nvPr/>
        </p:nvSpPr>
        <p:spPr bwMode="auto">
          <a:xfrm>
            <a:off x="251520" y="4066014"/>
            <a:ext cx="111453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 b="1" dirty="0" smtClean="0">
                <a:solidFill>
                  <a:srgbClr val="0000FF"/>
                </a:solidFill>
              </a:rPr>
              <a:t>Plan   B</a:t>
            </a:r>
            <a:endParaRPr lang="fr-FR" b="1" dirty="0">
              <a:solidFill>
                <a:srgbClr val="0000FF"/>
              </a:solidFill>
            </a:endParaRPr>
          </a:p>
        </p:txBody>
      </p:sp>
      <p:sp>
        <p:nvSpPr>
          <p:cNvPr id="32" name="Rectangle 44"/>
          <p:cNvSpPr>
            <a:spLocks noChangeArrowheads="1"/>
          </p:cNvSpPr>
          <p:nvPr/>
        </p:nvSpPr>
        <p:spPr bwMode="auto">
          <a:xfrm>
            <a:off x="318782" y="2740858"/>
            <a:ext cx="112402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Plan   C</a:t>
            </a:r>
            <a:endParaRPr lang="fr-FR" b="1" dirty="0">
              <a:solidFill>
                <a:srgbClr val="FF0000"/>
              </a:solidFill>
            </a:endParaRPr>
          </a:p>
        </p:txBody>
      </p:sp>
      <p:grpSp>
        <p:nvGrpSpPr>
          <p:cNvPr id="12" name="Groupe 12"/>
          <p:cNvGrpSpPr/>
          <p:nvPr/>
        </p:nvGrpSpPr>
        <p:grpSpPr>
          <a:xfrm>
            <a:off x="5940152" y="4210030"/>
            <a:ext cx="2592288" cy="1379210"/>
            <a:chOff x="3203848" y="3645024"/>
            <a:chExt cx="2592288" cy="1379210"/>
          </a:xfrm>
        </p:grpSpPr>
        <p:sp>
          <p:nvSpPr>
            <p:cNvPr id="34" name="Oval 61"/>
            <p:cNvSpPr>
              <a:spLocks noChangeArrowheads="1"/>
            </p:cNvSpPr>
            <p:nvPr/>
          </p:nvSpPr>
          <p:spPr bwMode="auto">
            <a:xfrm>
              <a:off x="3707904" y="3645024"/>
              <a:ext cx="828000" cy="82800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" name="Oval 61"/>
            <p:cNvSpPr>
              <a:spLocks noChangeArrowheads="1"/>
            </p:cNvSpPr>
            <p:nvPr/>
          </p:nvSpPr>
          <p:spPr bwMode="auto">
            <a:xfrm>
              <a:off x="4535904" y="3645024"/>
              <a:ext cx="828000" cy="82800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" name="Oval 61"/>
            <p:cNvSpPr>
              <a:spLocks noChangeArrowheads="1"/>
            </p:cNvSpPr>
            <p:nvPr/>
          </p:nvSpPr>
          <p:spPr bwMode="auto">
            <a:xfrm>
              <a:off x="4104040" y="3933056"/>
              <a:ext cx="828000" cy="8280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" name="Oval 61"/>
            <p:cNvSpPr>
              <a:spLocks noChangeArrowheads="1"/>
            </p:cNvSpPr>
            <p:nvPr/>
          </p:nvSpPr>
          <p:spPr bwMode="auto">
            <a:xfrm>
              <a:off x="3203848" y="3933056"/>
              <a:ext cx="828000" cy="828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" name="Oval 61"/>
            <p:cNvSpPr>
              <a:spLocks noChangeArrowheads="1"/>
            </p:cNvSpPr>
            <p:nvPr/>
          </p:nvSpPr>
          <p:spPr bwMode="auto">
            <a:xfrm>
              <a:off x="4968136" y="3933056"/>
              <a:ext cx="828000" cy="828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" name="Oval 61"/>
            <p:cNvSpPr>
              <a:spLocks noChangeArrowheads="1"/>
            </p:cNvSpPr>
            <p:nvPr/>
          </p:nvSpPr>
          <p:spPr bwMode="auto">
            <a:xfrm>
              <a:off x="3671992" y="4196234"/>
              <a:ext cx="828000" cy="828000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" name="Oval 61"/>
            <p:cNvSpPr>
              <a:spLocks noChangeArrowheads="1"/>
            </p:cNvSpPr>
            <p:nvPr/>
          </p:nvSpPr>
          <p:spPr bwMode="auto">
            <a:xfrm>
              <a:off x="4499992" y="4196234"/>
              <a:ext cx="828000" cy="828000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3" name="Groupe 13"/>
          <p:cNvGrpSpPr/>
          <p:nvPr/>
        </p:nvGrpSpPr>
        <p:grpSpPr>
          <a:xfrm>
            <a:off x="6408204" y="3670062"/>
            <a:ext cx="1656184" cy="1188040"/>
            <a:chOff x="3555504" y="3825136"/>
            <a:chExt cx="1656184" cy="1188040"/>
          </a:xfrm>
        </p:grpSpPr>
        <p:sp>
          <p:nvSpPr>
            <p:cNvPr id="42" name="Oval 61"/>
            <p:cNvSpPr>
              <a:spLocks noChangeArrowheads="1"/>
            </p:cNvSpPr>
            <p:nvPr/>
          </p:nvSpPr>
          <p:spPr bwMode="auto">
            <a:xfrm>
              <a:off x="3951640" y="3825136"/>
              <a:ext cx="828000" cy="828000"/>
            </a:xfrm>
            <a:prstGeom prst="ellipse">
              <a:avLst/>
            </a:prstGeom>
            <a:solidFill>
              <a:srgbClr val="3399FF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3" name="Oval 61"/>
            <p:cNvSpPr>
              <a:spLocks noChangeArrowheads="1"/>
            </p:cNvSpPr>
            <p:nvPr/>
          </p:nvSpPr>
          <p:spPr bwMode="auto">
            <a:xfrm>
              <a:off x="3555504" y="4185176"/>
              <a:ext cx="828000" cy="8280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" name="Oval 61"/>
            <p:cNvSpPr>
              <a:spLocks noChangeArrowheads="1"/>
            </p:cNvSpPr>
            <p:nvPr/>
          </p:nvSpPr>
          <p:spPr bwMode="auto">
            <a:xfrm>
              <a:off x="4383688" y="4149080"/>
              <a:ext cx="828000" cy="8280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5148064" y="5951600"/>
            <a:ext cx="3816424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sz="2400" b="1" dirty="0"/>
              <a:t>Succession des plans </a:t>
            </a:r>
            <a:endParaRPr lang="fr-FR" sz="2400" b="1" dirty="0" smtClean="0"/>
          </a:p>
          <a:p>
            <a:pPr algn="ctr"/>
            <a:r>
              <a:rPr lang="fr-FR" sz="2400" b="1" dirty="0" smtClean="0"/>
              <a:t>A </a:t>
            </a:r>
            <a:r>
              <a:rPr lang="fr-FR" sz="2400" b="1" dirty="0">
                <a:solidFill>
                  <a:srgbClr val="0000FF"/>
                </a:solidFill>
              </a:rPr>
              <a:t>B</a:t>
            </a:r>
            <a:r>
              <a:rPr lang="fr-FR" sz="2400" b="1" dirty="0"/>
              <a:t> </a:t>
            </a:r>
            <a:r>
              <a:rPr lang="fr-FR" sz="2400" b="1" dirty="0" smtClean="0">
                <a:solidFill>
                  <a:srgbClr val="FF3300"/>
                </a:solidFill>
              </a:rPr>
              <a:t>C </a:t>
            </a:r>
            <a:r>
              <a:rPr lang="fr-FR" sz="2400" b="1" dirty="0" smtClean="0"/>
              <a:t>A </a:t>
            </a:r>
            <a:r>
              <a:rPr lang="fr-FR" sz="2400" b="1" dirty="0" smtClean="0">
                <a:solidFill>
                  <a:srgbClr val="0000FF"/>
                </a:solidFill>
              </a:rPr>
              <a:t>B </a:t>
            </a:r>
            <a:r>
              <a:rPr lang="fr-FR" sz="2400" b="1" dirty="0" smtClean="0">
                <a:solidFill>
                  <a:srgbClr val="FF3300"/>
                </a:solidFill>
              </a:rPr>
              <a:t>C</a:t>
            </a:r>
            <a:r>
              <a:rPr lang="fr-FR" sz="2400" b="1" dirty="0" smtClean="0"/>
              <a:t> A </a:t>
            </a:r>
            <a:r>
              <a:rPr lang="fr-FR" sz="2400" b="1" dirty="0" smtClean="0">
                <a:solidFill>
                  <a:srgbClr val="0000FF"/>
                </a:solidFill>
              </a:rPr>
              <a:t>B </a:t>
            </a:r>
            <a:r>
              <a:rPr lang="fr-FR" sz="2400" b="1" dirty="0" smtClean="0"/>
              <a:t>…….</a:t>
            </a:r>
            <a:endParaRPr lang="fr-FR" sz="2400" b="1" dirty="0"/>
          </a:p>
        </p:txBody>
      </p:sp>
      <p:grpSp>
        <p:nvGrpSpPr>
          <p:cNvPr id="14" name="Groupe 13"/>
          <p:cNvGrpSpPr/>
          <p:nvPr/>
        </p:nvGrpSpPr>
        <p:grpSpPr>
          <a:xfrm>
            <a:off x="2267744" y="2312784"/>
            <a:ext cx="1656184" cy="1116216"/>
            <a:chOff x="3555504" y="4149080"/>
            <a:chExt cx="1656184" cy="1116216"/>
          </a:xfrm>
        </p:grpSpPr>
        <p:sp>
          <p:nvSpPr>
            <p:cNvPr id="88" name="Oval 61"/>
            <p:cNvSpPr>
              <a:spLocks noChangeArrowheads="1"/>
            </p:cNvSpPr>
            <p:nvPr/>
          </p:nvSpPr>
          <p:spPr bwMode="auto">
            <a:xfrm>
              <a:off x="3555504" y="4185176"/>
              <a:ext cx="828000" cy="8280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9" name="Oval 61"/>
            <p:cNvSpPr>
              <a:spLocks noChangeArrowheads="1"/>
            </p:cNvSpPr>
            <p:nvPr/>
          </p:nvSpPr>
          <p:spPr bwMode="auto">
            <a:xfrm>
              <a:off x="4383688" y="4149080"/>
              <a:ext cx="828000" cy="8280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7" name="Oval 61"/>
            <p:cNvSpPr>
              <a:spLocks noChangeArrowheads="1"/>
            </p:cNvSpPr>
            <p:nvPr/>
          </p:nvSpPr>
          <p:spPr bwMode="auto">
            <a:xfrm>
              <a:off x="3951640" y="4437296"/>
              <a:ext cx="828000" cy="8280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90" name="Rectangle 44"/>
          <p:cNvSpPr>
            <a:spLocks noChangeArrowheads="1"/>
          </p:cNvSpPr>
          <p:nvPr/>
        </p:nvSpPr>
        <p:spPr bwMode="auto">
          <a:xfrm>
            <a:off x="107504" y="1340768"/>
            <a:ext cx="1590628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Plan   D = A</a:t>
            </a:r>
            <a:endParaRPr lang="fr-FR" b="1" dirty="0">
              <a:solidFill>
                <a:srgbClr val="FF0000"/>
              </a:solidFill>
            </a:endParaRPr>
          </a:p>
        </p:txBody>
      </p:sp>
      <p:grpSp>
        <p:nvGrpSpPr>
          <p:cNvPr id="15" name="Groupe 13"/>
          <p:cNvGrpSpPr/>
          <p:nvPr/>
        </p:nvGrpSpPr>
        <p:grpSpPr>
          <a:xfrm>
            <a:off x="6444208" y="3320896"/>
            <a:ext cx="1656184" cy="1116216"/>
            <a:chOff x="3555504" y="4149080"/>
            <a:chExt cx="1656184" cy="1116216"/>
          </a:xfrm>
        </p:grpSpPr>
        <p:sp>
          <p:nvSpPr>
            <p:cNvPr id="95" name="Oval 61"/>
            <p:cNvSpPr>
              <a:spLocks noChangeArrowheads="1"/>
            </p:cNvSpPr>
            <p:nvPr/>
          </p:nvSpPr>
          <p:spPr bwMode="auto">
            <a:xfrm>
              <a:off x="3555504" y="4185176"/>
              <a:ext cx="828000" cy="8280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6" name="Oval 61"/>
            <p:cNvSpPr>
              <a:spLocks noChangeArrowheads="1"/>
            </p:cNvSpPr>
            <p:nvPr/>
          </p:nvSpPr>
          <p:spPr bwMode="auto">
            <a:xfrm>
              <a:off x="4383688" y="4149080"/>
              <a:ext cx="828000" cy="8280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8" name="Oval 61"/>
            <p:cNvSpPr>
              <a:spLocks noChangeArrowheads="1"/>
            </p:cNvSpPr>
            <p:nvPr/>
          </p:nvSpPr>
          <p:spPr bwMode="auto">
            <a:xfrm>
              <a:off x="3951640" y="4437296"/>
              <a:ext cx="828000" cy="8280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6" name="Groupe 21"/>
          <p:cNvGrpSpPr/>
          <p:nvPr/>
        </p:nvGrpSpPr>
        <p:grpSpPr>
          <a:xfrm>
            <a:off x="5940152" y="2481838"/>
            <a:ext cx="2592288" cy="1379210"/>
            <a:chOff x="3203848" y="3645024"/>
            <a:chExt cx="2592288" cy="1379210"/>
          </a:xfrm>
        </p:grpSpPr>
        <p:sp>
          <p:nvSpPr>
            <p:cNvPr id="46" name="Oval 61"/>
            <p:cNvSpPr>
              <a:spLocks noChangeArrowheads="1"/>
            </p:cNvSpPr>
            <p:nvPr/>
          </p:nvSpPr>
          <p:spPr bwMode="auto">
            <a:xfrm>
              <a:off x="3707904" y="3645024"/>
              <a:ext cx="828000" cy="82800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" name="Oval 61"/>
            <p:cNvSpPr>
              <a:spLocks noChangeArrowheads="1"/>
            </p:cNvSpPr>
            <p:nvPr/>
          </p:nvSpPr>
          <p:spPr bwMode="auto">
            <a:xfrm>
              <a:off x="4535904" y="3645024"/>
              <a:ext cx="828000" cy="82800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8" name="Oval 61"/>
            <p:cNvSpPr>
              <a:spLocks noChangeArrowheads="1"/>
            </p:cNvSpPr>
            <p:nvPr/>
          </p:nvSpPr>
          <p:spPr bwMode="auto">
            <a:xfrm>
              <a:off x="4104040" y="3933056"/>
              <a:ext cx="828000" cy="8280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9" name="Oval 61"/>
            <p:cNvSpPr>
              <a:spLocks noChangeArrowheads="1"/>
            </p:cNvSpPr>
            <p:nvPr/>
          </p:nvSpPr>
          <p:spPr bwMode="auto">
            <a:xfrm>
              <a:off x="3203848" y="3933056"/>
              <a:ext cx="828000" cy="828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0" name="Oval 61"/>
            <p:cNvSpPr>
              <a:spLocks noChangeArrowheads="1"/>
            </p:cNvSpPr>
            <p:nvPr/>
          </p:nvSpPr>
          <p:spPr bwMode="auto">
            <a:xfrm>
              <a:off x="4968136" y="3933056"/>
              <a:ext cx="828000" cy="828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1" name="Oval 61"/>
            <p:cNvSpPr>
              <a:spLocks noChangeArrowheads="1"/>
            </p:cNvSpPr>
            <p:nvPr/>
          </p:nvSpPr>
          <p:spPr bwMode="auto">
            <a:xfrm>
              <a:off x="3671992" y="4196234"/>
              <a:ext cx="828000" cy="828000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2" name="Oval 61"/>
            <p:cNvSpPr>
              <a:spLocks noChangeArrowheads="1"/>
            </p:cNvSpPr>
            <p:nvPr/>
          </p:nvSpPr>
          <p:spPr bwMode="auto">
            <a:xfrm>
              <a:off x="4499992" y="4196234"/>
              <a:ext cx="828000" cy="828000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8" name="Groupe 13"/>
          <p:cNvGrpSpPr/>
          <p:nvPr/>
        </p:nvGrpSpPr>
        <p:grpSpPr>
          <a:xfrm>
            <a:off x="6408204" y="1952928"/>
            <a:ext cx="1656184" cy="1188040"/>
            <a:chOff x="3555504" y="3825136"/>
            <a:chExt cx="1656184" cy="1188040"/>
          </a:xfrm>
        </p:grpSpPr>
        <p:sp>
          <p:nvSpPr>
            <p:cNvPr id="101" name="Oval 61"/>
            <p:cNvSpPr>
              <a:spLocks noChangeArrowheads="1"/>
            </p:cNvSpPr>
            <p:nvPr/>
          </p:nvSpPr>
          <p:spPr bwMode="auto">
            <a:xfrm>
              <a:off x="3951640" y="3825136"/>
              <a:ext cx="828000" cy="828000"/>
            </a:xfrm>
            <a:prstGeom prst="ellipse">
              <a:avLst/>
            </a:prstGeom>
            <a:solidFill>
              <a:srgbClr val="3399FF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2" name="Oval 61"/>
            <p:cNvSpPr>
              <a:spLocks noChangeArrowheads="1"/>
            </p:cNvSpPr>
            <p:nvPr/>
          </p:nvSpPr>
          <p:spPr bwMode="auto">
            <a:xfrm>
              <a:off x="3555504" y="4185176"/>
              <a:ext cx="828000" cy="8280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" name="Oval 61"/>
            <p:cNvSpPr>
              <a:spLocks noChangeArrowheads="1"/>
            </p:cNvSpPr>
            <p:nvPr/>
          </p:nvSpPr>
          <p:spPr bwMode="auto">
            <a:xfrm>
              <a:off x="4383688" y="4149080"/>
              <a:ext cx="828000" cy="8280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9" name="Groupe 13"/>
          <p:cNvGrpSpPr/>
          <p:nvPr/>
        </p:nvGrpSpPr>
        <p:grpSpPr>
          <a:xfrm>
            <a:off x="6444208" y="1603762"/>
            <a:ext cx="1656184" cy="1116216"/>
            <a:chOff x="3555504" y="4149080"/>
            <a:chExt cx="1656184" cy="1116216"/>
          </a:xfrm>
        </p:grpSpPr>
        <p:sp>
          <p:nvSpPr>
            <p:cNvPr id="105" name="Oval 61"/>
            <p:cNvSpPr>
              <a:spLocks noChangeArrowheads="1"/>
            </p:cNvSpPr>
            <p:nvPr/>
          </p:nvSpPr>
          <p:spPr bwMode="auto">
            <a:xfrm>
              <a:off x="3555504" y="4185176"/>
              <a:ext cx="828000" cy="8280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" name="Oval 61"/>
            <p:cNvSpPr>
              <a:spLocks noChangeArrowheads="1"/>
            </p:cNvSpPr>
            <p:nvPr/>
          </p:nvSpPr>
          <p:spPr bwMode="auto">
            <a:xfrm>
              <a:off x="4383688" y="4149080"/>
              <a:ext cx="828000" cy="8280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7" name="Oval 61"/>
            <p:cNvSpPr>
              <a:spLocks noChangeArrowheads="1"/>
            </p:cNvSpPr>
            <p:nvPr/>
          </p:nvSpPr>
          <p:spPr bwMode="auto">
            <a:xfrm>
              <a:off x="3951640" y="4437296"/>
              <a:ext cx="828000" cy="8280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5940152" y="764704"/>
            <a:ext cx="2592288" cy="1379210"/>
            <a:chOff x="3203848" y="3645024"/>
            <a:chExt cx="2592288" cy="1379210"/>
          </a:xfrm>
        </p:grpSpPr>
        <p:sp>
          <p:nvSpPr>
            <p:cNvPr id="109" name="Oval 61"/>
            <p:cNvSpPr>
              <a:spLocks noChangeArrowheads="1"/>
            </p:cNvSpPr>
            <p:nvPr/>
          </p:nvSpPr>
          <p:spPr bwMode="auto">
            <a:xfrm>
              <a:off x="3707904" y="3645024"/>
              <a:ext cx="828000" cy="82800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0" name="Oval 61"/>
            <p:cNvSpPr>
              <a:spLocks noChangeArrowheads="1"/>
            </p:cNvSpPr>
            <p:nvPr/>
          </p:nvSpPr>
          <p:spPr bwMode="auto">
            <a:xfrm>
              <a:off x="4535904" y="3645024"/>
              <a:ext cx="828000" cy="82800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1" name="Oval 61"/>
            <p:cNvSpPr>
              <a:spLocks noChangeArrowheads="1"/>
            </p:cNvSpPr>
            <p:nvPr/>
          </p:nvSpPr>
          <p:spPr bwMode="auto">
            <a:xfrm>
              <a:off x="4104040" y="3933056"/>
              <a:ext cx="828000" cy="8280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2" name="Oval 61"/>
            <p:cNvSpPr>
              <a:spLocks noChangeArrowheads="1"/>
            </p:cNvSpPr>
            <p:nvPr/>
          </p:nvSpPr>
          <p:spPr bwMode="auto">
            <a:xfrm>
              <a:off x="3203848" y="3933056"/>
              <a:ext cx="828000" cy="828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3" name="Oval 61"/>
            <p:cNvSpPr>
              <a:spLocks noChangeArrowheads="1"/>
            </p:cNvSpPr>
            <p:nvPr/>
          </p:nvSpPr>
          <p:spPr bwMode="auto">
            <a:xfrm>
              <a:off x="4968136" y="3933056"/>
              <a:ext cx="828000" cy="828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4" name="Oval 61"/>
            <p:cNvSpPr>
              <a:spLocks noChangeArrowheads="1"/>
            </p:cNvSpPr>
            <p:nvPr/>
          </p:nvSpPr>
          <p:spPr bwMode="auto">
            <a:xfrm>
              <a:off x="3671992" y="4196234"/>
              <a:ext cx="828000" cy="828000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5" name="Oval 61"/>
            <p:cNvSpPr>
              <a:spLocks noChangeArrowheads="1"/>
            </p:cNvSpPr>
            <p:nvPr/>
          </p:nvSpPr>
          <p:spPr bwMode="auto">
            <a:xfrm>
              <a:off x="4499992" y="4196234"/>
              <a:ext cx="828000" cy="828000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3" name="Espace réservé du pied de page 32"/>
          <p:cNvSpPr>
            <a:spLocks noGrp="1"/>
          </p:cNvSpPr>
          <p:nvPr>
            <p:ph type="ftr" sz="quarter" idx="11"/>
          </p:nvPr>
        </p:nvSpPr>
        <p:spPr>
          <a:xfrm>
            <a:off x="323528" y="6245225"/>
            <a:ext cx="2895600" cy="476250"/>
          </a:xfrm>
        </p:spPr>
        <p:txBody>
          <a:bodyPr/>
          <a:lstStyle/>
          <a:p>
            <a:r>
              <a:rPr lang="fr-FR" dirty="0" err="1" smtClean="0"/>
              <a:t>Pr.SAMDI</a:t>
            </a:r>
            <a:r>
              <a:rPr lang="fr-FR" dirty="0" smtClean="0"/>
              <a:t>- FSAC-</a:t>
            </a:r>
            <a:r>
              <a:rPr lang="fr-FR" dirty="0" err="1" smtClean="0"/>
              <a:t>Univ</a:t>
            </a:r>
            <a:r>
              <a:rPr lang="fr-FR" dirty="0" smtClean="0"/>
              <a:t>. Hassan II- Casablanca Maroc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65" grpId="0" animBg="1"/>
      <p:bldP spid="9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2"/>
          <p:cNvGrpSpPr/>
          <p:nvPr/>
        </p:nvGrpSpPr>
        <p:grpSpPr>
          <a:xfrm>
            <a:off x="1763688" y="4642078"/>
            <a:ext cx="2592288" cy="1379210"/>
            <a:chOff x="3203848" y="3645024"/>
            <a:chExt cx="2592288" cy="1379210"/>
          </a:xfrm>
        </p:grpSpPr>
        <p:sp>
          <p:nvSpPr>
            <p:cNvPr id="9" name="Oval 61"/>
            <p:cNvSpPr>
              <a:spLocks noChangeArrowheads="1"/>
            </p:cNvSpPr>
            <p:nvPr/>
          </p:nvSpPr>
          <p:spPr bwMode="auto">
            <a:xfrm>
              <a:off x="3707904" y="3645024"/>
              <a:ext cx="828000" cy="82800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" name="Oval 61"/>
            <p:cNvSpPr>
              <a:spLocks noChangeArrowheads="1"/>
            </p:cNvSpPr>
            <p:nvPr/>
          </p:nvSpPr>
          <p:spPr bwMode="auto">
            <a:xfrm>
              <a:off x="4535904" y="3645024"/>
              <a:ext cx="828000" cy="82800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" name="Oval 61"/>
            <p:cNvSpPr>
              <a:spLocks noChangeArrowheads="1"/>
            </p:cNvSpPr>
            <p:nvPr/>
          </p:nvSpPr>
          <p:spPr bwMode="auto">
            <a:xfrm>
              <a:off x="4104040" y="3933056"/>
              <a:ext cx="828000" cy="8280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" name="Oval 61"/>
            <p:cNvSpPr>
              <a:spLocks noChangeArrowheads="1"/>
            </p:cNvSpPr>
            <p:nvPr/>
          </p:nvSpPr>
          <p:spPr bwMode="auto">
            <a:xfrm>
              <a:off x="3203848" y="3933056"/>
              <a:ext cx="828000" cy="828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" name="Oval 61"/>
            <p:cNvSpPr>
              <a:spLocks noChangeArrowheads="1"/>
            </p:cNvSpPr>
            <p:nvPr/>
          </p:nvSpPr>
          <p:spPr bwMode="auto">
            <a:xfrm>
              <a:off x="4968136" y="3933056"/>
              <a:ext cx="828000" cy="828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" name="Oval 61"/>
            <p:cNvSpPr>
              <a:spLocks noChangeArrowheads="1"/>
            </p:cNvSpPr>
            <p:nvPr/>
          </p:nvSpPr>
          <p:spPr bwMode="auto">
            <a:xfrm>
              <a:off x="3671992" y="4196234"/>
              <a:ext cx="828000" cy="828000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" name="Oval 61"/>
            <p:cNvSpPr>
              <a:spLocks noChangeArrowheads="1"/>
            </p:cNvSpPr>
            <p:nvPr/>
          </p:nvSpPr>
          <p:spPr bwMode="auto">
            <a:xfrm>
              <a:off x="4499992" y="4196234"/>
              <a:ext cx="828000" cy="828000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" name="Groupe 13"/>
          <p:cNvGrpSpPr/>
          <p:nvPr/>
        </p:nvGrpSpPr>
        <p:grpSpPr>
          <a:xfrm>
            <a:off x="2231740" y="3417942"/>
            <a:ext cx="1656184" cy="1188040"/>
            <a:chOff x="3555504" y="3825136"/>
            <a:chExt cx="1656184" cy="1188040"/>
          </a:xfrm>
        </p:grpSpPr>
        <p:sp>
          <p:nvSpPr>
            <p:cNvPr id="17" name="Oval 61"/>
            <p:cNvSpPr>
              <a:spLocks noChangeArrowheads="1"/>
            </p:cNvSpPr>
            <p:nvPr/>
          </p:nvSpPr>
          <p:spPr bwMode="auto">
            <a:xfrm>
              <a:off x="3951640" y="3825136"/>
              <a:ext cx="828000" cy="828000"/>
            </a:xfrm>
            <a:prstGeom prst="ellipse">
              <a:avLst/>
            </a:prstGeom>
            <a:solidFill>
              <a:srgbClr val="3399FF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" name="Oval 61"/>
            <p:cNvSpPr>
              <a:spLocks noChangeArrowheads="1"/>
            </p:cNvSpPr>
            <p:nvPr/>
          </p:nvSpPr>
          <p:spPr bwMode="auto">
            <a:xfrm>
              <a:off x="3555504" y="4185176"/>
              <a:ext cx="828000" cy="8280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" name="Oval 61"/>
            <p:cNvSpPr>
              <a:spLocks noChangeArrowheads="1"/>
            </p:cNvSpPr>
            <p:nvPr/>
          </p:nvSpPr>
          <p:spPr bwMode="auto">
            <a:xfrm>
              <a:off x="4383688" y="4149080"/>
              <a:ext cx="828000" cy="8280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" name="Groupe 21"/>
          <p:cNvGrpSpPr/>
          <p:nvPr/>
        </p:nvGrpSpPr>
        <p:grpSpPr>
          <a:xfrm>
            <a:off x="1763688" y="908720"/>
            <a:ext cx="2592288" cy="1379210"/>
            <a:chOff x="3203848" y="3645024"/>
            <a:chExt cx="2592288" cy="1379210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auto">
            <a:xfrm>
              <a:off x="3707904" y="3645024"/>
              <a:ext cx="828000" cy="82800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" name="Oval 61"/>
            <p:cNvSpPr>
              <a:spLocks noChangeArrowheads="1"/>
            </p:cNvSpPr>
            <p:nvPr/>
          </p:nvSpPr>
          <p:spPr bwMode="auto">
            <a:xfrm>
              <a:off x="4535904" y="3645024"/>
              <a:ext cx="828000" cy="82800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" name="Oval 61"/>
            <p:cNvSpPr>
              <a:spLocks noChangeArrowheads="1"/>
            </p:cNvSpPr>
            <p:nvPr/>
          </p:nvSpPr>
          <p:spPr bwMode="auto">
            <a:xfrm>
              <a:off x="4104040" y="3933056"/>
              <a:ext cx="828000" cy="8280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" name="Oval 61"/>
            <p:cNvSpPr>
              <a:spLocks noChangeArrowheads="1"/>
            </p:cNvSpPr>
            <p:nvPr/>
          </p:nvSpPr>
          <p:spPr bwMode="auto">
            <a:xfrm>
              <a:off x="3203848" y="3933056"/>
              <a:ext cx="828000" cy="828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" name="Oval 61"/>
            <p:cNvSpPr>
              <a:spLocks noChangeArrowheads="1"/>
            </p:cNvSpPr>
            <p:nvPr/>
          </p:nvSpPr>
          <p:spPr bwMode="auto">
            <a:xfrm>
              <a:off x="4968136" y="3933056"/>
              <a:ext cx="828000" cy="828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" name="Oval 61"/>
            <p:cNvSpPr>
              <a:spLocks noChangeArrowheads="1"/>
            </p:cNvSpPr>
            <p:nvPr/>
          </p:nvSpPr>
          <p:spPr bwMode="auto">
            <a:xfrm>
              <a:off x="3671992" y="4196234"/>
              <a:ext cx="828000" cy="828000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9" name="Oval 61"/>
            <p:cNvSpPr>
              <a:spLocks noChangeArrowheads="1"/>
            </p:cNvSpPr>
            <p:nvPr/>
          </p:nvSpPr>
          <p:spPr bwMode="auto">
            <a:xfrm>
              <a:off x="4499992" y="4196234"/>
              <a:ext cx="828000" cy="828000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0" name="Rectangle 44"/>
          <p:cNvSpPr>
            <a:spLocks noChangeArrowheads="1"/>
          </p:cNvSpPr>
          <p:nvPr/>
        </p:nvSpPr>
        <p:spPr bwMode="auto">
          <a:xfrm>
            <a:off x="266555" y="5205635"/>
            <a:ext cx="111453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Plan   A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1" name="Rectangle 44"/>
          <p:cNvSpPr>
            <a:spLocks noChangeArrowheads="1"/>
          </p:cNvSpPr>
          <p:nvPr/>
        </p:nvSpPr>
        <p:spPr bwMode="auto">
          <a:xfrm>
            <a:off x="251520" y="4066014"/>
            <a:ext cx="111453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 b="1" dirty="0" smtClean="0">
                <a:solidFill>
                  <a:srgbClr val="0000FF"/>
                </a:solidFill>
              </a:rPr>
              <a:t>Plan   B</a:t>
            </a:r>
            <a:endParaRPr lang="fr-FR" b="1" dirty="0">
              <a:solidFill>
                <a:srgbClr val="0000FF"/>
              </a:solidFill>
            </a:endParaRPr>
          </a:p>
        </p:txBody>
      </p:sp>
      <p:sp>
        <p:nvSpPr>
          <p:cNvPr id="32" name="Rectangle 44"/>
          <p:cNvSpPr>
            <a:spLocks noChangeArrowheads="1"/>
          </p:cNvSpPr>
          <p:nvPr/>
        </p:nvSpPr>
        <p:spPr bwMode="auto">
          <a:xfrm>
            <a:off x="318782" y="2740858"/>
            <a:ext cx="112402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Plan   C</a:t>
            </a:r>
            <a:endParaRPr lang="fr-FR" b="1" dirty="0">
              <a:solidFill>
                <a:srgbClr val="FF0000"/>
              </a:solidFill>
            </a:endParaRPr>
          </a:p>
        </p:txBody>
      </p:sp>
      <p:grpSp>
        <p:nvGrpSpPr>
          <p:cNvPr id="12" name="Groupe 13"/>
          <p:cNvGrpSpPr/>
          <p:nvPr/>
        </p:nvGrpSpPr>
        <p:grpSpPr>
          <a:xfrm>
            <a:off x="2267744" y="2312784"/>
            <a:ext cx="1656184" cy="1116216"/>
            <a:chOff x="3555504" y="4149080"/>
            <a:chExt cx="1656184" cy="1116216"/>
          </a:xfrm>
        </p:grpSpPr>
        <p:sp>
          <p:nvSpPr>
            <p:cNvPr id="88" name="Oval 61"/>
            <p:cNvSpPr>
              <a:spLocks noChangeArrowheads="1"/>
            </p:cNvSpPr>
            <p:nvPr/>
          </p:nvSpPr>
          <p:spPr bwMode="auto">
            <a:xfrm>
              <a:off x="3555504" y="4185176"/>
              <a:ext cx="828000" cy="8280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9" name="Oval 61"/>
            <p:cNvSpPr>
              <a:spLocks noChangeArrowheads="1"/>
            </p:cNvSpPr>
            <p:nvPr/>
          </p:nvSpPr>
          <p:spPr bwMode="auto">
            <a:xfrm>
              <a:off x="4383688" y="4149080"/>
              <a:ext cx="828000" cy="8280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7" name="Oval 61"/>
            <p:cNvSpPr>
              <a:spLocks noChangeArrowheads="1"/>
            </p:cNvSpPr>
            <p:nvPr/>
          </p:nvSpPr>
          <p:spPr bwMode="auto">
            <a:xfrm>
              <a:off x="3951640" y="4437296"/>
              <a:ext cx="828000" cy="8280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90" name="Rectangle 44"/>
          <p:cNvSpPr>
            <a:spLocks noChangeArrowheads="1"/>
          </p:cNvSpPr>
          <p:nvPr/>
        </p:nvSpPr>
        <p:spPr bwMode="auto">
          <a:xfrm>
            <a:off x="107504" y="1340768"/>
            <a:ext cx="1590628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Plan   D = A</a:t>
            </a:r>
            <a:endParaRPr lang="fr-FR" b="1" dirty="0">
              <a:solidFill>
                <a:srgbClr val="FF0000"/>
              </a:solidFill>
            </a:endParaRPr>
          </a:p>
        </p:txBody>
      </p:sp>
      <p:grpSp>
        <p:nvGrpSpPr>
          <p:cNvPr id="13" name="Groupe 65"/>
          <p:cNvGrpSpPr/>
          <p:nvPr/>
        </p:nvGrpSpPr>
        <p:grpSpPr>
          <a:xfrm>
            <a:off x="5580112" y="1484784"/>
            <a:ext cx="2952368" cy="2592288"/>
            <a:chOff x="1368425" y="2506663"/>
            <a:chExt cx="3275013" cy="2773362"/>
          </a:xfrm>
        </p:grpSpPr>
        <p:sp>
          <p:nvSpPr>
            <p:cNvPr id="72" name="Line 73"/>
            <p:cNvSpPr>
              <a:spLocks noChangeShapeType="1"/>
            </p:cNvSpPr>
            <p:nvPr/>
          </p:nvSpPr>
          <p:spPr bwMode="auto">
            <a:xfrm>
              <a:off x="2195513" y="2506663"/>
              <a:ext cx="16557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73" name="Line 74"/>
            <p:cNvSpPr>
              <a:spLocks noChangeShapeType="1"/>
            </p:cNvSpPr>
            <p:nvPr/>
          </p:nvSpPr>
          <p:spPr bwMode="auto">
            <a:xfrm flipH="1">
              <a:off x="1368425" y="2506663"/>
              <a:ext cx="827088" cy="13684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74" name="Line 75"/>
            <p:cNvSpPr>
              <a:spLocks noChangeShapeType="1"/>
            </p:cNvSpPr>
            <p:nvPr/>
          </p:nvSpPr>
          <p:spPr bwMode="auto">
            <a:xfrm>
              <a:off x="1368425" y="3875088"/>
              <a:ext cx="900113" cy="13684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75" name="Line 76"/>
            <p:cNvSpPr>
              <a:spLocks noChangeShapeType="1"/>
            </p:cNvSpPr>
            <p:nvPr/>
          </p:nvSpPr>
          <p:spPr bwMode="auto">
            <a:xfrm>
              <a:off x="2232025" y="5243513"/>
              <a:ext cx="16557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76" name="Line 77"/>
            <p:cNvSpPr>
              <a:spLocks noChangeShapeType="1"/>
            </p:cNvSpPr>
            <p:nvPr/>
          </p:nvSpPr>
          <p:spPr bwMode="auto">
            <a:xfrm flipV="1">
              <a:off x="3887788" y="3838575"/>
              <a:ext cx="755650" cy="14049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77" name="Line 78"/>
            <p:cNvSpPr>
              <a:spLocks noChangeShapeType="1"/>
            </p:cNvSpPr>
            <p:nvPr/>
          </p:nvSpPr>
          <p:spPr bwMode="auto">
            <a:xfrm flipH="1" flipV="1">
              <a:off x="3851275" y="2506663"/>
              <a:ext cx="792163" cy="13684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78" name="Line 79"/>
            <p:cNvSpPr>
              <a:spLocks noChangeShapeType="1"/>
            </p:cNvSpPr>
            <p:nvPr/>
          </p:nvSpPr>
          <p:spPr bwMode="auto">
            <a:xfrm>
              <a:off x="2195513" y="2506663"/>
              <a:ext cx="1655762" cy="27368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79" name="Line 80"/>
            <p:cNvSpPr>
              <a:spLocks noChangeShapeType="1"/>
            </p:cNvSpPr>
            <p:nvPr/>
          </p:nvSpPr>
          <p:spPr bwMode="auto">
            <a:xfrm flipH="1">
              <a:off x="2232025" y="2506663"/>
              <a:ext cx="1584325" cy="27733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80" name="Line 81"/>
            <p:cNvSpPr>
              <a:spLocks noChangeShapeType="1"/>
            </p:cNvSpPr>
            <p:nvPr/>
          </p:nvSpPr>
          <p:spPr bwMode="auto">
            <a:xfrm>
              <a:off x="1368425" y="3875088"/>
              <a:ext cx="32400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1" name="Oval 61"/>
          <p:cNvSpPr>
            <a:spLocks noChangeArrowheads="1"/>
          </p:cNvSpPr>
          <p:nvPr/>
        </p:nvSpPr>
        <p:spPr bwMode="auto">
          <a:xfrm>
            <a:off x="6948264" y="2636912"/>
            <a:ext cx="360000" cy="36004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4" name="Groupe 82"/>
          <p:cNvGrpSpPr/>
          <p:nvPr/>
        </p:nvGrpSpPr>
        <p:grpSpPr>
          <a:xfrm>
            <a:off x="5436096" y="1340768"/>
            <a:ext cx="3240320" cy="2808312"/>
            <a:chOff x="1259592" y="3933056"/>
            <a:chExt cx="3240320" cy="2808312"/>
          </a:xfrm>
        </p:grpSpPr>
        <p:sp>
          <p:nvSpPr>
            <p:cNvPr id="83" name="Oval 61"/>
            <p:cNvSpPr>
              <a:spLocks noChangeArrowheads="1"/>
            </p:cNvSpPr>
            <p:nvPr/>
          </p:nvSpPr>
          <p:spPr bwMode="auto">
            <a:xfrm>
              <a:off x="1259592" y="5157192"/>
              <a:ext cx="360000" cy="3600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4" name="Oval 61"/>
            <p:cNvSpPr>
              <a:spLocks noChangeArrowheads="1"/>
            </p:cNvSpPr>
            <p:nvPr/>
          </p:nvSpPr>
          <p:spPr bwMode="auto">
            <a:xfrm>
              <a:off x="4139912" y="5157192"/>
              <a:ext cx="360000" cy="3600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5" name="Oval 61"/>
            <p:cNvSpPr>
              <a:spLocks noChangeArrowheads="1"/>
            </p:cNvSpPr>
            <p:nvPr/>
          </p:nvSpPr>
          <p:spPr bwMode="auto">
            <a:xfrm>
              <a:off x="3491840" y="6381328"/>
              <a:ext cx="360000" cy="360040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6" name="Oval 61"/>
            <p:cNvSpPr>
              <a:spLocks noChangeArrowheads="1"/>
            </p:cNvSpPr>
            <p:nvPr/>
          </p:nvSpPr>
          <p:spPr bwMode="auto">
            <a:xfrm>
              <a:off x="2051680" y="6381328"/>
              <a:ext cx="360000" cy="360040"/>
            </a:xfrm>
            <a:prstGeom prst="ellipse">
              <a:avLst/>
            </a:prstGeom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1" name="Oval 61"/>
            <p:cNvSpPr>
              <a:spLocks noChangeArrowheads="1"/>
            </p:cNvSpPr>
            <p:nvPr/>
          </p:nvSpPr>
          <p:spPr bwMode="auto">
            <a:xfrm>
              <a:off x="3419832" y="3933056"/>
              <a:ext cx="360000" cy="3600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" name="Oval 61"/>
            <p:cNvSpPr>
              <a:spLocks noChangeArrowheads="1"/>
            </p:cNvSpPr>
            <p:nvPr/>
          </p:nvSpPr>
          <p:spPr bwMode="auto">
            <a:xfrm>
              <a:off x="1979672" y="3933056"/>
              <a:ext cx="360000" cy="3600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cxnSp>
        <p:nvCxnSpPr>
          <p:cNvPr id="94" name="Connecteur droit 93"/>
          <p:cNvCxnSpPr/>
          <p:nvPr/>
        </p:nvCxnSpPr>
        <p:spPr>
          <a:xfrm flipV="1">
            <a:off x="4427984" y="4221088"/>
            <a:ext cx="1800200" cy="936104"/>
          </a:xfrm>
          <a:prstGeom prst="line">
            <a:avLst/>
          </a:prstGeom>
          <a:ln>
            <a:solidFill>
              <a:srgbClr val="FF33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107"/>
          <p:cNvCxnSpPr>
            <a:endCxn id="104" idx="3"/>
          </p:cNvCxnSpPr>
          <p:nvPr/>
        </p:nvCxnSpPr>
        <p:spPr>
          <a:xfrm flipV="1">
            <a:off x="4139952" y="3376273"/>
            <a:ext cx="2068945" cy="844817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cteur droit 126"/>
          <p:cNvCxnSpPr>
            <a:endCxn id="120" idx="2"/>
          </p:cNvCxnSpPr>
          <p:nvPr/>
        </p:nvCxnSpPr>
        <p:spPr>
          <a:xfrm flipV="1">
            <a:off x="4067944" y="2240868"/>
            <a:ext cx="2088232" cy="320724"/>
          </a:xfrm>
          <a:prstGeom prst="line">
            <a:avLst/>
          </a:prstGeom>
          <a:ln>
            <a:solidFill>
              <a:srgbClr val="FF33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e 97"/>
          <p:cNvGrpSpPr/>
          <p:nvPr/>
        </p:nvGrpSpPr>
        <p:grpSpPr>
          <a:xfrm>
            <a:off x="6156176" y="1772816"/>
            <a:ext cx="1800160" cy="1656184"/>
            <a:chOff x="6156176" y="1772816"/>
            <a:chExt cx="1800160" cy="1656184"/>
          </a:xfrm>
        </p:grpSpPr>
        <p:grpSp>
          <p:nvGrpSpPr>
            <p:cNvPr id="16" name="Groupe 89"/>
            <p:cNvGrpSpPr/>
            <p:nvPr/>
          </p:nvGrpSpPr>
          <p:grpSpPr>
            <a:xfrm>
              <a:off x="6156176" y="1772816"/>
              <a:ext cx="1800160" cy="1656184"/>
              <a:chOff x="2123648" y="4869160"/>
              <a:chExt cx="1800160" cy="1656184"/>
            </a:xfrm>
            <a:solidFill>
              <a:srgbClr val="0000FF"/>
            </a:solidFill>
          </p:grpSpPr>
          <p:sp>
            <p:nvSpPr>
              <p:cNvPr id="67" name="Oval 61"/>
              <p:cNvSpPr>
                <a:spLocks noChangeArrowheads="1"/>
              </p:cNvSpPr>
              <p:nvPr/>
            </p:nvSpPr>
            <p:spPr bwMode="auto">
              <a:xfrm>
                <a:off x="2843768" y="4869160"/>
                <a:ext cx="360000" cy="360040"/>
              </a:xfrm>
              <a:prstGeom prst="ellipse">
                <a:avLst/>
              </a:prstGeom>
              <a:grp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8" name="Oval 61"/>
              <p:cNvSpPr>
                <a:spLocks noChangeArrowheads="1"/>
              </p:cNvSpPr>
              <p:nvPr/>
            </p:nvSpPr>
            <p:spPr bwMode="auto">
              <a:xfrm>
                <a:off x="3563808" y="6165304"/>
                <a:ext cx="360000" cy="360040"/>
              </a:xfrm>
              <a:prstGeom prst="ellipse">
                <a:avLst/>
              </a:prstGeom>
              <a:grp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9" name="Oval 61"/>
              <p:cNvSpPr>
                <a:spLocks noChangeArrowheads="1"/>
              </p:cNvSpPr>
              <p:nvPr/>
            </p:nvSpPr>
            <p:spPr bwMode="auto">
              <a:xfrm>
                <a:off x="2123648" y="6165304"/>
                <a:ext cx="360000" cy="360040"/>
              </a:xfrm>
              <a:prstGeom prst="ellipse">
                <a:avLst/>
              </a:prstGeom>
              <a:grp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8" name="Groupe 69"/>
            <p:cNvGrpSpPr/>
            <p:nvPr/>
          </p:nvGrpSpPr>
          <p:grpSpPr>
            <a:xfrm>
              <a:off x="6300192" y="1988840"/>
              <a:ext cx="1492642" cy="1296144"/>
              <a:chOff x="6511033" y="5445224"/>
              <a:chExt cx="1492642" cy="1296144"/>
            </a:xfrm>
          </p:grpSpPr>
          <p:sp>
            <p:nvSpPr>
              <p:cNvPr id="93" name="Line 80"/>
              <p:cNvSpPr>
                <a:spLocks noChangeShapeType="1"/>
              </p:cNvSpPr>
              <p:nvPr/>
            </p:nvSpPr>
            <p:spPr bwMode="auto">
              <a:xfrm flipH="1">
                <a:off x="6511033" y="5445224"/>
                <a:ext cx="725263" cy="1296144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prstDash val="sys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5" name="Line 76"/>
              <p:cNvSpPr>
                <a:spLocks noChangeShapeType="1"/>
              </p:cNvSpPr>
              <p:nvPr/>
            </p:nvSpPr>
            <p:spPr bwMode="auto">
              <a:xfrm>
                <a:off x="6511033" y="6707240"/>
                <a:ext cx="1492642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prstDash val="sys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6" name="Line 79"/>
              <p:cNvSpPr>
                <a:spLocks noChangeShapeType="1"/>
              </p:cNvSpPr>
              <p:nvPr/>
            </p:nvSpPr>
            <p:spPr bwMode="auto">
              <a:xfrm>
                <a:off x="7303121" y="5445224"/>
                <a:ext cx="667638" cy="126201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prstDash val="sys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19" name="Groupe 114"/>
          <p:cNvGrpSpPr/>
          <p:nvPr/>
        </p:nvGrpSpPr>
        <p:grpSpPr>
          <a:xfrm>
            <a:off x="6156176" y="2060848"/>
            <a:ext cx="1872168" cy="1728192"/>
            <a:chOff x="6156176" y="2060848"/>
            <a:chExt cx="1872168" cy="1728192"/>
          </a:xfrm>
        </p:grpSpPr>
        <p:grpSp>
          <p:nvGrpSpPr>
            <p:cNvPr id="22" name="Groupe 105"/>
            <p:cNvGrpSpPr/>
            <p:nvPr/>
          </p:nvGrpSpPr>
          <p:grpSpPr>
            <a:xfrm flipV="1">
              <a:off x="6300192" y="2204864"/>
              <a:ext cx="1512168" cy="1440160"/>
              <a:chOff x="6452592" y="4077072"/>
              <a:chExt cx="1512168" cy="1440160"/>
            </a:xfrm>
          </p:grpSpPr>
          <p:sp>
            <p:nvSpPr>
              <p:cNvPr id="107" name="Line 80"/>
              <p:cNvSpPr>
                <a:spLocks noChangeShapeType="1"/>
              </p:cNvSpPr>
              <p:nvPr/>
            </p:nvSpPr>
            <p:spPr bwMode="auto">
              <a:xfrm flipH="1">
                <a:off x="6452592" y="4221088"/>
                <a:ext cx="725263" cy="129614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" name="Line 76"/>
              <p:cNvSpPr>
                <a:spLocks noChangeShapeType="1"/>
              </p:cNvSpPr>
              <p:nvPr/>
            </p:nvSpPr>
            <p:spPr bwMode="auto">
              <a:xfrm>
                <a:off x="6452592" y="5483104"/>
                <a:ext cx="149264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sys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" name="Line 79"/>
              <p:cNvSpPr>
                <a:spLocks noChangeShapeType="1"/>
              </p:cNvSpPr>
              <p:nvPr/>
            </p:nvSpPr>
            <p:spPr bwMode="auto">
              <a:xfrm>
                <a:off x="7244680" y="4077072"/>
                <a:ext cx="720080" cy="136815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3" name="Groupe 89"/>
            <p:cNvGrpSpPr/>
            <p:nvPr/>
          </p:nvGrpSpPr>
          <p:grpSpPr>
            <a:xfrm>
              <a:off x="6156176" y="2060848"/>
              <a:ext cx="1872168" cy="1728192"/>
              <a:chOff x="2123728" y="5085184"/>
              <a:chExt cx="1872168" cy="1728192"/>
            </a:xfrm>
            <a:solidFill>
              <a:srgbClr val="0000FF"/>
            </a:solidFill>
          </p:grpSpPr>
          <p:sp>
            <p:nvSpPr>
              <p:cNvPr id="112" name="Oval 61"/>
              <p:cNvSpPr>
                <a:spLocks noChangeArrowheads="1"/>
              </p:cNvSpPr>
              <p:nvPr/>
            </p:nvSpPr>
            <p:spPr bwMode="auto">
              <a:xfrm>
                <a:off x="2915816" y="6453336"/>
                <a:ext cx="360000" cy="36004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3" name="Oval 61"/>
              <p:cNvSpPr>
                <a:spLocks noChangeArrowheads="1"/>
              </p:cNvSpPr>
              <p:nvPr/>
            </p:nvSpPr>
            <p:spPr bwMode="auto">
              <a:xfrm>
                <a:off x="3635896" y="5085184"/>
                <a:ext cx="360000" cy="3600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4" name="Oval 61"/>
              <p:cNvSpPr>
                <a:spLocks noChangeArrowheads="1"/>
              </p:cNvSpPr>
              <p:nvPr/>
            </p:nvSpPr>
            <p:spPr bwMode="auto">
              <a:xfrm>
                <a:off x="2123728" y="5085184"/>
                <a:ext cx="360000" cy="3600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34" name="Espace réservé du pied de page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Pr.SAMDI- FSAC-Univ. Hassan II- Casablanca Maroc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908050"/>
            <a:ext cx="5327650" cy="4565650"/>
          </a:xfrm>
          <a:prstGeom prst="rect">
            <a:avLst/>
          </a:prstGeom>
          <a:noFill/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0" y="-3175"/>
            <a:ext cx="8893175" cy="5953125"/>
            <a:chOff x="0" y="119"/>
            <a:chExt cx="5602" cy="3750"/>
          </a:xfrm>
        </p:grpSpPr>
        <p:pic>
          <p:nvPicPr>
            <p:cNvPr id="41992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75" y="482"/>
              <a:ext cx="4627" cy="3387"/>
            </a:xfrm>
            <a:prstGeom prst="rect">
              <a:avLst/>
            </a:prstGeom>
            <a:noFill/>
          </p:spPr>
        </p:pic>
        <p:pic>
          <p:nvPicPr>
            <p:cNvPr id="41991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19"/>
              <a:ext cx="1218" cy="1044"/>
            </a:xfrm>
            <a:prstGeom prst="rect">
              <a:avLst/>
            </a:prstGeom>
            <a:noFill/>
          </p:spPr>
        </p:pic>
        <p:sp>
          <p:nvSpPr>
            <p:cNvPr id="41993" name="Rectangle 9"/>
            <p:cNvSpPr>
              <a:spLocks noChangeArrowheads="1"/>
            </p:cNvSpPr>
            <p:nvPr/>
          </p:nvSpPr>
          <p:spPr bwMode="auto">
            <a:xfrm>
              <a:off x="930" y="1803"/>
              <a:ext cx="232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b="1">
                  <a:solidFill>
                    <a:srgbClr val="3366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</a:p>
          </p:txBody>
        </p:sp>
        <p:sp>
          <p:nvSpPr>
            <p:cNvPr id="41994" name="Rectangle 10"/>
            <p:cNvSpPr>
              <a:spLocks noChangeArrowheads="1"/>
            </p:cNvSpPr>
            <p:nvPr/>
          </p:nvSpPr>
          <p:spPr bwMode="auto">
            <a:xfrm>
              <a:off x="3334" y="669"/>
              <a:ext cx="232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b="1">
                  <a:solidFill>
                    <a:srgbClr val="3366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</a:p>
          </p:txBody>
        </p:sp>
        <p:sp>
          <p:nvSpPr>
            <p:cNvPr id="41995" name="Rectangle 11"/>
            <p:cNvSpPr>
              <a:spLocks noChangeArrowheads="1"/>
            </p:cNvSpPr>
            <p:nvPr/>
          </p:nvSpPr>
          <p:spPr bwMode="auto">
            <a:xfrm>
              <a:off x="2789" y="1304"/>
              <a:ext cx="232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b="1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</a:p>
          </p:txBody>
        </p:sp>
        <p:sp>
          <p:nvSpPr>
            <p:cNvPr id="41996" name="Rectangle 12"/>
            <p:cNvSpPr>
              <a:spLocks noChangeArrowheads="1"/>
            </p:cNvSpPr>
            <p:nvPr/>
          </p:nvSpPr>
          <p:spPr bwMode="auto">
            <a:xfrm>
              <a:off x="975" y="2393"/>
              <a:ext cx="232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b="1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</a:p>
          </p:txBody>
        </p:sp>
      </p:grp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5219700" y="4797152"/>
            <a:ext cx="3671888" cy="822325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fr-FR" sz="2400" b="1" dirty="0"/>
              <a:t>Succession des plans </a:t>
            </a:r>
          </a:p>
          <a:p>
            <a:pPr algn="ctr"/>
            <a:r>
              <a:rPr lang="fr-FR" sz="2400" b="1" dirty="0"/>
              <a:t>A B C A B C …….</a:t>
            </a: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4572000" y="5805264"/>
            <a:ext cx="4499992" cy="8309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latin typeface="Segoe Print" pitchFamily="2" charset="0"/>
              </a:rPr>
              <a:t>= Maille </a:t>
            </a:r>
            <a:r>
              <a:rPr lang="fr-FR" b="1" dirty="0">
                <a:solidFill>
                  <a:srgbClr val="FF0000"/>
                </a:solidFill>
                <a:latin typeface="Segoe Print" pitchFamily="2" charset="0"/>
              </a:rPr>
              <a:t>Cubique à faces centrées       </a:t>
            </a:r>
            <a:r>
              <a:rPr lang="fr-FR" sz="2800" b="1" dirty="0">
                <a:solidFill>
                  <a:srgbClr val="0000FF"/>
                </a:solidFill>
                <a:latin typeface="Segoe Print" pitchFamily="2" charset="0"/>
              </a:rPr>
              <a:t>CFC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36240" y="6265118"/>
            <a:ext cx="2895600" cy="476250"/>
          </a:xfrm>
        </p:spPr>
        <p:txBody>
          <a:bodyPr/>
          <a:lstStyle/>
          <a:p>
            <a:r>
              <a:rPr lang="fr-FR" dirty="0" err="1" smtClean="0"/>
              <a:t>Pr.SAMDI</a:t>
            </a:r>
            <a:r>
              <a:rPr lang="fr-FR" dirty="0" smtClean="0"/>
              <a:t>- FSAC-</a:t>
            </a:r>
            <a:r>
              <a:rPr lang="fr-FR" dirty="0" err="1" smtClean="0"/>
              <a:t>Univ</a:t>
            </a:r>
            <a:r>
              <a:rPr lang="fr-FR" dirty="0" smtClean="0"/>
              <a:t>. Hassan II- Casablanca Maroc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8" grpId="0" animBg="1"/>
      <p:bldP spid="4199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3" y="620688"/>
            <a:ext cx="9150093" cy="560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3000364" y="6525344"/>
            <a:ext cx="4739988" cy="476250"/>
          </a:xfrm>
        </p:spPr>
        <p:txBody>
          <a:bodyPr/>
          <a:lstStyle/>
          <a:p>
            <a:r>
              <a:rPr lang="fr-FR" dirty="0" err="1" smtClean="0"/>
              <a:t>Pr.SAMDI</a:t>
            </a:r>
            <a:r>
              <a:rPr lang="fr-FR" dirty="0" smtClean="0"/>
              <a:t>- FSAC-</a:t>
            </a:r>
            <a:r>
              <a:rPr lang="fr-FR" dirty="0" err="1" smtClean="0"/>
              <a:t>Univ</a:t>
            </a:r>
            <a:r>
              <a:rPr lang="fr-FR" dirty="0" smtClean="0"/>
              <a:t>. Hassan II- Casablanca Maroc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6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68676"/>
            <a:ext cx="5540375" cy="5276548"/>
          </a:xfrm>
          <a:prstGeom prst="rect">
            <a:avLst/>
          </a:prstGeom>
          <a:noFill/>
        </p:spPr>
      </p:pic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2375249" y="5353252"/>
            <a:ext cx="3240359" cy="15081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</a:rPr>
              <a:t>Maille Cubique à faces centrées       </a:t>
            </a:r>
            <a:r>
              <a:rPr lang="fr-FR" sz="3600" b="1" dirty="0">
                <a:solidFill>
                  <a:srgbClr val="3333CC"/>
                </a:solidFill>
              </a:rPr>
              <a:t>CFC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6012160" y="6364560"/>
            <a:ext cx="2895600" cy="476250"/>
          </a:xfrm>
        </p:spPr>
        <p:txBody>
          <a:bodyPr/>
          <a:lstStyle/>
          <a:p>
            <a:r>
              <a:rPr lang="fr-FR" dirty="0" err="1" smtClean="0"/>
              <a:t>Pr.SAMDI</a:t>
            </a:r>
            <a:r>
              <a:rPr lang="fr-FR" dirty="0" smtClean="0"/>
              <a:t>- FSAC-</a:t>
            </a:r>
            <a:r>
              <a:rPr lang="fr-FR" dirty="0" err="1" smtClean="0"/>
              <a:t>Univ</a:t>
            </a:r>
            <a:r>
              <a:rPr lang="fr-FR" dirty="0" smtClean="0"/>
              <a:t>. Hassan II- Casablanca Maroc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Object 2"/>
          <p:cNvGraphicFramePr>
            <a:graphicFrameLocks noChangeAspect="1"/>
          </p:cNvGraphicFramePr>
          <p:nvPr/>
        </p:nvGraphicFramePr>
        <p:xfrm>
          <a:off x="357126" y="1682047"/>
          <a:ext cx="5000628" cy="4675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0" name="Picture" r:id="rId3" imgW="1956816" imgH="1819656" progId="Word.Picture.8">
                  <p:embed/>
                </p:oleObj>
              </mc:Choice>
              <mc:Fallback>
                <p:oleObj name="Picture" r:id="rId3" imgW="1956816" imgH="1819656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26" y="1682047"/>
                        <a:ext cx="5000628" cy="46759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Ellipse 31"/>
          <p:cNvSpPr/>
          <p:nvPr/>
        </p:nvSpPr>
        <p:spPr>
          <a:xfrm>
            <a:off x="1142944" y="5214950"/>
            <a:ext cx="357190" cy="357190"/>
          </a:xfrm>
          <a:prstGeom prst="ellipse">
            <a:avLst/>
          </a:prstGeom>
          <a:solidFill>
            <a:srgbClr val="FF0000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6036886" y="2564904"/>
            <a:ext cx="2639570" cy="46166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lvl="0" algn="ctr"/>
            <a:r>
              <a:rPr lang="fr-FR" sz="2400" b="1" dirty="0" smtClean="0">
                <a:latin typeface="Segoe Print" pitchFamily="2" charset="0"/>
              </a:rPr>
              <a:t>(0, 0, 0)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714976" y="2000240"/>
            <a:ext cx="2935420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 algn="ctr"/>
            <a:r>
              <a:rPr lang="fr-FR" b="1" dirty="0" smtClean="0">
                <a:solidFill>
                  <a:srgbClr val="FF0000"/>
                </a:solidFill>
                <a:latin typeface="Segoe Print" pitchFamily="2" charset="0"/>
              </a:rPr>
              <a:t>Coordonnées réduites</a:t>
            </a:r>
          </a:p>
        </p:txBody>
      </p:sp>
      <p:sp>
        <p:nvSpPr>
          <p:cNvPr id="35" name="Ellipse 34"/>
          <p:cNvSpPr/>
          <p:nvPr/>
        </p:nvSpPr>
        <p:spPr>
          <a:xfrm>
            <a:off x="285688" y="6072206"/>
            <a:ext cx="357190" cy="357190"/>
          </a:xfrm>
          <a:prstGeom prst="ellipse">
            <a:avLst/>
          </a:prstGeom>
          <a:solidFill>
            <a:srgbClr val="FF0000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4857720" y="5214950"/>
            <a:ext cx="357190" cy="357190"/>
          </a:xfrm>
          <a:prstGeom prst="ellipse">
            <a:avLst/>
          </a:prstGeom>
          <a:solidFill>
            <a:srgbClr val="FF0000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1142944" y="1571612"/>
            <a:ext cx="357190" cy="357190"/>
          </a:xfrm>
          <a:prstGeom prst="ellipse">
            <a:avLst/>
          </a:prstGeom>
          <a:solidFill>
            <a:srgbClr val="FF0000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3929026" y="6143644"/>
            <a:ext cx="357190" cy="357190"/>
          </a:xfrm>
          <a:prstGeom prst="ellipse">
            <a:avLst/>
          </a:prstGeom>
          <a:solidFill>
            <a:srgbClr val="FF0000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/>
          <p:cNvSpPr/>
          <p:nvPr/>
        </p:nvSpPr>
        <p:spPr>
          <a:xfrm>
            <a:off x="285688" y="2500306"/>
            <a:ext cx="357190" cy="357190"/>
          </a:xfrm>
          <a:prstGeom prst="ellipse">
            <a:avLst/>
          </a:prstGeom>
          <a:solidFill>
            <a:srgbClr val="FF0000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/>
          <p:cNvSpPr/>
          <p:nvPr/>
        </p:nvSpPr>
        <p:spPr>
          <a:xfrm>
            <a:off x="3857588" y="2571744"/>
            <a:ext cx="357190" cy="357190"/>
          </a:xfrm>
          <a:prstGeom prst="ellipse">
            <a:avLst/>
          </a:prstGeom>
          <a:solidFill>
            <a:srgbClr val="FF0000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/>
          <p:cNvSpPr/>
          <p:nvPr/>
        </p:nvSpPr>
        <p:spPr>
          <a:xfrm>
            <a:off x="4786282" y="1571612"/>
            <a:ext cx="357190" cy="357190"/>
          </a:xfrm>
          <a:prstGeom prst="ellipse">
            <a:avLst/>
          </a:prstGeom>
          <a:solidFill>
            <a:srgbClr val="FF0000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/>
          <p:cNvSpPr/>
          <p:nvPr/>
        </p:nvSpPr>
        <p:spPr>
          <a:xfrm>
            <a:off x="714348" y="3857628"/>
            <a:ext cx="357190" cy="357190"/>
          </a:xfrm>
          <a:prstGeom prst="ellipse">
            <a:avLst/>
          </a:prstGeom>
          <a:solidFill>
            <a:srgbClr val="FFFF00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/>
          <p:cNvSpPr/>
          <p:nvPr/>
        </p:nvSpPr>
        <p:spPr>
          <a:xfrm>
            <a:off x="6072198" y="3143248"/>
            <a:ext cx="2600616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2400" b="1" dirty="0" smtClean="0">
                <a:solidFill>
                  <a:schemeClr val="tx1"/>
                </a:solidFill>
                <a:latin typeface="Segoe Print" pitchFamily="2" charset="0"/>
              </a:rPr>
              <a:t>(1/2 , 0, 1/2)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5708848" y="6245225"/>
            <a:ext cx="2895600" cy="476250"/>
          </a:xfrm>
        </p:spPr>
        <p:txBody>
          <a:bodyPr/>
          <a:lstStyle/>
          <a:p>
            <a:r>
              <a:rPr lang="fr-FR" dirty="0" err="1" smtClean="0"/>
              <a:t>Pr.SAMDI</a:t>
            </a:r>
            <a:r>
              <a:rPr lang="fr-FR" dirty="0" smtClean="0"/>
              <a:t>- FSAC-</a:t>
            </a:r>
            <a:r>
              <a:rPr lang="fr-FR" dirty="0" err="1" smtClean="0"/>
              <a:t>Univ</a:t>
            </a:r>
            <a:r>
              <a:rPr lang="fr-FR" dirty="0" smtClean="0"/>
              <a:t>. Hassan II- Casablanca Maroc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Object 2"/>
          <p:cNvGraphicFramePr>
            <a:graphicFrameLocks noChangeAspect="1"/>
          </p:cNvGraphicFramePr>
          <p:nvPr/>
        </p:nvGraphicFramePr>
        <p:xfrm>
          <a:off x="357126" y="1682047"/>
          <a:ext cx="5000628" cy="4675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54" name="Picture" r:id="rId3" imgW="1956816" imgH="1819656" progId="Word.Picture.8">
                  <p:embed/>
                </p:oleObj>
              </mc:Choice>
              <mc:Fallback>
                <p:oleObj name="Picture" r:id="rId3" imgW="1956816" imgH="1819656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26" y="1682047"/>
                        <a:ext cx="5000628" cy="46759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Ellipse 31"/>
          <p:cNvSpPr/>
          <p:nvPr/>
        </p:nvSpPr>
        <p:spPr>
          <a:xfrm>
            <a:off x="1142944" y="5214950"/>
            <a:ext cx="357190" cy="357190"/>
          </a:xfrm>
          <a:prstGeom prst="ellipse">
            <a:avLst/>
          </a:prstGeom>
          <a:solidFill>
            <a:srgbClr val="FF0000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6036886" y="2564904"/>
            <a:ext cx="2639570" cy="46166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lvl="0" algn="ctr"/>
            <a:r>
              <a:rPr lang="fr-FR" sz="2400" b="1" dirty="0" smtClean="0">
                <a:latin typeface="Segoe Print" pitchFamily="2" charset="0"/>
              </a:rPr>
              <a:t>(0, 0, 0)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714976" y="2000240"/>
            <a:ext cx="2935420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 algn="ctr"/>
            <a:r>
              <a:rPr lang="fr-FR" b="1" dirty="0" smtClean="0">
                <a:solidFill>
                  <a:srgbClr val="FF0000"/>
                </a:solidFill>
                <a:latin typeface="Segoe Print" pitchFamily="2" charset="0"/>
              </a:rPr>
              <a:t>Coordonnées réduites</a:t>
            </a:r>
          </a:p>
        </p:txBody>
      </p:sp>
      <p:sp>
        <p:nvSpPr>
          <p:cNvPr id="35" name="Ellipse 34"/>
          <p:cNvSpPr/>
          <p:nvPr/>
        </p:nvSpPr>
        <p:spPr>
          <a:xfrm>
            <a:off x="285688" y="6072206"/>
            <a:ext cx="357190" cy="357190"/>
          </a:xfrm>
          <a:prstGeom prst="ellipse">
            <a:avLst/>
          </a:prstGeom>
          <a:solidFill>
            <a:srgbClr val="FF0000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4857720" y="5214950"/>
            <a:ext cx="357190" cy="357190"/>
          </a:xfrm>
          <a:prstGeom prst="ellipse">
            <a:avLst/>
          </a:prstGeom>
          <a:solidFill>
            <a:srgbClr val="FF0000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1142944" y="1571612"/>
            <a:ext cx="357190" cy="357190"/>
          </a:xfrm>
          <a:prstGeom prst="ellipse">
            <a:avLst/>
          </a:prstGeom>
          <a:solidFill>
            <a:srgbClr val="FF0000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3929026" y="6143644"/>
            <a:ext cx="357190" cy="357190"/>
          </a:xfrm>
          <a:prstGeom prst="ellipse">
            <a:avLst/>
          </a:prstGeom>
          <a:solidFill>
            <a:srgbClr val="FF0000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/>
          <p:cNvSpPr/>
          <p:nvPr/>
        </p:nvSpPr>
        <p:spPr>
          <a:xfrm>
            <a:off x="285688" y="2500306"/>
            <a:ext cx="357190" cy="357190"/>
          </a:xfrm>
          <a:prstGeom prst="ellipse">
            <a:avLst/>
          </a:prstGeom>
          <a:solidFill>
            <a:srgbClr val="FF0000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/>
          <p:cNvSpPr/>
          <p:nvPr/>
        </p:nvSpPr>
        <p:spPr>
          <a:xfrm>
            <a:off x="3857588" y="2571744"/>
            <a:ext cx="357190" cy="357190"/>
          </a:xfrm>
          <a:prstGeom prst="ellipse">
            <a:avLst/>
          </a:prstGeom>
          <a:solidFill>
            <a:srgbClr val="FF0000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/>
          <p:cNvSpPr/>
          <p:nvPr/>
        </p:nvSpPr>
        <p:spPr>
          <a:xfrm>
            <a:off x="4786282" y="1571612"/>
            <a:ext cx="357190" cy="357190"/>
          </a:xfrm>
          <a:prstGeom prst="ellipse">
            <a:avLst/>
          </a:prstGeom>
          <a:solidFill>
            <a:srgbClr val="FF0000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/>
          <p:cNvSpPr/>
          <p:nvPr/>
        </p:nvSpPr>
        <p:spPr>
          <a:xfrm>
            <a:off x="714348" y="3857628"/>
            <a:ext cx="357190" cy="357190"/>
          </a:xfrm>
          <a:prstGeom prst="ellipse">
            <a:avLst/>
          </a:prstGeom>
          <a:solidFill>
            <a:srgbClr val="FFFF00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/>
          <p:cNvSpPr/>
          <p:nvPr/>
        </p:nvSpPr>
        <p:spPr>
          <a:xfrm>
            <a:off x="6072198" y="3143248"/>
            <a:ext cx="2600616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2400" b="1" dirty="0" smtClean="0">
                <a:solidFill>
                  <a:schemeClr val="tx1"/>
                </a:solidFill>
                <a:latin typeface="Segoe Print" pitchFamily="2" charset="0"/>
              </a:rPr>
              <a:t>(1/2 , 0, 1/2)</a:t>
            </a:r>
          </a:p>
        </p:txBody>
      </p:sp>
      <p:sp>
        <p:nvSpPr>
          <p:cNvPr id="44" name="Ellipse 43"/>
          <p:cNvSpPr/>
          <p:nvPr/>
        </p:nvSpPr>
        <p:spPr>
          <a:xfrm>
            <a:off x="4355976" y="3861048"/>
            <a:ext cx="357190" cy="357190"/>
          </a:xfrm>
          <a:prstGeom prst="ellipse">
            <a:avLst/>
          </a:prstGeom>
          <a:solidFill>
            <a:srgbClr val="FFFF00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/>
          <p:cNvSpPr/>
          <p:nvPr/>
        </p:nvSpPr>
        <p:spPr>
          <a:xfrm>
            <a:off x="3000364" y="3359842"/>
            <a:ext cx="357190" cy="357190"/>
          </a:xfrm>
          <a:prstGeom prst="ellipse">
            <a:avLst/>
          </a:prstGeom>
          <a:solidFill>
            <a:srgbClr val="66FFFF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/>
          <p:cNvSpPr/>
          <p:nvPr/>
        </p:nvSpPr>
        <p:spPr>
          <a:xfrm>
            <a:off x="6072198" y="3714752"/>
            <a:ext cx="2600616" cy="400110"/>
          </a:xfrm>
          <a:prstGeom prst="rect">
            <a:avLst/>
          </a:prstGeom>
          <a:solidFill>
            <a:srgbClr val="66FFFF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2400" b="1" dirty="0" smtClean="0">
                <a:solidFill>
                  <a:schemeClr val="tx1"/>
                </a:solidFill>
                <a:latin typeface="Segoe Print" pitchFamily="2" charset="0"/>
              </a:rPr>
              <a:t>(0 , 1/2 , 1/2)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5636840" y="6245225"/>
            <a:ext cx="2895600" cy="476250"/>
          </a:xfrm>
        </p:spPr>
        <p:txBody>
          <a:bodyPr/>
          <a:lstStyle/>
          <a:p>
            <a:r>
              <a:rPr lang="fr-FR" dirty="0" err="1" smtClean="0"/>
              <a:t>Pr.SAMDI</a:t>
            </a:r>
            <a:r>
              <a:rPr lang="fr-FR" dirty="0" smtClean="0"/>
              <a:t>- FSAC-</a:t>
            </a:r>
            <a:r>
              <a:rPr lang="fr-FR" dirty="0" err="1" smtClean="0"/>
              <a:t>Univ</a:t>
            </a:r>
            <a:r>
              <a:rPr lang="fr-FR" dirty="0" smtClean="0"/>
              <a:t>. Hassan II- Casablanca Maroc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375 -2.60116E-6 L 0 -2.6011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</p:bld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3247</TotalTime>
  <Words>841</Words>
  <Application>Microsoft Office PowerPoint</Application>
  <PresentationFormat>Affichage à l'écran (4:3)</PresentationFormat>
  <Paragraphs>198</Paragraphs>
  <Slides>22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9" baseType="lpstr">
      <vt:lpstr>Arial</vt:lpstr>
      <vt:lpstr>Calibri</vt:lpstr>
      <vt:lpstr>Palatino Linotype</vt:lpstr>
      <vt:lpstr>Segoe Print</vt:lpstr>
      <vt:lpstr>Times New Roman</vt:lpstr>
      <vt:lpstr>Modèle par défaut</vt:lpstr>
      <vt:lpstr>Picture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fsac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SAMDI</dc:creator>
  <cp:lastModifiedBy>user</cp:lastModifiedBy>
  <cp:revision>166</cp:revision>
  <dcterms:created xsi:type="dcterms:W3CDTF">2009-10-05T10:57:51Z</dcterms:created>
  <dcterms:modified xsi:type="dcterms:W3CDTF">2018-03-18T18:41:36Z</dcterms:modified>
</cp:coreProperties>
</file>