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34" r:id="rId2"/>
    <p:sldId id="537" r:id="rId3"/>
    <p:sldId id="538" r:id="rId4"/>
    <p:sldId id="541" r:id="rId5"/>
    <p:sldId id="539" r:id="rId6"/>
    <p:sldId id="542" r:id="rId7"/>
    <p:sldId id="540" r:id="rId8"/>
    <p:sldId id="535" r:id="rId9"/>
    <p:sldId id="536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66FFFF"/>
    <a:srgbClr val="99FFCC"/>
    <a:srgbClr val="FF99FF"/>
    <a:srgbClr val="3399FF"/>
    <a:srgbClr val="FFCCFF"/>
    <a:srgbClr val="3333CC"/>
    <a:srgbClr val="CC66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 varScale="1">
        <p:scale>
          <a:sx n="67" d="100"/>
          <a:sy n="67" d="100"/>
        </p:scale>
        <p:origin x="52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FCF5E-228B-411D-8EF4-574B5B0AEB3E}" type="datetimeFigureOut">
              <a:rPr lang="fr-FR" smtClean="0"/>
              <a:pPr/>
              <a:t>18/03/2018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1A9F3-1AF2-4A31-A3AC-3D5C32F78B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621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92B42-0B18-4181-95DF-F25E1A68532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198DF-F4CE-418E-BA89-BDCC9A083FC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388AB-B5BA-41F6-B6AD-F802BFEBD80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A2A647E-69FF-457C-9772-FCA451C3C5D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0A1CD-6583-487B-BF6D-E7CBDD8B272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A6045-A484-415B-937C-1B207789295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765E0-7524-44BF-B85B-D52E3D6ECF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4D90A-B25A-4C5C-883C-B3968394A8D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E52AE-A0A5-4B84-A1AE-CB35D24F409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DD0BC-E74C-499D-AAE4-D63B9D04BEB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04F2E-9596-4C6E-9F22-18CC8C96EC2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CD732-2ACA-428E-BD3B-C631367D75C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9D3309-4511-44AE-8D6D-3820F6217BB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-108520" y="6093296"/>
            <a:ext cx="432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cxnSp>
        <p:nvCxnSpPr>
          <p:cNvPr id="105" name="Connecteur droit avec flèche 104"/>
          <p:cNvCxnSpPr/>
          <p:nvPr/>
        </p:nvCxnSpPr>
        <p:spPr>
          <a:xfrm rot="16200000">
            <a:off x="647565" y="1736812"/>
            <a:ext cx="2232248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/>
          <p:nvPr/>
        </p:nvCxnSpPr>
        <p:spPr>
          <a:xfrm flipH="1">
            <a:off x="-108520" y="5733256"/>
            <a:ext cx="1800200" cy="936104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>
            <a:off x="3347864" y="5733256"/>
            <a:ext cx="1296144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13"/>
          <p:cNvGrpSpPr/>
          <p:nvPr/>
        </p:nvGrpSpPr>
        <p:grpSpPr>
          <a:xfrm>
            <a:off x="-612576" y="1124744"/>
            <a:ext cx="4752528" cy="5400600"/>
            <a:chOff x="539552" y="836712"/>
            <a:chExt cx="4752528" cy="5400600"/>
          </a:xfrm>
        </p:grpSpPr>
        <p:sp>
          <p:nvSpPr>
            <p:cNvPr id="115" name="Forme libre 114"/>
            <p:cNvSpPr/>
            <p:nvPr/>
          </p:nvSpPr>
          <p:spPr>
            <a:xfrm>
              <a:off x="1907705" y="1196752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Forme libre 115"/>
            <p:cNvSpPr/>
            <p:nvPr/>
          </p:nvSpPr>
          <p:spPr>
            <a:xfrm>
              <a:off x="1907705" y="5373216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e 48"/>
            <p:cNvGrpSpPr/>
            <p:nvPr/>
          </p:nvGrpSpPr>
          <p:grpSpPr>
            <a:xfrm>
              <a:off x="539552" y="836712"/>
              <a:ext cx="4752528" cy="5400600"/>
              <a:chOff x="539552" y="836712"/>
              <a:chExt cx="4752528" cy="5400600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1835696" y="1772816"/>
                <a:ext cx="2556000" cy="4176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9" name="Connecteur droit 118"/>
              <p:cNvCxnSpPr/>
              <p:nvPr/>
            </p:nvCxnSpPr>
            <p:spPr>
              <a:xfrm flipH="1" flipV="1">
                <a:off x="2915816" y="1196752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/>
              <p:cNvCxnSpPr/>
              <p:nvPr/>
            </p:nvCxnSpPr>
            <p:spPr>
              <a:xfrm flipH="1">
                <a:off x="1835696" y="1196752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120"/>
              <p:cNvCxnSpPr/>
              <p:nvPr/>
            </p:nvCxnSpPr>
            <p:spPr>
              <a:xfrm>
                <a:off x="539552" y="1124744"/>
                <a:ext cx="1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cteur droit 121"/>
              <p:cNvCxnSpPr/>
              <p:nvPr/>
            </p:nvCxnSpPr>
            <p:spPr>
              <a:xfrm flipH="1">
                <a:off x="4355976" y="1196752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Rectangle 122"/>
              <p:cNvSpPr/>
              <p:nvPr/>
            </p:nvSpPr>
            <p:spPr>
              <a:xfrm>
                <a:off x="2916056" y="1196752"/>
                <a:ext cx="2160000" cy="4212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4" name="Connecteur droit 123"/>
              <p:cNvCxnSpPr/>
              <p:nvPr/>
            </p:nvCxnSpPr>
            <p:spPr>
              <a:xfrm flipH="1" flipV="1">
                <a:off x="2915816" y="5373216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cteur droit 124"/>
              <p:cNvCxnSpPr/>
              <p:nvPr/>
            </p:nvCxnSpPr>
            <p:spPr>
              <a:xfrm flipH="1">
                <a:off x="1835696" y="5373216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125"/>
              <p:cNvCxnSpPr/>
              <p:nvPr/>
            </p:nvCxnSpPr>
            <p:spPr>
              <a:xfrm flipH="1">
                <a:off x="4355976" y="5373216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cteur droit 126"/>
              <p:cNvCxnSpPr>
                <a:endCxn id="123" idx="1"/>
              </p:cNvCxnSpPr>
              <p:nvPr/>
            </p:nvCxnSpPr>
            <p:spPr>
              <a:xfrm flipH="1" flipV="1">
                <a:off x="2916056" y="3302752"/>
                <a:ext cx="1511928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127"/>
              <p:cNvCxnSpPr>
                <a:stCxn id="123" idx="1"/>
              </p:cNvCxnSpPr>
              <p:nvPr/>
            </p:nvCxnSpPr>
            <p:spPr>
              <a:xfrm flipH="1">
                <a:off x="1835696" y="3302752"/>
                <a:ext cx="1080360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cteur droit 128"/>
              <p:cNvCxnSpPr/>
              <p:nvPr/>
            </p:nvCxnSpPr>
            <p:spPr>
              <a:xfrm flipH="1">
                <a:off x="4355976" y="3284984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cteur droit 129"/>
              <p:cNvCxnSpPr>
                <a:stCxn id="123" idx="1"/>
              </p:cNvCxnSpPr>
              <p:nvPr/>
            </p:nvCxnSpPr>
            <p:spPr>
              <a:xfrm flipV="1">
                <a:off x="2916056" y="3284984"/>
                <a:ext cx="2159496" cy="17768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cteur droit 130"/>
              <p:cNvCxnSpPr/>
              <p:nvPr/>
            </p:nvCxnSpPr>
            <p:spPr>
              <a:xfrm>
                <a:off x="1799976" y="3861048"/>
                <a:ext cx="2556000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Ellipse 4"/>
              <p:cNvSpPr/>
              <p:nvPr/>
            </p:nvSpPr>
            <p:spPr>
              <a:xfrm>
                <a:off x="4752080" y="944784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3" name="Ellipse 132"/>
              <p:cNvSpPr/>
              <p:nvPr/>
            </p:nvSpPr>
            <p:spPr>
              <a:xfrm>
                <a:off x="2555776" y="8367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4" name="Ellipse 133"/>
              <p:cNvSpPr/>
              <p:nvPr/>
            </p:nvSpPr>
            <p:spPr>
              <a:xfrm>
                <a:off x="410400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5" name="Ellipse 134"/>
              <p:cNvSpPr/>
              <p:nvPr/>
            </p:nvSpPr>
            <p:spPr>
              <a:xfrm>
                <a:off x="158372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4752080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7" name="Ellipse 136"/>
              <p:cNvSpPr/>
              <p:nvPr/>
            </p:nvSpPr>
            <p:spPr>
              <a:xfrm>
                <a:off x="2663848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" name="Ellipse 137"/>
              <p:cNvSpPr/>
              <p:nvPr/>
            </p:nvSpPr>
            <p:spPr>
              <a:xfrm>
                <a:off x="4104008" y="566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9" name="Ellipse 138"/>
              <p:cNvSpPr/>
              <p:nvPr/>
            </p:nvSpPr>
            <p:spPr>
              <a:xfrm>
                <a:off x="1547664" y="56973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" name="Ellipse 140"/>
              <p:cNvSpPr/>
              <p:nvPr/>
            </p:nvSpPr>
            <p:spPr>
              <a:xfrm>
                <a:off x="3887984" y="3175173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07" name="Rectangle 2"/>
          <p:cNvSpPr>
            <a:spLocks noChangeArrowheads="1"/>
          </p:cNvSpPr>
          <p:nvPr/>
        </p:nvSpPr>
        <p:spPr bwMode="auto">
          <a:xfrm>
            <a:off x="4139952" y="5157192"/>
            <a:ext cx="432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y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09" name="Rectangle 2"/>
          <p:cNvSpPr>
            <a:spLocks noChangeArrowheads="1"/>
          </p:cNvSpPr>
          <p:nvPr/>
        </p:nvSpPr>
        <p:spPr bwMode="auto">
          <a:xfrm>
            <a:off x="1907704" y="620688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z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11" name="Rectangle 2"/>
          <p:cNvSpPr>
            <a:spLocks noChangeArrowheads="1"/>
          </p:cNvSpPr>
          <p:nvPr/>
        </p:nvSpPr>
        <p:spPr bwMode="auto">
          <a:xfrm>
            <a:off x="1763688" y="6279703"/>
            <a:ext cx="9361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b=a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48" name="Rectangle 2"/>
          <p:cNvSpPr>
            <a:spLocks noChangeArrowheads="1"/>
          </p:cNvSpPr>
          <p:nvPr/>
        </p:nvSpPr>
        <p:spPr bwMode="auto">
          <a:xfrm>
            <a:off x="755576" y="2852936"/>
            <a:ext cx="9361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err="1" smtClean="0">
                <a:latin typeface="Segoe Print" pitchFamily="2" charset="0"/>
              </a:rPr>
              <a:t>c≠a</a:t>
            </a:r>
            <a:endParaRPr lang="fr-FR" sz="2400" b="1" dirty="0">
              <a:latin typeface="Segoe Print" pitchFamily="2" charset="0"/>
            </a:endParaRPr>
          </a:p>
        </p:txBody>
      </p:sp>
      <p:grpSp>
        <p:nvGrpSpPr>
          <p:cNvPr id="4" name="Groupe 68"/>
          <p:cNvGrpSpPr/>
          <p:nvPr/>
        </p:nvGrpSpPr>
        <p:grpSpPr>
          <a:xfrm>
            <a:off x="1763688" y="3717032"/>
            <a:ext cx="1331904" cy="2196000"/>
            <a:chOff x="1763688" y="3717032"/>
            <a:chExt cx="1331904" cy="2196000"/>
          </a:xfrm>
        </p:grpSpPr>
        <p:cxnSp>
          <p:nvCxnSpPr>
            <p:cNvPr id="59" name="Connecteur droit 58"/>
            <p:cNvCxnSpPr/>
            <p:nvPr/>
          </p:nvCxnSpPr>
          <p:spPr>
            <a:xfrm flipH="1">
              <a:off x="1835696" y="3789040"/>
              <a:ext cx="1152128" cy="187220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1763688" y="5733256"/>
              <a:ext cx="1331904" cy="144016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e 66"/>
            <p:cNvGrpSpPr/>
            <p:nvPr/>
          </p:nvGrpSpPr>
          <p:grpSpPr>
            <a:xfrm>
              <a:off x="2771800" y="5445224"/>
              <a:ext cx="288032" cy="432048"/>
              <a:chOff x="5940152" y="4725144"/>
              <a:chExt cx="216024" cy="216024"/>
            </a:xfrm>
          </p:grpSpPr>
          <p:cxnSp>
            <p:nvCxnSpPr>
              <p:cNvPr id="65" name="Connecteur droit 64"/>
              <p:cNvCxnSpPr/>
              <p:nvPr/>
            </p:nvCxnSpPr>
            <p:spPr>
              <a:xfrm>
                <a:off x="5940152" y="4725144"/>
                <a:ext cx="216024" cy="0"/>
              </a:xfrm>
              <a:prstGeom prst="line">
                <a:avLst/>
              </a:prstGeom>
              <a:ln w="19050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/>
              <p:cNvCxnSpPr/>
              <p:nvPr/>
            </p:nvCxnSpPr>
            <p:spPr>
              <a:xfrm rot="16200000">
                <a:off x="5832140" y="4833156"/>
                <a:ext cx="216024" cy="0"/>
              </a:xfrm>
              <a:prstGeom prst="line">
                <a:avLst/>
              </a:prstGeom>
              <a:ln w="19050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" name="Connecteur droit 67"/>
            <p:cNvCxnSpPr/>
            <p:nvPr/>
          </p:nvCxnSpPr>
          <p:spPr>
            <a:xfrm>
              <a:off x="3059832" y="3717032"/>
              <a:ext cx="0" cy="219600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angle 2"/>
          <p:cNvSpPr>
            <a:spLocks noChangeArrowheads="1"/>
          </p:cNvSpPr>
          <p:nvPr/>
        </p:nvSpPr>
        <p:spPr bwMode="auto">
          <a:xfrm>
            <a:off x="2555776" y="3356992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H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1" name="Rectangle 2"/>
          <p:cNvSpPr>
            <a:spLocks noChangeArrowheads="1"/>
          </p:cNvSpPr>
          <p:nvPr/>
        </p:nvSpPr>
        <p:spPr bwMode="auto">
          <a:xfrm>
            <a:off x="2411760" y="544522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G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2" name="Rectangle 2"/>
          <p:cNvSpPr>
            <a:spLocks noChangeArrowheads="1"/>
          </p:cNvSpPr>
          <p:nvPr/>
        </p:nvSpPr>
        <p:spPr bwMode="auto">
          <a:xfrm>
            <a:off x="1115616" y="5229200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A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3" name="Rectangle 2"/>
          <p:cNvSpPr>
            <a:spLocks noChangeArrowheads="1"/>
          </p:cNvSpPr>
          <p:nvPr/>
        </p:nvSpPr>
        <p:spPr bwMode="auto">
          <a:xfrm>
            <a:off x="2987824" y="627970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B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4" name="Rectangle 2"/>
          <p:cNvSpPr>
            <a:spLocks noChangeArrowheads="1"/>
          </p:cNvSpPr>
          <p:nvPr/>
        </p:nvSpPr>
        <p:spPr bwMode="auto">
          <a:xfrm>
            <a:off x="3491880" y="544522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C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8" name="Rectangle 2"/>
          <p:cNvSpPr>
            <a:spLocks noChangeArrowheads="1"/>
          </p:cNvSpPr>
          <p:nvPr/>
        </p:nvSpPr>
        <p:spPr bwMode="auto">
          <a:xfrm>
            <a:off x="179512" y="44624"/>
            <a:ext cx="8820472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dirty="0" smtClean="0">
                <a:latin typeface="Segoe Print" pitchFamily="2" charset="0"/>
              </a:rPr>
              <a:t>Le point  </a:t>
            </a:r>
            <a:r>
              <a:rPr lang="fr-FR" dirty="0" smtClean="0">
                <a:solidFill>
                  <a:srgbClr val="0000FF"/>
                </a:solidFill>
                <a:latin typeface="Segoe Print" pitchFamily="2" charset="0"/>
              </a:rPr>
              <a:t>G</a:t>
            </a:r>
            <a:r>
              <a:rPr lang="fr-FR" dirty="0" smtClean="0">
                <a:latin typeface="Segoe Print" pitchFamily="2" charset="0"/>
              </a:rPr>
              <a:t>   est  le centre de gravité du triangle équilatéral ABC :</a:t>
            </a:r>
            <a:endParaRPr lang="fr-FR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3997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70637" y="5103060"/>
            <a:ext cx="1730387" cy="714380"/>
          </a:xfrm>
          <a:prstGeom prst="rect">
            <a:avLst/>
          </a:prstGeom>
          <a:noFill/>
        </p:spPr>
      </p:pic>
      <p:sp>
        <p:nvSpPr>
          <p:cNvPr id="3399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997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960316"/>
            <a:ext cx="3499714" cy="781052"/>
          </a:xfrm>
          <a:prstGeom prst="rect">
            <a:avLst/>
          </a:prstGeom>
          <a:noFill/>
        </p:spPr>
      </p:pic>
      <p:sp>
        <p:nvSpPr>
          <p:cNvPr id="339977" name="Rectangle 9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6" name="Groupe 75"/>
          <p:cNvGrpSpPr/>
          <p:nvPr/>
        </p:nvGrpSpPr>
        <p:grpSpPr>
          <a:xfrm>
            <a:off x="4572000" y="404664"/>
            <a:ext cx="4896544" cy="4464496"/>
            <a:chOff x="-468560" y="1628800"/>
            <a:chExt cx="4896544" cy="4464496"/>
          </a:xfrm>
        </p:grpSpPr>
        <p:cxnSp>
          <p:nvCxnSpPr>
            <p:cNvPr id="77" name="Connecteur droit 76"/>
            <p:cNvCxnSpPr/>
            <p:nvPr/>
          </p:nvCxnSpPr>
          <p:spPr>
            <a:xfrm>
              <a:off x="107504" y="5947692"/>
              <a:ext cx="3582000" cy="1588"/>
            </a:xfrm>
            <a:prstGeom prst="line">
              <a:avLst/>
            </a:prstGeom>
            <a:ln w="28575">
              <a:solidFill>
                <a:srgbClr val="FF33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2"/>
            <p:cNvSpPr>
              <a:spLocks noChangeArrowheads="1"/>
            </p:cNvSpPr>
            <p:nvPr/>
          </p:nvSpPr>
          <p:spPr bwMode="auto">
            <a:xfrm>
              <a:off x="894462" y="5271032"/>
              <a:ext cx="7239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1600" dirty="0" smtClean="0">
                  <a:latin typeface="Segoe Print" pitchFamily="2" charset="0"/>
                </a:rPr>
                <a:t>a/2</a:t>
              </a:r>
              <a:endParaRPr lang="fr-FR" sz="1600" dirty="0">
                <a:latin typeface="Segoe Print" pitchFamily="2" charset="0"/>
              </a:endParaRPr>
            </a:p>
          </p:txBody>
        </p:sp>
        <p:sp>
          <p:nvSpPr>
            <p:cNvPr id="80" name="Rectangle 2"/>
            <p:cNvSpPr>
              <a:spLocks noChangeArrowheads="1"/>
            </p:cNvSpPr>
            <p:nvPr/>
          </p:nvSpPr>
          <p:spPr bwMode="auto">
            <a:xfrm>
              <a:off x="1619672" y="5754742"/>
              <a:ext cx="223838" cy="3385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1600" dirty="0" smtClean="0">
                  <a:latin typeface="Segoe Print" pitchFamily="2" charset="0"/>
                </a:rPr>
                <a:t>a</a:t>
              </a:r>
              <a:endParaRPr lang="fr-FR" sz="1600" dirty="0">
                <a:latin typeface="Segoe Print" pitchFamily="2" charset="0"/>
              </a:endParaRPr>
            </a:p>
          </p:txBody>
        </p:sp>
        <p:cxnSp>
          <p:nvCxnSpPr>
            <p:cNvPr id="81" name="Connecteur droit 80"/>
            <p:cNvCxnSpPr/>
            <p:nvPr/>
          </p:nvCxnSpPr>
          <p:spPr>
            <a:xfrm>
              <a:off x="107504" y="5587652"/>
              <a:ext cx="1800000" cy="1588"/>
            </a:xfrm>
            <a:prstGeom prst="line">
              <a:avLst/>
            </a:prstGeom>
            <a:ln w="28575">
              <a:solidFill>
                <a:srgbClr val="FF330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e 112"/>
            <p:cNvGrpSpPr/>
            <p:nvPr/>
          </p:nvGrpSpPr>
          <p:grpSpPr>
            <a:xfrm>
              <a:off x="-468560" y="1628800"/>
              <a:ext cx="4896544" cy="3960440"/>
              <a:chOff x="-468560" y="1628800"/>
              <a:chExt cx="4896544" cy="3960440"/>
            </a:xfrm>
          </p:grpSpPr>
          <p:grpSp>
            <p:nvGrpSpPr>
              <p:cNvPr id="90" name="Groupe 68"/>
              <p:cNvGrpSpPr/>
              <p:nvPr/>
            </p:nvGrpSpPr>
            <p:grpSpPr>
              <a:xfrm>
                <a:off x="179512" y="2060848"/>
                <a:ext cx="3528392" cy="3096344"/>
                <a:chOff x="683568" y="3429000"/>
                <a:chExt cx="3528392" cy="3096344"/>
              </a:xfrm>
            </p:grpSpPr>
            <p:grpSp>
              <p:nvGrpSpPr>
                <p:cNvPr id="97" name="Groupe 72"/>
                <p:cNvGrpSpPr/>
                <p:nvPr/>
              </p:nvGrpSpPr>
              <p:grpSpPr>
                <a:xfrm>
                  <a:off x="683569" y="3429000"/>
                  <a:ext cx="3528391" cy="3096344"/>
                  <a:chOff x="3550071" y="1695343"/>
                  <a:chExt cx="2392548" cy="1701212"/>
                </a:xfrm>
              </p:grpSpPr>
              <p:cxnSp>
                <p:nvCxnSpPr>
                  <p:cNvPr id="101" name="Connecteur droit 100"/>
                  <p:cNvCxnSpPr/>
                  <p:nvPr/>
                </p:nvCxnSpPr>
                <p:spPr>
                  <a:xfrm flipH="1" flipV="1">
                    <a:off x="4721931" y="1695343"/>
                    <a:ext cx="1220687" cy="1701211"/>
                  </a:xfrm>
                  <a:prstGeom prst="line">
                    <a:avLst/>
                  </a:prstGeom>
                  <a:ln w="57150">
                    <a:solidFill>
                      <a:srgbClr val="3333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Connecteur droit 101"/>
                  <p:cNvCxnSpPr/>
                  <p:nvPr/>
                </p:nvCxnSpPr>
                <p:spPr>
                  <a:xfrm flipV="1">
                    <a:off x="3550071" y="1695344"/>
                    <a:ext cx="1171860" cy="1701211"/>
                  </a:xfrm>
                  <a:prstGeom prst="line">
                    <a:avLst/>
                  </a:prstGeom>
                  <a:ln w="57150">
                    <a:solidFill>
                      <a:srgbClr val="3333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Connecteur droit 102"/>
                  <p:cNvCxnSpPr/>
                  <p:nvPr/>
                </p:nvCxnSpPr>
                <p:spPr>
                  <a:xfrm flipH="1">
                    <a:off x="3550071" y="3396555"/>
                    <a:ext cx="2392548" cy="0"/>
                  </a:xfrm>
                  <a:prstGeom prst="line">
                    <a:avLst/>
                  </a:prstGeom>
                  <a:ln w="57150">
                    <a:solidFill>
                      <a:srgbClr val="3333C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8" name="Connecteur droit 97"/>
                <p:cNvCxnSpPr/>
                <p:nvPr/>
              </p:nvCxnSpPr>
              <p:spPr>
                <a:xfrm flipV="1">
                  <a:off x="683568" y="5445224"/>
                  <a:ext cx="1728192" cy="108012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1" name="Rectangle 2"/>
              <p:cNvSpPr>
                <a:spLocks noChangeArrowheads="1"/>
              </p:cNvSpPr>
              <p:nvPr/>
            </p:nvSpPr>
            <p:spPr bwMode="auto">
              <a:xfrm>
                <a:off x="-468560" y="4911551"/>
                <a:ext cx="93610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fr-FR" sz="2400" b="1" dirty="0" smtClean="0">
                    <a:latin typeface="Segoe Print" pitchFamily="2" charset="0"/>
                  </a:rPr>
                  <a:t>A</a:t>
                </a:r>
                <a:endParaRPr lang="fr-FR" sz="2400" b="1" dirty="0">
                  <a:latin typeface="Segoe Print" pitchFamily="2" charset="0"/>
                </a:endParaRPr>
              </a:p>
            </p:txBody>
          </p:sp>
          <p:sp>
            <p:nvSpPr>
              <p:cNvPr id="92" name="Rectangle 2"/>
              <p:cNvSpPr>
                <a:spLocks noChangeArrowheads="1"/>
              </p:cNvSpPr>
              <p:nvPr/>
            </p:nvSpPr>
            <p:spPr bwMode="auto">
              <a:xfrm>
                <a:off x="3491880" y="4983559"/>
                <a:ext cx="93610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fr-FR" sz="2400" b="1" dirty="0" smtClean="0">
                    <a:latin typeface="Segoe Print" pitchFamily="2" charset="0"/>
                  </a:rPr>
                  <a:t>B</a:t>
                </a:r>
                <a:endParaRPr lang="fr-FR" sz="2400" b="1" dirty="0">
                  <a:latin typeface="Segoe Print" pitchFamily="2" charset="0"/>
                </a:endParaRPr>
              </a:p>
            </p:txBody>
          </p:sp>
          <p:sp>
            <p:nvSpPr>
              <p:cNvPr id="93" name="Rectangle 2"/>
              <p:cNvSpPr>
                <a:spLocks noChangeArrowheads="1"/>
              </p:cNvSpPr>
              <p:nvPr/>
            </p:nvSpPr>
            <p:spPr bwMode="auto">
              <a:xfrm>
                <a:off x="1259632" y="1628800"/>
                <a:ext cx="93610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fr-FR" sz="2400" b="1" dirty="0" smtClean="0">
                    <a:latin typeface="Segoe Print" pitchFamily="2" charset="0"/>
                  </a:rPr>
                  <a:t>C</a:t>
                </a:r>
                <a:endParaRPr lang="fr-FR" sz="2400" b="1" dirty="0">
                  <a:latin typeface="Segoe Print" pitchFamily="2" charset="0"/>
                </a:endParaRPr>
              </a:p>
            </p:txBody>
          </p:sp>
          <p:sp>
            <p:nvSpPr>
              <p:cNvPr id="94" name="Rectangle 2"/>
              <p:cNvSpPr>
                <a:spLocks noChangeArrowheads="1"/>
              </p:cNvSpPr>
              <p:nvPr/>
            </p:nvSpPr>
            <p:spPr bwMode="auto">
              <a:xfrm>
                <a:off x="1691680" y="3645024"/>
                <a:ext cx="36004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fr-FR" b="1" dirty="0" smtClean="0">
                    <a:latin typeface="Segoe Print" pitchFamily="2" charset="0"/>
                  </a:rPr>
                  <a:t>G</a:t>
                </a:r>
                <a:endParaRPr lang="fr-FR" b="1" dirty="0">
                  <a:latin typeface="Segoe Print" pitchFamily="2" charset="0"/>
                </a:endParaRPr>
              </a:p>
            </p:txBody>
          </p:sp>
          <p:sp>
            <p:nvSpPr>
              <p:cNvPr id="95" name="Rectangle 2"/>
              <p:cNvSpPr>
                <a:spLocks noChangeArrowheads="1"/>
              </p:cNvSpPr>
              <p:nvPr/>
            </p:nvSpPr>
            <p:spPr bwMode="auto">
              <a:xfrm>
                <a:off x="1691680" y="5189130"/>
                <a:ext cx="36004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fr-FR" b="1" dirty="0" smtClean="0">
                    <a:latin typeface="Segoe Print" pitchFamily="2" charset="0"/>
                  </a:rPr>
                  <a:t>D</a:t>
                </a:r>
                <a:endParaRPr lang="fr-FR" b="1" dirty="0">
                  <a:latin typeface="Segoe Print" pitchFamily="2" charset="0"/>
                </a:endParaRPr>
              </a:p>
            </p:txBody>
          </p:sp>
          <p:cxnSp>
            <p:nvCxnSpPr>
              <p:cNvPr id="96" name="Connecteur droit 95"/>
              <p:cNvCxnSpPr/>
              <p:nvPr/>
            </p:nvCxnSpPr>
            <p:spPr>
              <a:xfrm rot="16200000">
                <a:off x="1367703" y="4617192"/>
                <a:ext cx="108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Arc 87"/>
            <p:cNvSpPr/>
            <p:nvPr/>
          </p:nvSpPr>
          <p:spPr>
            <a:xfrm>
              <a:off x="683568" y="4800572"/>
              <a:ext cx="216024" cy="572644"/>
            </a:xfrm>
            <a:prstGeom prst="arc">
              <a:avLst>
                <a:gd name="adj1" fmla="val 16200000"/>
                <a:gd name="adj2" fmla="val 21527969"/>
              </a:avLst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2"/>
            <p:cNvSpPr>
              <a:spLocks noChangeArrowheads="1"/>
            </p:cNvSpPr>
            <p:nvPr/>
          </p:nvSpPr>
          <p:spPr bwMode="auto">
            <a:xfrm>
              <a:off x="826444" y="4676332"/>
              <a:ext cx="5715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1600" dirty="0" smtClean="0">
                  <a:latin typeface="Segoe Print" pitchFamily="2" charset="0"/>
                </a:rPr>
                <a:t>30°</a:t>
              </a:r>
              <a:endParaRPr lang="fr-FR" sz="1600" dirty="0">
                <a:latin typeface="Segoe Print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  <p:bldP spid="74" grpId="0"/>
      <p:bldP spid="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-36512" y="6351711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cxnSp>
        <p:nvCxnSpPr>
          <p:cNvPr id="105" name="Connecteur droit avec flèche 104"/>
          <p:cNvCxnSpPr/>
          <p:nvPr/>
        </p:nvCxnSpPr>
        <p:spPr>
          <a:xfrm rot="16200000">
            <a:off x="1007605" y="1736812"/>
            <a:ext cx="2232248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/>
          <p:nvPr/>
        </p:nvCxnSpPr>
        <p:spPr>
          <a:xfrm flipH="1">
            <a:off x="251520" y="5733256"/>
            <a:ext cx="1800200" cy="936104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>
            <a:off x="3707904" y="5733256"/>
            <a:ext cx="2232248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13"/>
          <p:cNvGrpSpPr/>
          <p:nvPr/>
        </p:nvGrpSpPr>
        <p:grpSpPr>
          <a:xfrm>
            <a:off x="-252536" y="1124744"/>
            <a:ext cx="4752528" cy="5400600"/>
            <a:chOff x="539552" y="836712"/>
            <a:chExt cx="4752528" cy="5400600"/>
          </a:xfrm>
        </p:grpSpPr>
        <p:sp>
          <p:nvSpPr>
            <p:cNvPr id="115" name="Forme libre 114"/>
            <p:cNvSpPr/>
            <p:nvPr/>
          </p:nvSpPr>
          <p:spPr>
            <a:xfrm>
              <a:off x="1907705" y="1196752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Forme libre 115"/>
            <p:cNvSpPr/>
            <p:nvPr/>
          </p:nvSpPr>
          <p:spPr>
            <a:xfrm>
              <a:off x="1907705" y="5373216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e 48"/>
            <p:cNvGrpSpPr/>
            <p:nvPr/>
          </p:nvGrpSpPr>
          <p:grpSpPr>
            <a:xfrm>
              <a:off x="539552" y="836712"/>
              <a:ext cx="4752528" cy="5400600"/>
              <a:chOff x="539552" y="836712"/>
              <a:chExt cx="4752528" cy="5400600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1835696" y="1772816"/>
                <a:ext cx="2556000" cy="4176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9" name="Connecteur droit 118"/>
              <p:cNvCxnSpPr/>
              <p:nvPr/>
            </p:nvCxnSpPr>
            <p:spPr>
              <a:xfrm flipH="1" flipV="1">
                <a:off x="2915816" y="1196752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/>
              <p:cNvCxnSpPr/>
              <p:nvPr/>
            </p:nvCxnSpPr>
            <p:spPr>
              <a:xfrm flipH="1">
                <a:off x="1835696" y="1196752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120"/>
              <p:cNvCxnSpPr/>
              <p:nvPr/>
            </p:nvCxnSpPr>
            <p:spPr>
              <a:xfrm>
                <a:off x="539552" y="1124744"/>
                <a:ext cx="1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cteur droit 121"/>
              <p:cNvCxnSpPr/>
              <p:nvPr/>
            </p:nvCxnSpPr>
            <p:spPr>
              <a:xfrm flipH="1">
                <a:off x="4355976" y="1196752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Rectangle 122"/>
              <p:cNvSpPr/>
              <p:nvPr/>
            </p:nvSpPr>
            <p:spPr>
              <a:xfrm>
                <a:off x="2916056" y="1196752"/>
                <a:ext cx="2160000" cy="4212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4" name="Connecteur droit 123"/>
              <p:cNvCxnSpPr/>
              <p:nvPr/>
            </p:nvCxnSpPr>
            <p:spPr>
              <a:xfrm flipH="1" flipV="1">
                <a:off x="2915816" y="5373216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cteur droit 124"/>
              <p:cNvCxnSpPr/>
              <p:nvPr/>
            </p:nvCxnSpPr>
            <p:spPr>
              <a:xfrm flipH="1">
                <a:off x="1835696" y="5373216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125"/>
              <p:cNvCxnSpPr/>
              <p:nvPr/>
            </p:nvCxnSpPr>
            <p:spPr>
              <a:xfrm flipH="1">
                <a:off x="4355976" y="5373216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cteur droit 126"/>
              <p:cNvCxnSpPr>
                <a:endCxn id="123" idx="1"/>
              </p:cNvCxnSpPr>
              <p:nvPr/>
            </p:nvCxnSpPr>
            <p:spPr>
              <a:xfrm flipH="1" flipV="1">
                <a:off x="2916056" y="3302752"/>
                <a:ext cx="1511928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127"/>
              <p:cNvCxnSpPr>
                <a:stCxn id="123" idx="1"/>
              </p:cNvCxnSpPr>
              <p:nvPr/>
            </p:nvCxnSpPr>
            <p:spPr>
              <a:xfrm flipH="1">
                <a:off x="1835696" y="3302752"/>
                <a:ext cx="1080360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cteur droit 128"/>
              <p:cNvCxnSpPr/>
              <p:nvPr/>
            </p:nvCxnSpPr>
            <p:spPr>
              <a:xfrm flipH="1">
                <a:off x="4355976" y="3284984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cteur droit 129"/>
              <p:cNvCxnSpPr>
                <a:stCxn id="123" idx="1"/>
              </p:cNvCxnSpPr>
              <p:nvPr/>
            </p:nvCxnSpPr>
            <p:spPr>
              <a:xfrm flipV="1">
                <a:off x="2916056" y="3284984"/>
                <a:ext cx="2159496" cy="17768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cteur droit 130"/>
              <p:cNvCxnSpPr/>
              <p:nvPr/>
            </p:nvCxnSpPr>
            <p:spPr>
              <a:xfrm>
                <a:off x="1799976" y="3861048"/>
                <a:ext cx="2556000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Ellipse 4"/>
              <p:cNvSpPr/>
              <p:nvPr/>
            </p:nvSpPr>
            <p:spPr>
              <a:xfrm>
                <a:off x="4752080" y="944784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3" name="Ellipse 132"/>
              <p:cNvSpPr/>
              <p:nvPr/>
            </p:nvSpPr>
            <p:spPr>
              <a:xfrm>
                <a:off x="2555776" y="8367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4" name="Ellipse 133"/>
              <p:cNvSpPr/>
              <p:nvPr/>
            </p:nvSpPr>
            <p:spPr>
              <a:xfrm>
                <a:off x="410400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5" name="Ellipse 134"/>
              <p:cNvSpPr/>
              <p:nvPr/>
            </p:nvSpPr>
            <p:spPr>
              <a:xfrm>
                <a:off x="158372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4752080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7" name="Ellipse 136"/>
              <p:cNvSpPr/>
              <p:nvPr/>
            </p:nvSpPr>
            <p:spPr>
              <a:xfrm>
                <a:off x="2663848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" name="Ellipse 137"/>
              <p:cNvSpPr/>
              <p:nvPr/>
            </p:nvSpPr>
            <p:spPr>
              <a:xfrm>
                <a:off x="4104008" y="566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9" name="Ellipse 138"/>
              <p:cNvSpPr/>
              <p:nvPr/>
            </p:nvSpPr>
            <p:spPr>
              <a:xfrm>
                <a:off x="1547664" y="56973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40" name="Connecteur droit 139"/>
              <p:cNvCxnSpPr/>
              <p:nvPr/>
            </p:nvCxnSpPr>
            <p:spPr>
              <a:xfrm>
                <a:off x="4211960" y="3429000"/>
                <a:ext cx="0" cy="2196000"/>
              </a:xfrm>
              <a:prstGeom prst="line">
                <a:avLst/>
              </a:prstGeom>
              <a:ln w="571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Ellipse 140"/>
              <p:cNvSpPr/>
              <p:nvPr/>
            </p:nvSpPr>
            <p:spPr>
              <a:xfrm>
                <a:off x="3887984" y="3175173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42" name="Rectangle 2"/>
          <p:cNvSpPr>
            <a:spLocks noChangeArrowheads="1"/>
          </p:cNvSpPr>
          <p:nvPr/>
        </p:nvSpPr>
        <p:spPr bwMode="auto">
          <a:xfrm>
            <a:off x="539552" y="44624"/>
            <a:ext cx="37079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Pseudo maille HC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auto">
          <a:xfrm>
            <a:off x="4788024" y="404664"/>
            <a:ext cx="4283968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Les coordonnées réduites des atomes de la pseudo maille hexagonale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07" name="Rectangle 2"/>
          <p:cNvSpPr>
            <a:spLocks noChangeArrowheads="1"/>
          </p:cNvSpPr>
          <p:nvPr/>
        </p:nvSpPr>
        <p:spPr bwMode="auto">
          <a:xfrm>
            <a:off x="6012160" y="5733256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y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09" name="Rectangle 2"/>
          <p:cNvSpPr>
            <a:spLocks noChangeArrowheads="1"/>
          </p:cNvSpPr>
          <p:nvPr/>
        </p:nvSpPr>
        <p:spPr bwMode="auto">
          <a:xfrm>
            <a:off x="2267744" y="620688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z</a:t>
            </a:r>
            <a:endParaRPr lang="fr-FR" sz="2400" b="1" dirty="0">
              <a:latin typeface="Segoe Print" pitchFamily="2" charset="0"/>
            </a:endParaRPr>
          </a:p>
        </p:txBody>
      </p:sp>
      <p:grpSp>
        <p:nvGrpSpPr>
          <p:cNvPr id="4" name="Groupe 111"/>
          <p:cNvGrpSpPr/>
          <p:nvPr/>
        </p:nvGrpSpPr>
        <p:grpSpPr>
          <a:xfrm>
            <a:off x="971600" y="6237312"/>
            <a:ext cx="2664000" cy="504056"/>
            <a:chOff x="971600" y="6237312"/>
            <a:chExt cx="2664000" cy="504056"/>
          </a:xfrm>
        </p:grpSpPr>
        <p:cxnSp>
          <p:nvCxnSpPr>
            <p:cNvPr id="110" name="Connecteur droit avec flèche 109"/>
            <p:cNvCxnSpPr/>
            <p:nvPr/>
          </p:nvCxnSpPr>
          <p:spPr>
            <a:xfrm>
              <a:off x="971600" y="6237312"/>
              <a:ext cx="2664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Rectangle 2"/>
            <p:cNvSpPr>
              <a:spLocks noChangeArrowheads="1"/>
            </p:cNvSpPr>
            <p:nvPr/>
          </p:nvSpPr>
          <p:spPr bwMode="auto">
            <a:xfrm>
              <a:off x="2123728" y="6279703"/>
              <a:ext cx="936104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b=a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grpSp>
        <p:nvGrpSpPr>
          <p:cNvPr id="5" name="Groupe 113"/>
          <p:cNvGrpSpPr/>
          <p:nvPr/>
        </p:nvGrpSpPr>
        <p:grpSpPr>
          <a:xfrm>
            <a:off x="3419872" y="5661248"/>
            <a:ext cx="936104" cy="792088"/>
            <a:chOff x="971600" y="5661248"/>
            <a:chExt cx="936104" cy="792088"/>
          </a:xfrm>
        </p:grpSpPr>
        <p:cxnSp>
          <p:nvCxnSpPr>
            <p:cNvPr id="117" name="Connecteur droit avec flèche 116"/>
            <p:cNvCxnSpPr/>
            <p:nvPr/>
          </p:nvCxnSpPr>
          <p:spPr>
            <a:xfrm flipV="1">
              <a:off x="971600" y="5661248"/>
              <a:ext cx="864096" cy="57606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2"/>
            <p:cNvSpPr>
              <a:spLocks noChangeArrowheads="1"/>
            </p:cNvSpPr>
            <p:nvPr/>
          </p:nvSpPr>
          <p:spPr bwMode="auto">
            <a:xfrm>
              <a:off x="1547664" y="5991671"/>
              <a:ext cx="36004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grpSp>
        <p:nvGrpSpPr>
          <p:cNvPr id="6" name="Groupe 145"/>
          <p:cNvGrpSpPr/>
          <p:nvPr/>
        </p:nvGrpSpPr>
        <p:grpSpPr>
          <a:xfrm>
            <a:off x="1115616" y="1412776"/>
            <a:ext cx="1008112" cy="4356000"/>
            <a:chOff x="35200" y="1988840"/>
            <a:chExt cx="1008112" cy="4356000"/>
          </a:xfrm>
        </p:grpSpPr>
        <p:cxnSp>
          <p:nvCxnSpPr>
            <p:cNvPr id="147" name="Connecteur droit avec flèche 146"/>
            <p:cNvCxnSpPr/>
            <p:nvPr/>
          </p:nvCxnSpPr>
          <p:spPr>
            <a:xfrm rot="5400000">
              <a:off x="-1134688" y="4166840"/>
              <a:ext cx="4356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Rectangle 2"/>
            <p:cNvSpPr>
              <a:spLocks noChangeArrowheads="1"/>
            </p:cNvSpPr>
            <p:nvPr/>
          </p:nvSpPr>
          <p:spPr bwMode="auto">
            <a:xfrm>
              <a:off x="35200" y="3429000"/>
              <a:ext cx="936104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err="1" smtClean="0">
                  <a:latin typeface="Segoe Print" pitchFamily="2" charset="0"/>
                </a:rPr>
                <a:t>c≠a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sp>
        <p:nvSpPr>
          <p:cNvPr id="149" name="Rectangle 2"/>
          <p:cNvSpPr>
            <a:spLocks noChangeArrowheads="1"/>
          </p:cNvSpPr>
          <p:nvPr/>
        </p:nvSpPr>
        <p:spPr bwMode="auto">
          <a:xfrm>
            <a:off x="4788024" y="1629381"/>
            <a:ext cx="4283968" cy="25545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fr-FR" sz="2400" b="1" dirty="0" smtClean="0">
                <a:latin typeface="Segoe Print" pitchFamily="2" charset="0"/>
              </a:rPr>
              <a:t>Les sommets :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(0, 0, 0)</a:t>
            </a:r>
          </a:p>
          <a:p>
            <a:pPr algn="ctr"/>
            <a:endParaRPr lang="fr-FR" sz="2400" b="1" dirty="0" smtClean="0">
              <a:latin typeface="Segoe Print" pitchFamily="2" charset="0"/>
            </a:endParaRPr>
          </a:p>
          <a:p>
            <a:pPr algn="just"/>
            <a:r>
              <a:rPr lang="fr-FR" sz="2400" b="1" dirty="0" smtClean="0">
                <a:latin typeface="Segoe Print" pitchFamily="2" charset="0"/>
              </a:rPr>
              <a:t>L’atome interne, 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z= ½</a:t>
            </a:r>
          </a:p>
          <a:p>
            <a:pPr algn="just"/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    x? y?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endParaRPr lang="fr-FR" sz="2400" b="1" dirty="0">
              <a:latin typeface="Segoe Print" pitchFamily="2" charset="0"/>
            </a:endParaRPr>
          </a:p>
        </p:txBody>
      </p:sp>
      <p:sp>
        <p:nvSpPr>
          <p:cNvPr id="150" name="Flèche courbée vers le haut 149"/>
          <p:cNvSpPr/>
          <p:nvPr/>
        </p:nvSpPr>
        <p:spPr>
          <a:xfrm rot="13520260">
            <a:off x="2039010" y="4954419"/>
            <a:ext cx="1008112" cy="385318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5" name="Rectangle 2"/>
          <p:cNvSpPr>
            <a:spLocks noChangeArrowheads="1"/>
          </p:cNvSpPr>
          <p:nvPr/>
        </p:nvSpPr>
        <p:spPr bwMode="auto">
          <a:xfrm>
            <a:off x="2339752" y="4623519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l-GR" sz="2400" b="1" dirty="0" smtClean="0">
                <a:latin typeface="Segoe Print" pitchFamily="2" charset="0"/>
              </a:rPr>
              <a:t>α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56" name="Flèche courbée vers le haut 155"/>
          <p:cNvSpPr/>
          <p:nvPr/>
        </p:nvSpPr>
        <p:spPr>
          <a:xfrm rot="7964957">
            <a:off x="1167193" y="5249429"/>
            <a:ext cx="1008112" cy="385318"/>
          </a:xfrm>
          <a:prstGeom prst="curvedUpArrow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7" name="Rectangle 2"/>
          <p:cNvSpPr>
            <a:spLocks noChangeArrowheads="1"/>
          </p:cNvSpPr>
          <p:nvPr/>
        </p:nvSpPr>
        <p:spPr bwMode="auto">
          <a:xfrm>
            <a:off x="1115616" y="4767535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l-GR" sz="2400" b="1" dirty="0" smtClean="0">
                <a:latin typeface="Segoe Print" pitchFamily="2" charset="0"/>
              </a:rPr>
              <a:t>β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58" name="Rectangle 2"/>
          <p:cNvSpPr>
            <a:spLocks noChangeArrowheads="1"/>
          </p:cNvSpPr>
          <p:nvPr/>
        </p:nvSpPr>
        <p:spPr bwMode="auto">
          <a:xfrm>
            <a:off x="2267744" y="580526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l-GR" sz="2400" b="1" dirty="0" smtClean="0">
                <a:latin typeface="Segoe Print" pitchFamily="2" charset="0"/>
              </a:rPr>
              <a:t>γ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59" name="Flèche courbée vers le haut 158"/>
          <p:cNvSpPr/>
          <p:nvPr/>
        </p:nvSpPr>
        <p:spPr>
          <a:xfrm rot="20331425">
            <a:off x="1799249" y="5755160"/>
            <a:ext cx="1008112" cy="385318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56" name="Connecteur droit avec flèche 55"/>
          <p:cNvCxnSpPr/>
          <p:nvPr/>
        </p:nvCxnSpPr>
        <p:spPr>
          <a:xfrm flipH="1">
            <a:off x="3779912" y="3284984"/>
            <a:ext cx="1584176" cy="504056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-36512" y="6351711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cxnSp>
        <p:nvCxnSpPr>
          <p:cNvPr id="100" name="Connecteur droit avec flèche 99"/>
          <p:cNvCxnSpPr/>
          <p:nvPr/>
        </p:nvCxnSpPr>
        <p:spPr>
          <a:xfrm flipH="1">
            <a:off x="251520" y="5733256"/>
            <a:ext cx="1800200" cy="936104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orme libre 115"/>
          <p:cNvSpPr/>
          <p:nvPr/>
        </p:nvSpPr>
        <p:spPr>
          <a:xfrm>
            <a:off x="1115617" y="5661248"/>
            <a:ext cx="3168351" cy="576064"/>
          </a:xfrm>
          <a:custGeom>
            <a:avLst/>
            <a:gdLst>
              <a:gd name="connsiteX0" fmla="*/ 140677 w 1659987"/>
              <a:gd name="connsiteY0" fmla="*/ 0 h 815926"/>
              <a:gd name="connsiteX1" fmla="*/ 0 w 1659987"/>
              <a:gd name="connsiteY1" fmla="*/ 787790 h 815926"/>
              <a:gd name="connsiteX2" fmla="*/ 1603717 w 1659987"/>
              <a:gd name="connsiteY2" fmla="*/ 815926 h 815926"/>
              <a:gd name="connsiteX3" fmla="*/ 1659987 w 1659987"/>
              <a:gd name="connsiteY3" fmla="*/ 112541 h 815926"/>
              <a:gd name="connsiteX4" fmla="*/ 140677 w 1659987"/>
              <a:gd name="connsiteY4" fmla="*/ 0 h 815926"/>
              <a:gd name="connsiteX0" fmla="*/ 140677 w 2448272"/>
              <a:gd name="connsiteY0" fmla="*/ 0 h 792088"/>
              <a:gd name="connsiteX1" fmla="*/ 0 w 2448272"/>
              <a:gd name="connsiteY1" fmla="*/ 787790 h 792088"/>
              <a:gd name="connsiteX2" fmla="*/ 2448272 w 2448272"/>
              <a:gd name="connsiteY2" fmla="*/ 792088 h 792088"/>
              <a:gd name="connsiteX3" fmla="*/ 1659987 w 2448272"/>
              <a:gd name="connsiteY3" fmla="*/ 112541 h 792088"/>
              <a:gd name="connsiteX4" fmla="*/ 140677 w 2448272"/>
              <a:gd name="connsiteY4" fmla="*/ 0 h 792088"/>
              <a:gd name="connsiteX0" fmla="*/ 140677 w 3168351"/>
              <a:gd name="connsiteY0" fmla="*/ 0 h 792088"/>
              <a:gd name="connsiteX1" fmla="*/ 0 w 3168351"/>
              <a:gd name="connsiteY1" fmla="*/ 787790 h 792088"/>
              <a:gd name="connsiteX2" fmla="*/ 2448272 w 3168351"/>
              <a:gd name="connsiteY2" fmla="*/ 792088 h 792088"/>
              <a:gd name="connsiteX3" fmla="*/ 3168351 w 3168351"/>
              <a:gd name="connsiteY3" fmla="*/ 216024 h 792088"/>
              <a:gd name="connsiteX4" fmla="*/ 140677 w 3168351"/>
              <a:gd name="connsiteY4" fmla="*/ 0 h 792088"/>
              <a:gd name="connsiteX0" fmla="*/ 1008111 w 3168351"/>
              <a:gd name="connsiteY0" fmla="*/ 0 h 648072"/>
              <a:gd name="connsiteX1" fmla="*/ 0 w 3168351"/>
              <a:gd name="connsiteY1" fmla="*/ 643774 h 648072"/>
              <a:gd name="connsiteX2" fmla="*/ 2448272 w 3168351"/>
              <a:gd name="connsiteY2" fmla="*/ 648072 h 648072"/>
              <a:gd name="connsiteX3" fmla="*/ 3168351 w 3168351"/>
              <a:gd name="connsiteY3" fmla="*/ 72008 h 648072"/>
              <a:gd name="connsiteX4" fmla="*/ 1008111 w 3168351"/>
              <a:gd name="connsiteY4" fmla="*/ 0 h 648072"/>
              <a:gd name="connsiteX0" fmla="*/ 1008111 w 3168351"/>
              <a:gd name="connsiteY0" fmla="*/ 0 h 576064"/>
              <a:gd name="connsiteX1" fmla="*/ 0 w 3168351"/>
              <a:gd name="connsiteY1" fmla="*/ 571766 h 576064"/>
              <a:gd name="connsiteX2" fmla="*/ 2448272 w 3168351"/>
              <a:gd name="connsiteY2" fmla="*/ 576064 h 576064"/>
              <a:gd name="connsiteX3" fmla="*/ 3168351 w 3168351"/>
              <a:gd name="connsiteY3" fmla="*/ 0 h 576064"/>
              <a:gd name="connsiteX4" fmla="*/ 1008111 w 3168351"/>
              <a:gd name="connsiteY4" fmla="*/ 0 h 57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8351" h="576064">
                <a:moveTo>
                  <a:pt x="1008111" y="0"/>
                </a:moveTo>
                <a:lnTo>
                  <a:pt x="0" y="571766"/>
                </a:lnTo>
                <a:lnTo>
                  <a:pt x="2448272" y="576064"/>
                </a:lnTo>
                <a:lnTo>
                  <a:pt x="3168351" y="0"/>
                </a:lnTo>
                <a:lnTo>
                  <a:pt x="1008111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1" name="Connecteur droit 120"/>
          <p:cNvCxnSpPr/>
          <p:nvPr/>
        </p:nvCxnSpPr>
        <p:spPr>
          <a:xfrm>
            <a:off x="-252536" y="1412776"/>
            <a:ext cx="1" cy="0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flipH="1" flipV="1">
            <a:off x="2123728" y="5661248"/>
            <a:ext cx="1512168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 flipH="1">
            <a:off x="1043608" y="5661248"/>
            <a:ext cx="1152128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H="1">
            <a:off x="3563888" y="5661248"/>
            <a:ext cx="720080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e 135"/>
          <p:cNvSpPr/>
          <p:nvPr/>
        </p:nvSpPr>
        <p:spPr>
          <a:xfrm>
            <a:off x="3959992" y="540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1871760" y="540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3311920" y="594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755576" y="5985344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11"/>
          <p:cNvGrpSpPr/>
          <p:nvPr/>
        </p:nvGrpSpPr>
        <p:grpSpPr>
          <a:xfrm>
            <a:off x="971600" y="6237312"/>
            <a:ext cx="2664000" cy="504056"/>
            <a:chOff x="971600" y="6237312"/>
            <a:chExt cx="2664000" cy="504056"/>
          </a:xfrm>
        </p:grpSpPr>
        <p:cxnSp>
          <p:nvCxnSpPr>
            <p:cNvPr id="110" name="Connecteur droit avec flèche 109"/>
            <p:cNvCxnSpPr/>
            <p:nvPr/>
          </p:nvCxnSpPr>
          <p:spPr>
            <a:xfrm>
              <a:off x="971600" y="6237312"/>
              <a:ext cx="2664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Rectangle 2"/>
            <p:cNvSpPr>
              <a:spLocks noChangeArrowheads="1"/>
            </p:cNvSpPr>
            <p:nvPr/>
          </p:nvSpPr>
          <p:spPr bwMode="auto">
            <a:xfrm>
              <a:off x="2123728" y="6279703"/>
              <a:ext cx="936104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b=a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grpSp>
        <p:nvGrpSpPr>
          <p:cNvPr id="3" name="Groupe 113"/>
          <p:cNvGrpSpPr/>
          <p:nvPr/>
        </p:nvGrpSpPr>
        <p:grpSpPr>
          <a:xfrm>
            <a:off x="3419872" y="5661248"/>
            <a:ext cx="936104" cy="792088"/>
            <a:chOff x="971600" y="5661248"/>
            <a:chExt cx="936104" cy="792088"/>
          </a:xfrm>
        </p:grpSpPr>
        <p:cxnSp>
          <p:nvCxnSpPr>
            <p:cNvPr id="117" name="Connecteur droit avec flèche 116"/>
            <p:cNvCxnSpPr/>
            <p:nvPr/>
          </p:nvCxnSpPr>
          <p:spPr>
            <a:xfrm flipV="1">
              <a:off x="971600" y="5661248"/>
              <a:ext cx="864096" cy="57606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2"/>
            <p:cNvSpPr>
              <a:spLocks noChangeArrowheads="1"/>
            </p:cNvSpPr>
            <p:nvPr/>
          </p:nvSpPr>
          <p:spPr bwMode="auto">
            <a:xfrm>
              <a:off x="1547664" y="5991671"/>
              <a:ext cx="36004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cxnSp>
        <p:nvCxnSpPr>
          <p:cNvPr id="55" name="Connecteur droit avec flèche 54"/>
          <p:cNvCxnSpPr/>
          <p:nvPr/>
        </p:nvCxnSpPr>
        <p:spPr>
          <a:xfrm flipV="1">
            <a:off x="2915816" y="4221088"/>
            <a:ext cx="648072" cy="1224137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2"/>
          <p:cNvSpPr>
            <a:spLocks noChangeArrowheads="1"/>
          </p:cNvSpPr>
          <p:nvPr/>
        </p:nvSpPr>
        <p:spPr bwMode="auto">
          <a:xfrm>
            <a:off x="3203848" y="5559623"/>
            <a:ext cx="360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5364088" y="1772816"/>
            <a:ext cx="3600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o</a:t>
            </a:r>
            <a:endParaRPr lang="fr-FR" sz="2400" b="1" dirty="0">
              <a:latin typeface="Segoe Print" pitchFamily="2" charset="0"/>
            </a:endParaRPr>
          </a:p>
        </p:txBody>
      </p:sp>
      <p:grpSp>
        <p:nvGrpSpPr>
          <p:cNvPr id="4" name="Groupe 72"/>
          <p:cNvGrpSpPr/>
          <p:nvPr/>
        </p:nvGrpSpPr>
        <p:grpSpPr>
          <a:xfrm>
            <a:off x="2771800" y="548681"/>
            <a:ext cx="4608512" cy="3528392"/>
            <a:chOff x="2771800" y="1411835"/>
            <a:chExt cx="3816424" cy="2665237"/>
          </a:xfrm>
        </p:grpSpPr>
        <p:sp>
          <p:nvSpPr>
            <p:cNvPr id="59" name="Oval 99"/>
            <p:cNvSpPr>
              <a:spLocks noChangeArrowheads="1"/>
            </p:cNvSpPr>
            <p:nvPr/>
          </p:nvSpPr>
          <p:spPr bwMode="auto">
            <a:xfrm>
              <a:off x="3563888" y="1411835"/>
              <a:ext cx="1511225" cy="144087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0" name="Oval 100"/>
            <p:cNvSpPr>
              <a:spLocks noChangeArrowheads="1"/>
            </p:cNvSpPr>
            <p:nvPr/>
          </p:nvSpPr>
          <p:spPr bwMode="auto">
            <a:xfrm>
              <a:off x="5076999" y="1412776"/>
              <a:ext cx="1511225" cy="14408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 dirty="0"/>
            </a:p>
          </p:txBody>
        </p:sp>
        <p:sp>
          <p:nvSpPr>
            <p:cNvPr id="61" name="Oval 103"/>
            <p:cNvSpPr>
              <a:spLocks noChangeArrowheads="1"/>
            </p:cNvSpPr>
            <p:nvPr/>
          </p:nvSpPr>
          <p:spPr bwMode="auto">
            <a:xfrm>
              <a:off x="2771800" y="2636193"/>
              <a:ext cx="1511225" cy="14408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2" name="Oval 104"/>
            <p:cNvSpPr>
              <a:spLocks noChangeArrowheads="1"/>
            </p:cNvSpPr>
            <p:nvPr/>
          </p:nvSpPr>
          <p:spPr bwMode="auto">
            <a:xfrm>
              <a:off x="4284909" y="2636193"/>
              <a:ext cx="1511227" cy="14408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cxnSp>
          <p:nvCxnSpPr>
            <p:cNvPr id="64" name="Connecteur droit 63"/>
            <p:cNvCxnSpPr/>
            <p:nvPr/>
          </p:nvCxnSpPr>
          <p:spPr>
            <a:xfrm flipH="1" flipV="1">
              <a:off x="4283968" y="2060848"/>
              <a:ext cx="792088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 flipV="1">
              <a:off x="3563888" y="2060848"/>
              <a:ext cx="720080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 flipH="1">
              <a:off x="3563888" y="3356992"/>
              <a:ext cx="1512168" cy="0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/>
            <p:cNvCxnSpPr/>
            <p:nvPr/>
          </p:nvCxnSpPr>
          <p:spPr>
            <a:xfrm flipH="1">
              <a:off x="4283968" y="2060848"/>
              <a:ext cx="1512168" cy="0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 flipV="1">
              <a:off x="5076056" y="2060848"/>
              <a:ext cx="720080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6804248" y="3327375"/>
            <a:ext cx="1800200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a  =  2.R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6804248" y="3801234"/>
            <a:ext cx="1800200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dirty="0" smtClean="0">
                <a:latin typeface="Segoe Print" pitchFamily="2" charset="0"/>
              </a:rPr>
              <a:t>1</a:t>
            </a:r>
            <a:r>
              <a:rPr lang="fr-FR" baseline="30000" dirty="0" smtClean="0">
                <a:latin typeface="Segoe Print" pitchFamily="2" charset="0"/>
              </a:rPr>
              <a:t>ère</a:t>
            </a:r>
            <a:r>
              <a:rPr lang="fr-FR" dirty="0" smtClean="0">
                <a:latin typeface="Segoe Print" pitchFamily="2" charset="0"/>
              </a:rPr>
              <a:t> relation de tangence</a:t>
            </a:r>
            <a:endParaRPr lang="fr-FR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-36512" y="6351711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cxnSp>
        <p:nvCxnSpPr>
          <p:cNvPr id="100" name="Connecteur droit avec flèche 99"/>
          <p:cNvCxnSpPr/>
          <p:nvPr/>
        </p:nvCxnSpPr>
        <p:spPr>
          <a:xfrm flipH="1">
            <a:off x="251520" y="5733256"/>
            <a:ext cx="1800200" cy="936104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orme libre 115"/>
          <p:cNvSpPr/>
          <p:nvPr/>
        </p:nvSpPr>
        <p:spPr>
          <a:xfrm>
            <a:off x="1115617" y="5661248"/>
            <a:ext cx="3168351" cy="576064"/>
          </a:xfrm>
          <a:custGeom>
            <a:avLst/>
            <a:gdLst>
              <a:gd name="connsiteX0" fmla="*/ 140677 w 1659987"/>
              <a:gd name="connsiteY0" fmla="*/ 0 h 815926"/>
              <a:gd name="connsiteX1" fmla="*/ 0 w 1659987"/>
              <a:gd name="connsiteY1" fmla="*/ 787790 h 815926"/>
              <a:gd name="connsiteX2" fmla="*/ 1603717 w 1659987"/>
              <a:gd name="connsiteY2" fmla="*/ 815926 h 815926"/>
              <a:gd name="connsiteX3" fmla="*/ 1659987 w 1659987"/>
              <a:gd name="connsiteY3" fmla="*/ 112541 h 815926"/>
              <a:gd name="connsiteX4" fmla="*/ 140677 w 1659987"/>
              <a:gd name="connsiteY4" fmla="*/ 0 h 815926"/>
              <a:gd name="connsiteX0" fmla="*/ 140677 w 2448272"/>
              <a:gd name="connsiteY0" fmla="*/ 0 h 792088"/>
              <a:gd name="connsiteX1" fmla="*/ 0 w 2448272"/>
              <a:gd name="connsiteY1" fmla="*/ 787790 h 792088"/>
              <a:gd name="connsiteX2" fmla="*/ 2448272 w 2448272"/>
              <a:gd name="connsiteY2" fmla="*/ 792088 h 792088"/>
              <a:gd name="connsiteX3" fmla="*/ 1659987 w 2448272"/>
              <a:gd name="connsiteY3" fmla="*/ 112541 h 792088"/>
              <a:gd name="connsiteX4" fmla="*/ 140677 w 2448272"/>
              <a:gd name="connsiteY4" fmla="*/ 0 h 792088"/>
              <a:gd name="connsiteX0" fmla="*/ 140677 w 3168351"/>
              <a:gd name="connsiteY0" fmla="*/ 0 h 792088"/>
              <a:gd name="connsiteX1" fmla="*/ 0 w 3168351"/>
              <a:gd name="connsiteY1" fmla="*/ 787790 h 792088"/>
              <a:gd name="connsiteX2" fmla="*/ 2448272 w 3168351"/>
              <a:gd name="connsiteY2" fmla="*/ 792088 h 792088"/>
              <a:gd name="connsiteX3" fmla="*/ 3168351 w 3168351"/>
              <a:gd name="connsiteY3" fmla="*/ 216024 h 792088"/>
              <a:gd name="connsiteX4" fmla="*/ 140677 w 3168351"/>
              <a:gd name="connsiteY4" fmla="*/ 0 h 792088"/>
              <a:gd name="connsiteX0" fmla="*/ 1008111 w 3168351"/>
              <a:gd name="connsiteY0" fmla="*/ 0 h 648072"/>
              <a:gd name="connsiteX1" fmla="*/ 0 w 3168351"/>
              <a:gd name="connsiteY1" fmla="*/ 643774 h 648072"/>
              <a:gd name="connsiteX2" fmla="*/ 2448272 w 3168351"/>
              <a:gd name="connsiteY2" fmla="*/ 648072 h 648072"/>
              <a:gd name="connsiteX3" fmla="*/ 3168351 w 3168351"/>
              <a:gd name="connsiteY3" fmla="*/ 72008 h 648072"/>
              <a:gd name="connsiteX4" fmla="*/ 1008111 w 3168351"/>
              <a:gd name="connsiteY4" fmla="*/ 0 h 648072"/>
              <a:gd name="connsiteX0" fmla="*/ 1008111 w 3168351"/>
              <a:gd name="connsiteY0" fmla="*/ 0 h 576064"/>
              <a:gd name="connsiteX1" fmla="*/ 0 w 3168351"/>
              <a:gd name="connsiteY1" fmla="*/ 571766 h 576064"/>
              <a:gd name="connsiteX2" fmla="*/ 2448272 w 3168351"/>
              <a:gd name="connsiteY2" fmla="*/ 576064 h 576064"/>
              <a:gd name="connsiteX3" fmla="*/ 3168351 w 3168351"/>
              <a:gd name="connsiteY3" fmla="*/ 0 h 576064"/>
              <a:gd name="connsiteX4" fmla="*/ 1008111 w 3168351"/>
              <a:gd name="connsiteY4" fmla="*/ 0 h 57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8351" h="576064">
                <a:moveTo>
                  <a:pt x="1008111" y="0"/>
                </a:moveTo>
                <a:lnTo>
                  <a:pt x="0" y="571766"/>
                </a:lnTo>
                <a:lnTo>
                  <a:pt x="2448272" y="576064"/>
                </a:lnTo>
                <a:lnTo>
                  <a:pt x="3168351" y="0"/>
                </a:lnTo>
                <a:lnTo>
                  <a:pt x="1008111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1" name="Connecteur droit 120"/>
          <p:cNvCxnSpPr/>
          <p:nvPr/>
        </p:nvCxnSpPr>
        <p:spPr>
          <a:xfrm>
            <a:off x="-252536" y="1412776"/>
            <a:ext cx="1" cy="0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flipH="1" flipV="1">
            <a:off x="2123728" y="5661248"/>
            <a:ext cx="1512168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 flipH="1">
            <a:off x="1043608" y="5661248"/>
            <a:ext cx="1152128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H="1">
            <a:off x="3563888" y="5661248"/>
            <a:ext cx="720080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e 135"/>
          <p:cNvSpPr/>
          <p:nvPr/>
        </p:nvSpPr>
        <p:spPr>
          <a:xfrm>
            <a:off x="3959992" y="540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1871760" y="540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3311920" y="594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755576" y="5985344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113"/>
          <p:cNvGrpSpPr/>
          <p:nvPr/>
        </p:nvGrpSpPr>
        <p:grpSpPr>
          <a:xfrm>
            <a:off x="3419872" y="5661248"/>
            <a:ext cx="936104" cy="792088"/>
            <a:chOff x="971600" y="5661248"/>
            <a:chExt cx="936104" cy="792088"/>
          </a:xfrm>
        </p:grpSpPr>
        <p:cxnSp>
          <p:nvCxnSpPr>
            <p:cNvPr id="117" name="Connecteur droit avec flèche 116"/>
            <p:cNvCxnSpPr/>
            <p:nvPr/>
          </p:nvCxnSpPr>
          <p:spPr>
            <a:xfrm flipV="1">
              <a:off x="971600" y="5661248"/>
              <a:ext cx="864096" cy="57606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2"/>
            <p:cNvSpPr>
              <a:spLocks noChangeArrowheads="1"/>
            </p:cNvSpPr>
            <p:nvPr/>
          </p:nvSpPr>
          <p:spPr bwMode="auto">
            <a:xfrm>
              <a:off x="1547664" y="5991671"/>
              <a:ext cx="36004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cxnSp>
        <p:nvCxnSpPr>
          <p:cNvPr id="55" name="Connecteur droit avec flèche 54"/>
          <p:cNvCxnSpPr/>
          <p:nvPr/>
        </p:nvCxnSpPr>
        <p:spPr>
          <a:xfrm flipV="1">
            <a:off x="2915816" y="4221088"/>
            <a:ext cx="648072" cy="1224137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2"/>
          <p:cNvSpPr>
            <a:spLocks noChangeArrowheads="1"/>
          </p:cNvSpPr>
          <p:nvPr/>
        </p:nvSpPr>
        <p:spPr bwMode="auto">
          <a:xfrm>
            <a:off x="3203848" y="5559623"/>
            <a:ext cx="360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grpSp>
        <p:nvGrpSpPr>
          <p:cNvPr id="4" name="Groupe 72"/>
          <p:cNvGrpSpPr/>
          <p:nvPr/>
        </p:nvGrpSpPr>
        <p:grpSpPr>
          <a:xfrm>
            <a:off x="3728282" y="764704"/>
            <a:ext cx="3291990" cy="2359087"/>
            <a:chOff x="3563888" y="2060848"/>
            <a:chExt cx="2232248" cy="1296144"/>
          </a:xfrm>
        </p:grpSpPr>
        <p:cxnSp>
          <p:nvCxnSpPr>
            <p:cNvPr id="64" name="Connecteur droit 63"/>
            <p:cNvCxnSpPr/>
            <p:nvPr/>
          </p:nvCxnSpPr>
          <p:spPr>
            <a:xfrm flipH="1" flipV="1">
              <a:off x="4283968" y="2060848"/>
              <a:ext cx="792088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 flipV="1">
              <a:off x="3563888" y="2060848"/>
              <a:ext cx="720080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 flipH="1">
              <a:off x="3563888" y="3356992"/>
              <a:ext cx="1512168" cy="0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/>
            <p:cNvCxnSpPr/>
            <p:nvPr/>
          </p:nvCxnSpPr>
          <p:spPr>
            <a:xfrm flipH="1">
              <a:off x="4283968" y="2060848"/>
              <a:ext cx="1512168" cy="0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 flipV="1">
              <a:off x="5076056" y="2060848"/>
              <a:ext cx="720080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0"/>
          <p:cNvGrpSpPr/>
          <p:nvPr/>
        </p:nvGrpSpPr>
        <p:grpSpPr>
          <a:xfrm>
            <a:off x="4067944" y="764704"/>
            <a:ext cx="2520280" cy="2359087"/>
            <a:chOff x="4067944" y="764704"/>
            <a:chExt cx="2520280" cy="2359087"/>
          </a:xfrm>
        </p:grpSpPr>
        <p:cxnSp>
          <p:nvCxnSpPr>
            <p:cNvPr id="32" name="Connecteur droit 31"/>
            <p:cNvCxnSpPr/>
            <p:nvPr/>
          </p:nvCxnSpPr>
          <p:spPr>
            <a:xfrm flipH="1">
              <a:off x="4358166" y="1628800"/>
              <a:ext cx="223005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flipH="1">
              <a:off x="4067944" y="2348880"/>
              <a:ext cx="223005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V="1">
              <a:off x="4518180" y="764704"/>
              <a:ext cx="1061932" cy="23590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5166252" y="764704"/>
              <a:ext cx="1061932" cy="23590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e 111"/>
          <p:cNvGrpSpPr/>
          <p:nvPr/>
        </p:nvGrpSpPr>
        <p:grpSpPr>
          <a:xfrm>
            <a:off x="3707904" y="764704"/>
            <a:ext cx="936104" cy="864096"/>
            <a:chOff x="2483472" y="6093296"/>
            <a:chExt cx="936104" cy="864096"/>
          </a:xfrm>
        </p:grpSpPr>
        <p:cxnSp>
          <p:nvCxnSpPr>
            <p:cNvPr id="37" name="Connecteur droit avec flèche 36"/>
            <p:cNvCxnSpPr/>
            <p:nvPr/>
          </p:nvCxnSpPr>
          <p:spPr>
            <a:xfrm flipV="1">
              <a:off x="2987528" y="6093296"/>
              <a:ext cx="360040" cy="86409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2"/>
            <p:cNvSpPr>
              <a:spLocks noChangeArrowheads="1"/>
            </p:cNvSpPr>
            <p:nvPr/>
          </p:nvSpPr>
          <p:spPr bwMode="auto">
            <a:xfrm>
              <a:off x="2483472" y="6237312"/>
              <a:ext cx="93610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x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grpSp>
        <p:nvGrpSpPr>
          <p:cNvPr id="7" name="Groupe 111"/>
          <p:cNvGrpSpPr/>
          <p:nvPr/>
        </p:nvGrpSpPr>
        <p:grpSpPr>
          <a:xfrm>
            <a:off x="4716016" y="116632"/>
            <a:ext cx="1548096" cy="504056"/>
            <a:chOff x="1979416" y="5733256"/>
            <a:chExt cx="1548096" cy="504056"/>
          </a:xfrm>
        </p:grpSpPr>
        <p:cxnSp>
          <p:nvCxnSpPr>
            <p:cNvPr id="47" name="Connecteur droit avec flèche 46"/>
            <p:cNvCxnSpPr/>
            <p:nvPr/>
          </p:nvCxnSpPr>
          <p:spPr>
            <a:xfrm>
              <a:off x="2087512" y="6237312"/>
              <a:ext cx="1440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2"/>
            <p:cNvSpPr>
              <a:spLocks noChangeArrowheads="1"/>
            </p:cNvSpPr>
            <p:nvPr/>
          </p:nvSpPr>
          <p:spPr bwMode="auto">
            <a:xfrm>
              <a:off x="1979416" y="5733256"/>
              <a:ext cx="12961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y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5652120" y="1383159"/>
            <a:ext cx="3600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o</a:t>
            </a:r>
            <a:endParaRPr lang="fr-FR" sz="2400" b="1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necteur droit 83"/>
          <p:cNvCxnSpPr/>
          <p:nvPr/>
        </p:nvCxnSpPr>
        <p:spPr>
          <a:xfrm>
            <a:off x="3707904" y="476672"/>
            <a:ext cx="2664296" cy="1584176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>
            <a:off x="1043608" y="-1539552"/>
            <a:ext cx="1" cy="0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e 72"/>
          <p:cNvGrpSpPr/>
          <p:nvPr/>
        </p:nvGrpSpPr>
        <p:grpSpPr>
          <a:xfrm>
            <a:off x="1763688" y="476672"/>
            <a:ext cx="3744415" cy="3528391"/>
            <a:chOff x="3403588" y="1695343"/>
            <a:chExt cx="2539031" cy="1938590"/>
          </a:xfrm>
        </p:grpSpPr>
        <p:cxnSp>
          <p:nvCxnSpPr>
            <p:cNvPr id="44" name="Connecteur droit 43"/>
            <p:cNvCxnSpPr/>
            <p:nvPr/>
          </p:nvCxnSpPr>
          <p:spPr>
            <a:xfrm flipH="1" flipV="1">
              <a:off x="4721931" y="1695343"/>
              <a:ext cx="1220687" cy="1701211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 flipV="1">
              <a:off x="3403588" y="1695343"/>
              <a:ext cx="1318343" cy="1938590"/>
            </a:xfrm>
            <a:prstGeom prst="line">
              <a:avLst/>
            </a:prstGeom>
            <a:ln w="57150">
              <a:solidFill>
                <a:srgbClr val="3333CC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 flipH="1" flipV="1">
              <a:off x="3563888" y="3356992"/>
              <a:ext cx="2378731" cy="39563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Connecteur droit 56"/>
          <p:cNvCxnSpPr/>
          <p:nvPr/>
        </p:nvCxnSpPr>
        <p:spPr>
          <a:xfrm flipV="1">
            <a:off x="1979712" y="2492896"/>
            <a:ext cx="1728192" cy="1008112"/>
          </a:xfrm>
          <a:prstGeom prst="line">
            <a:avLst/>
          </a:prstGeom>
          <a:ln w="28575">
            <a:solidFill>
              <a:srgbClr val="FF33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>
            <a:off x="3728282" y="476672"/>
            <a:ext cx="4824000" cy="0"/>
          </a:xfrm>
          <a:prstGeom prst="line">
            <a:avLst/>
          </a:prstGeom>
          <a:ln w="57150">
            <a:solidFill>
              <a:srgbClr val="3333CC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rot="10800000" flipH="1" flipV="1">
            <a:off x="3707905" y="476672"/>
            <a:ext cx="1728192" cy="1008112"/>
          </a:xfrm>
          <a:prstGeom prst="line">
            <a:avLst/>
          </a:prstGeom>
          <a:ln w="57150">
            <a:solidFill>
              <a:srgbClr val="FF33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2"/>
          <p:cNvSpPr>
            <a:spLocks noChangeArrowheads="1"/>
          </p:cNvSpPr>
          <p:nvPr/>
        </p:nvSpPr>
        <p:spPr bwMode="auto">
          <a:xfrm>
            <a:off x="2987824" y="4462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A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80" name="Rectangle 2"/>
          <p:cNvSpPr>
            <a:spLocks noChangeArrowheads="1"/>
          </p:cNvSpPr>
          <p:nvPr/>
        </p:nvSpPr>
        <p:spPr bwMode="auto">
          <a:xfrm>
            <a:off x="5292080" y="339938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B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81" name="Rectangle 2"/>
          <p:cNvSpPr>
            <a:spLocks noChangeArrowheads="1"/>
          </p:cNvSpPr>
          <p:nvPr/>
        </p:nvSpPr>
        <p:spPr bwMode="auto">
          <a:xfrm>
            <a:off x="6804248" y="4462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C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83" name="Rectangle 2"/>
          <p:cNvSpPr>
            <a:spLocks noChangeArrowheads="1"/>
          </p:cNvSpPr>
          <p:nvPr/>
        </p:nvSpPr>
        <p:spPr bwMode="auto">
          <a:xfrm>
            <a:off x="5372472" y="1124744"/>
            <a:ext cx="360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G</a:t>
            </a:r>
            <a:endParaRPr lang="fr-FR" b="1" dirty="0">
              <a:latin typeface="Segoe Print" pitchFamily="2" charset="0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auto">
          <a:xfrm>
            <a:off x="6372200" y="1876762"/>
            <a:ext cx="360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P</a:t>
            </a:r>
            <a:endParaRPr lang="fr-FR" b="1" dirty="0">
              <a:latin typeface="Segoe Print" pitchFamily="2" charset="0"/>
            </a:endParaRPr>
          </a:p>
        </p:txBody>
      </p:sp>
      <p:cxnSp>
        <p:nvCxnSpPr>
          <p:cNvPr id="95" name="Connecteur droit 94"/>
          <p:cNvCxnSpPr/>
          <p:nvPr/>
        </p:nvCxnSpPr>
        <p:spPr>
          <a:xfrm flipV="1">
            <a:off x="5148064" y="332656"/>
            <a:ext cx="908072" cy="1656184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"/>
          <p:cNvSpPr>
            <a:spLocks noChangeArrowheads="1"/>
          </p:cNvSpPr>
          <p:nvPr/>
        </p:nvSpPr>
        <p:spPr bwMode="auto">
          <a:xfrm>
            <a:off x="2915816" y="548680"/>
            <a:ext cx="360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x</a:t>
            </a:r>
            <a:endParaRPr lang="fr-FR" b="1" dirty="0">
              <a:latin typeface="Segoe Print" pitchFamily="2" charset="0"/>
            </a:endParaRPr>
          </a:p>
        </p:txBody>
      </p:sp>
      <p:cxnSp>
        <p:nvCxnSpPr>
          <p:cNvPr id="101" name="Connecteur droit avec flèche 100"/>
          <p:cNvCxnSpPr/>
          <p:nvPr/>
        </p:nvCxnSpPr>
        <p:spPr>
          <a:xfrm flipV="1">
            <a:off x="2915816" y="476672"/>
            <a:ext cx="576064" cy="1008112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3059832" y="1484784"/>
            <a:ext cx="25560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2"/>
          <p:cNvSpPr>
            <a:spLocks noChangeArrowheads="1"/>
          </p:cNvSpPr>
          <p:nvPr/>
        </p:nvSpPr>
        <p:spPr bwMode="auto">
          <a:xfrm>
            <a:off x="6084168" y="116632"/>
            <a:ext cx="360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M</a:t>
            </a:r>
            <a:endParaRPr lang="fr-FR" b="1" dirty="0">
              <a:latin typeface="Segoe Print" pitchFamily="2" charset="0"/>
            </a:endParaRPr>
          </a:p>
        </p:txBody>
      </p:sp>
      <p:sp>
        <p:nvSpPr>
          <p:cNvPr id="120" name="Rectangle 2"/>
          <p:cNvSpPr>
            <a:spLocks noChangeArrowheads="1"/>
          </p:cNvSpPr>
          <p:nvPr/>
        </p:nvSpPr>
        <p:spPr bwMode="auto">
          <a:xfrm>
            <a:off x="-108520" y="3958316"/>
            <a:ext cx="9324528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1800" dirty="0" smtClean="0">
                <a:latin typeface="Segoe Print" pitchFamily="2" charset="0"/>
              </a:rPr>
              <a:t> Le triangle </a:t>
            </a:r>
            <a:r>
              <a:rPr lang="fr-FR" sz="1800" b="1" dirty="0" smtClean="0">
                <a:latin typeface="Segoe Print" pitchFamily="2" charset="0"/>
              </a:rPr>
              <a:t>ACP</a:t>
            </a:r>
            <a:r>
              <a:rPr lang="fr-FR" sz="1800" dirty="0" smtClean="0">
                <a:latin typeface="Segoe Print" pitchFamily="2" charset="0"/>
              </a:rPr>
              <a:t> est rectangle au point </a:t>
            </a:r>
            <a:r>
              <a:rPr lang="fr-FR" sz="1800" b="1" dirty="0" smtClean="0">
                <a:latin typeface="Segoe Print" pitchFamily="2" charset="0"/>
              </a:rPr>
              <a:t>P</a:t>
            </a:r>
            <a:r>
              <a:rPr lang="fr-FR" sz="1800" dirty="0" smtClean="0">
                <a:latin typeface="Segoe Print" pitchFamily="2" charset="0"/>
              </a:rPr>
              <a:t>, On applique le théorème de </a:t>
            </a:r>
            <a:r>
              <a:rPr lang="fr-FR" sz="1800" i="1" dirty="0" smtClean="0">
                <a:latin typeface="Segoe Print" pitchFamily="2" charset="0"/>
              </a:rPr>
              <a:t>Thalès</a:t>
            </a:r>
            <a:r>
              <a:rPr lang="fr-FR" sz="1800" dirty="0" smtClean="0">
                <a:latin typeface="Segoe Print" pitchFamily="2" charset="0"/>
              </a:rPr>
              <a:t>:</a:t>
            </a:r>
          </a:p>
        </p:txBody>
      </p:sp>
      <p:graphicFrame>
        <p:nvGraphicFramePr>
          <p:cNvPr id="141319" name="Object 2"/>
          <p:cNvGraphicFramePr>
            <a:graphicFrameLocks noChangeAspect="1"/>
          </p:cNvGraphicFramePr>
          <p:nvPr/>
        </p:nvGraphicFramePr>
        <p:xfrm>
          <a:off x="251520" y="4506044"/>
          <a:ext cx="19335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Équation" r:id="rId3" imgW="838080" imgH="393480" progId="Equation.3">
                  <p:embed/>
                </p:oleObj>
              </mc:Choice>
              <mc:Fallback>
                <p:oleObj name="Équation" r:id="rId3" imgW="8380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506044"/>
                        <a:ext cx="1933575" cy="7969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Flèche droite 122"/>
          <p:cNvSpPr/>
          <p:nvPr/>
        </p:nvSpPr>
        <p:spPr>
          <a:xfrm>
            <a:off x="2195736" y="4786322"/>
            <a:ext cx="504056" cy="216000"/>
          </a:xfrm>
          <a:prstGeom prst="rightArrow">
            <a:avLst/>
          </a:prstGeom>
          <a:solidFill>
            <a:srgbClr val="FF33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701925" y="4424363"/>
          <a:ext cx="35734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Équation" r:id="rId5" imgW="1549080" imgH="469800" progId="Equation.3">
                  <p:embed/>
                </p:oleObj>
              </mc:Choice>
              <mc:Fallback>
                <p:oleObj name="Équation" r:id="rId5" imgW="15490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925" y="4424363"/>
                        <a:ext cx="3573463" cy="9509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7" name="Flèche droite 126"/>
          <p:cNvSpPr/>
          <p:nvPr/>
        </p:nvSpPr>
        <p:spPr>
          <a:xfrm>
            <a:off x="6325542" y="4801131"/>
            <a:ext cx="504056" cy="216000"/>
          </a:xfrm>
          <a:prstGeom prst="rightArrow">
            <a:avLst/>
          </a:prstGeom>
          <a:solidFill>
            <a:srgbClr val="FF33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8" name="Object 3"/>
          <p:cNvGraphicFramePr>
            <a:graphicFrameLocks noChangeAspect="1"/>
          </p:cNvGraphicFramePr>
          <p:nvPr/>
        </p:nvGraphicFramePr>
        <p:xfrm>
          <a:off x="6948264" y="4514900"/>
          <a:ext cx="120173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Équation" r:id="rId7" imgW="520560" imgH="393480" progId="Equation.3">
                  <p:embed/>
                </p:oleObj>
              </mc:Choice>
              <mc:Fallback>
                <p:oleObj name="Équation" r:id="rId7" imgW="5205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4514900"/>
                        <a:ext cx="1201738" cy="7969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Flèche droite 129"/>
          <p:cNvSpPr/>
          <p:nvPr/>
        </p:nvSpPr>
        <p:spPr>
          <a:xfrm>
            <a:off x="2699792" y="5866442"/>
            <a:ext cx="504056" cy="216000"/>
          </a:xfrm>
          <a:prstGeom prst="rightArrow">
            <a:avLst/>
          </a:prstGeom>
          <a:solidFill>
            <a:srgbClr val="FF33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1" name="Object 3"/>
          <p:cNvGraphicFramePr>
            <a:graphicFrameLocks noChangeAspect="1"/>
          </p:cNvGraphicFramePr>
          <p:nvPr/>
        </p:nvGraphicFramePr>
        <p:xfrm>
          <a:off x="3478213" y="5580112"/>
          <a:ext cx="20208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Équation" r:id="rId9" imgW="876240" imgH="393480" progId="Equation.3">
                  <p:embed/>
                </p:oleObj>
              </mc:Choice>
              <mc:Fallback>
                <p:oleObj name="Équation" r:id="rId9" imgW="876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213" y="5580112"/>
                        <a:ext cx="2020887" cy="7969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" name="Flèche droite 131"/>
          <p:cNvSpPr/>
          <p:nvPr/>
        </p:nvSpPr>
        <p:spPr>
          <a:xfrm>
            <a:off x="5940152" y="5881251"/>
            <a:ext cx="504056" cy="216000"/>
          </a:xfrm>
          <a:prstGeom prst="rightArrow">
            <a:avLst/>
          </a:prstGeom>
          <a:solidFill>
            <a:srgbClr val="FF33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3" name="Object 3"/>
          <p:cNvGraphicFramePr>
            <a:graphicFrameLocks noChangeAspect="1"/>
          </p:cNvGraphicFramePr>
          <p:nvPr/>
        </p:nvGraphicFramePr>
        <p:xfrm>
          <a:off x="6773863" y="5594350"/>
          <a:ext cx="15525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Équation" r:id="rId11" imgW="672840" imgH="393480" progId="Equation.3">
                  <p:embed/>
                </p:oleObj>
              </mc:Choice>
              <mc:Fallback>
                <p:oleObj name="Équation" r:id="rId11" imgW="6728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3863" y="5594350"/>
                        <a:ext cx="1552575" cy="7969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47650" y="5591225"/>
          <a:ext cx="19621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Équation" r:id="rId13" imgW="850680" imgH="393480" progId="Equation.3">
                  <p:embed/>
                </p:oleObj>
              </mc:Choice>
              <mc:Fallback>
                <p:oleObj name="Équation" r:id="rId13" imgW="8506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591225"/>
                        <a:ext cx="1962150" cy="7969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4" name="Connecteur droit 133"/>
          <p:cNvCxnSpPr/>
          <p:nvPr/>
        </p:nvCxnSpPr>
        <p:spPr>
          <a:xfrm>
            <a:off x="3707904" y="332656"/>
            <a:ext cx="23400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2"/>
          <p:cNvSpPr>
            <a:spLocks noChangeArrowheads="1"/>
          </p:cNvSpPr>
          <p:nvPr/>
        </p:nvSpPr>
        <p:spPr bwMode="auto">
          <a:xfrm>
            <a:off x="4716016" y="-99392"/>
            <a:ext cx="360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y</a:t>
            </a:r>
            <a:endParaRPr lang="fr-FR" b="1" dirty="0">
              <a:latin typeface="Segoe Print" pitchFamily="2" charset="0"/>
            </a:endParaRPr>
          </a:p>
        </p:txBody>
      </p:sp>
      <p:sp>
        <p:nvSpPr>
          <p:cNvPr id="140" name="Rectangle 2"/>
          <p:cNvSpPr>
            <a:spLocks noChangeArrowheads="1"/>
          </p:cNvSpPr>
          <p:nvPr/>
        </p:nvSpPr>
        <p:spPr bwMode="auto">
          <a:xfrm>
            <a:off x="1259632" y="3481844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800" b="1" dirty="0" smtClean="0">
                <a:latin typeface="Segoe Print" pitchFamily="2" charset="0"/>
              </a:rPr>
              <a:t>x</a:t>
            </a:r>
            <a:endParaRPr lang="fr-FR" sz="2800" b="1" dirty="0">
              <a:latin typeface="Segoe Print" pitchFamily="2" charset="0"/>
            </a:endParaRPr>
          </a:p>
        </p:txBody>
      </p:sp>
      <p:sp>
        <p:nvSpPr>
          <p:cNvPr id="141" name="Rectangle 2"/>
          <p:cNvSpPr>
            <a:spLocks noChangeArrowheads="1"/>
          </p:cNvSpPr>
          <p:nvPr/>
        </p:nvSpPr>
        <p:spPr bwMode="auto">
          <a:xfrm>
            <a:off x="8388424" y="373887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800" b="1" dirty="0" smtClean="0">
                <a:latin typeface="Segoe Print" pitchFamily="2" charset="0"/>
              </a:rPr>
              <a:t>y</a:t>
            </a:r>
            <a:endParaRPr lang="fr-FR" sz="2800" b="1" dirty="0">
              <a:latin typeface="Segoe Print" pitchFamily="2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 flipH="1">
            <a:off x="5508108" y="476672"/>
            <a:ext cx="1728191" cy="309634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0" grpId="1"/>
      <p:bldP spid="81" grpId="0"/>
      <p:bldP spid="81" grpId="1"/>
      <p:bldP spid="83" grpId="0"/>
      <p:bldP spid="83" grpId="1"/>
      <p:bldP spid="90" grpId="0"/>
      <p:bldP spid="90" grpId="1"/>
      <p:bldP spid="99" grpId="0"/>
      <p:bldP spid="119" grpId="0"/>
      <p:bldP spid="119" grpId="1"/>
      <p:bldP spid="120" grpId="0" animBg="1"/>
      <p:bldP spid="123" grpId="0" animBg="1"/>
      <p:bldP spid="127" grpId="0" animBg="1"/>
      <p:bldP spid="130" grpId="0" animBg="1"/>
      <p:bldP spid="132" grpId="0" animBg="1"/>
      <p:bldP spid="1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-36512" y="6351711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cxnSp>
        <p:nvCxnSpPr>
          <p:cNvPr id="100" name="Connecteur droit avec flèche 99"/>
          <p:cNvCxnSpPr/>
          <p:nvPr/>
        </p:nvCxnSpPr>
        <p:spPr>
          <a:xfrm flipH="1">
            <a:off x="251520" y="5733256"/>
            <a:ext cx="1800200" cy="936104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orme libre 115"/>
          <p:cNvSpPr/>
          <p:nvPr/>
        </p:nvSpPr>
        <p:spPr>
          <a:xfrm>
            <a:off x="1115617" y="5661248"/>
            <a:ext cx="3168351" cy="576064"/>
          </a:xfrm>
          <a:custGeom>
            <a:avLst/>
            <a:gdLst>
              <a:gd name="connsiteX0" fmla="*/ 140677 w 1659987"/>
              <a:gd name="connsiteY0" fmla="*/ 0 h 815926"/>
              <a:gd name="connsiteX1" fmla="*/ 0 w 1659987"/>
              <a:gd name="connsiteY1" fmla="*/ 787790 h 815926"/>
              <a:gd name="connsiteX2" fmla="*/ 1603717 w 1659987"/>
              <a:gd name="connsiteY2" fmla="*/ 815926 h 815926"/>
              <a:gd name="connsiteX3" fmla="*/ 1659987 w 1659987"/>
              <a:gd name="connsiteY3" fmla="*/ 112541 h 815926"/>
              <a:gd name="connsiteX4" fmla="*/ 140677 w 1659987"/>
              <a:gd name="connsiteY4" fmla="*/ 0 h 815926"/>
              <a:gd name="connsiteX0" fmla="*/ 140677 w 2448272"/>
              <a:gd name="connsiteY0" fmla="*/ 0 h 792088"/>
              <a:gd name="connsiteX1" fmla="*/ 0 w 2448272"/>
              <a:gd name="connsiteY1" fmla="*/ 787790 h 792088"/>
              <a:gd name="connsiteX2" fmla="*/ 2448272 w 2448272"/>
              <a:gd name="connsiteY2" fmla="*/ 792088 h 792088"/>
              <a:gd name="connsiteX3" fmla="*/ 1659987 w 2448272"/>
              <a:gd name="connsiteY3" fmla="*/ 112541 h 792088"/>
              <a:gd name="connsiteX4" fmla="*/ 140677 w 2448272"/>
              <a:gd name="connsiteY4" fmla="*/ 0 h 792088"/>
              <a:gd name="connsiteX0" fmla="*/ 140677 w 3168351"/>
              <a:gd name="connsiteY0" fmla="*/ 0 h 792088"/>
              <a:gd name="connsiteX1" fmla="*/ 0 w 3168351"/>
              <a:gd name="connsiteY1" fmla="*/ 787790 h 792088"/>
              <a:gd name="connsiteX2" fmla="*/ 2448272 w 3168351"/>
              <a:gd name="connsiteY2" fmla="*/ 792088 h 792088"/>
              <a:gd name="connsiteX3" fmla="*/ 3168351 w 3168351"/>
              <a:gd name="connsiteY3" fmla="*/ 216024 h 792088"/>
              <a:gd name="connsiteX4" fmla="*/ 140677 w 3168351"/>
              <a:gd name="connsiteY4" fmla="*/ 0 h 792088"/>
              <a:gd name="connsiteX0" fmla="*/ 1008111 w 3168351"/>
              <a:gd name="connsiteY0" fmla="*/ 0 h 648072"/>
              <a:gd name="connsiteX1" fmla="*/ 0 w 3168351"/>
              <a:gd name="connsiteY1" fmla="*/ 643774 h 648072"/>
              <a:gd name="connsiteX2" fmla="*/ 2448272 w 3168351"/>
              <a:gd name="connsiteY2" fmla="*/ 648072 h 648072"/>
              <a:gd name="connsiteX3" fmla="*/ 3168351 w 3168351"/>
              <a:gd name="connsiteY3" fmla="*/ 72008 h 648072"/>
              <a:gd name="connsiteX4" fmla="*/ 1008111 w 3168351"/>
              <a:gd name="connsiteY4" fmla="*/ 0 h 648072"/>
              <a:gd name="connsiteX0" fmla="*/ 1008111 w 3168351"/>
              <a:gd name="connsiteY0" fmla="*/ 0 h 576064"/>
              <a:gd name="connsiteX1" fmla="*/ 0 w 3168351"/>
              <a:gd name="connsiteY1" fmla="*/ 571766 h 576064"/>
              <a:gd name="connsiteX2" fmla="*/ 2448272 w 3168351"/>
              <a:gd name="connsiteY2" fmla="*/ 576064 h 576064"/>
              <a:gd name="connsiteX3" fmla="*/ 3168351 w 3168351"/>
              <a:gd name="connsiteY3" fmla="*/ 0 h 576064"/>
              <a:gd name="connsiteX4" fmla="*/ 1008111 w 3168351"/>
              <a:gd name="connsiteY4" fmla="*/ 0 h 57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8351" h="576064">
                <a:moveTo>
                  <a:pt x="1008111" y="0"/>
                </a:moveTo>
                <a:lnTo>
                  <a:pt x="0" y="571766"/>
                </a:lnTo>
                <a:lnTo>
                  <a:pt x="2448272" y="576064"/>
                </a:lnTo>
                <a:lnTo>
                  <a:pt x="3168351" y="0"/>
                </a:lnTo>
                <a:lnTo>
                  <a:pt x="1008111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1" name="Connecteur droit 120"/>
          <p:cNvCxnSpPr/>
          <p:nvPr/>
        </p:nvCxnSpPr>
        <p:spPr>
          <a:xfrm>
            <a:off x="-252536" y="1412776"/>
            <a:ext cx="1" cy="0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flipH="1" flipV="1">
            <a:off x="2123728" y="5661248"/>
            <a:ext cx="1512168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 flipH="1">
            <a:off x="1043608" y="5661248"/>
            <a:ext cx="1152128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H="1">
            <a:off x="3563888" y="5661248"/>
            <a:ext cx="720080" cy="576064"/>
          </a:xfrm>
          <a:prstGeom prst="line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e 135"/>
          <p:cNvSpPr/>
          <p:nvPr/>
        </p:nvSpPr>
        <p:spPr>
          <a:xfrm>
            <a:off x="3959992" y="540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1871760" y="540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3311920" y="5949280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755576" y="5985344"/>
            <a:ext cx="540000" cy="54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13"/>
          <p:cNvGrpSpPr/>
          <p:nvPr/>
        </p:nvGrpSpPr>
        <p:grpSpPr>
          <a:xfrm>
            <a:off x="3419872" y="5661248"/>
            <a:ext cx="936104" cy="792088"/>
            <a:chOff x="971600" y="5661248"/>
            <a:chExt cx="936104" cy="792088"/>
          </a:xfrm>
        </p:grpSpPr>
        <p:cxnSp>
          <p:nvCxnSpPr>
            <p:cNvPr id="117" name="Connecteur droit avec flèche 116"/>
            <p:cNvCxnSpPr/>
            <p:nvPr/>
          </p:nvCxnSpPr>
          <p:spPr>
            <a:xfrm flipV="1">
              <a:off x="971600" y="5661248"/>
              <a:ext cx="864096" cy="57606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2"/>
            <p:cNvSpPr>
              <a:spLocks noChangeArrowheads="1"/>
            </p:cNvSpPr>
            <p:nvPr/>
          </p:nvSpPr>
          <p:spPr bwMode="auto">
            <a:xfrm>
              <a:off x="1547664" y="5991671"/>
              <a:ext cx="36004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cxnSp>
        <p:nvCxnSpPr>
          <p:cNvPr id="55" name="Connecteur droit avec flèche 54"/>
          <p:cNvCxnSpPr/>
          <p:nvPr/>
        </p:nvCxnSpPr>
        <p:spPr>
          <a:xfrm flipV="1">
            <a:off x="2915816" y="4221088"/>
            <a:ext cx="648072" cy="1224137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2"/>
          <p:cNvSpPr>
            <a:spLocks noChangeArrowheads="1"/>
          </p:cNvSpPr>
          <p:nvPr/>
        </p:nvSpPr>
        <p:spPr bwMode="auto">
          <a:xfrm>
            <a:off x="3203848" y="5559623"/>
            <a:ext cx="360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grpSp>
        <p:nvGrpSpPr>
          <p:cNvPr id="3" name="Groupe 72"/>
          <p:cNvGrpSpPr/>
          <p:nvPr/>
        </p:nvGrpSpPr>
        <p:grpSpPr>
          <a:xfrm>
            <a:off x="3728282" y="764704"/>
            <a:ext cx="3291990" cy="2359087"/>
            <a:chOff x="3563888" y="2060848"/>
            <a:chExt cx="2232248" cy="1296144"/>
          </a:xfrm>
        </p:grpSpPr>
        <p:cxnSp>
          <p:nvCxnSpPr>
            <p:cNvPr id="64" name="Connecteur droit 63"/>
            <p:cNvCxnSpPr/>
            <p:nvPr/>
          </p:nvCxnSpPr>
          <p:spPr>
            <a:xfrm flipH="1" flipV="1">
              <a:off x="4283968" y="2060848"/>
              <a:ext cx="792088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 flipV="1">
              <a:off x="3563888" y="2060848"/>
              <a:ext cx="720080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 flipH="1">
              <a:off x="3563888" y="3356992"/>
              <a:ext cx="1512168" cy="0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/>
            <p:cNvCxnSpPr/>
            <p:nvPr/>
          </p:nvCxnSpPr>
          <p:spPr>
            <a:xfrm flipH="1">
              <a:off x="4283968" y="2060848"/>
              <a:ext cx="1512168" cy="0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 flipV="1">
              <a:off x="5076056" y="2060848"/>
              <a:ext cx="720080" cy="1296144"/>
            </a:xfrm>
            <a:prstGeom prst="line">
              <a:avLst/>
            </a:prstGeom>
            <a:ln w="571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 40"/>
          <p:cNvGrpSpPr/>
          <p:nvPr/>
        </p:nvGrpSpPr>
        <p:grpSpPr>
          <a:xfrm>
            <a:off x="4067944" y="764704"/>
            <a:ext cx="2520280" cy="2359087"/>
            <a:chOff x="4067944" y="764704"/>
            <a:chExt cx="2520280" cy="2359087"/>
          </a:xfrm>
        </p:grpSpPr>
        <p:cxnSp>
          <p:nvCxnSpPr>
            <p:cNvPr id="32" name="Connecteur droit 31"/>
            <p:cNvCxnSpPr/>
            <p:nvPr/>
          </p:nvCxnSpPr>
          <p:spPr>
            <a:xfrm flipH="1">
              <a:off x="4358166" y="1628800"/>
              <a:ext cx="223005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flipH="1">
              <a:off x="4067944" y="2348880"/>
              <a:ext cx="223005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V="1">
              <a:off x="4518180" y="764704"/>
              <a:ext cx="1061932" cy="23590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5166252" y="764704"/>
              <a:ext cx="1061932" cy="23590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111"/>
          <p:cNvGrpSpPr/>
          <p:nvPr/>
        </p:nvGrpSpPr>
        <p:grpSpPr>
          <a:xfrm>
            <a:off x="3635896" y="764704"/>
            <a:ext cx="936104" cy="864096"/>
            <a:chOff x="2411464" y="6093296"/>
            <a:chExt cx="936104" cy="864096"/>
          </a:xfrm>
        </p:grpSpPr>
        <p:cxnSp>
          <p:nvCxnSpPr>
            <p:cNvPr id="37" name="Connecteur droit avec flèche 36"/>
            <p:cNvCxnSpPr/>
            <p:nvPr/>
          </p:nvCxnSpPr>
          <p:spPr>
            <a:xfrm flipV="1">
              <a:off x="2987528" y="6093296"/>
              <a:ext cx="360040" cy="86409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2"/>
            <p:cNvSpPr>
              <a:spLocks noChangeArrowheads="1"/>
            </p:cNvSpPr>
            <p:nvPr/>
          </p:nvSpPr>
          <p:spPr bwMode="auto">
            <a:xfrm>
              <a:off x="2411464" y="6237312"/>
              <a:ext cx="93610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a/3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grpSp>
        <p:nvGrpSpPr>
          <p:cNvPr id="6" name="Groupe 111"/>
          <p:cNvGrpSpPr/>
          <p:nvPr/>
        </p:nvGrpSpPr>
        <p:grpSpPr>
          <a:xfrm>
            <a:off x="4824112" y="231031"/>
            <a:ext cx="1476080" cy="461665"/>
            <a:chOff x="2087512" y="5847655"/>
            <a:chExt cx="1476080" cy="461665"/>
          </a:xfrm>
        </p:grpSpPr>
        <p:cxnSp>
          <p:nvCxnSpPr>
            <p:cNvPr id="47" name="Connecteur droit avec flèche 46"/>
            <p:cNvCxnSpPr/>
            <p:nvPr/>
          </p:nvCxnSpPr>
          <p:spPr>
            <a:xfrm>
              <a:off x="2087512" y="6237312"/>
              <a:ext cx="1440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2"/>
            <p:cNvSpPr>
              <a:spLocks noChangeArrowheads="1"/>
            </p:cNvSpPr>
            <p:nvPr/>
          </p:nvSpPr>
          <p:spPr bwMode="auto">
            <a:xfrm>
              <a:off x="2267448" y="5847655"/>
              <a:ext cx="12961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2a/3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5652120" y="1383159"/>
            <a:ext cx="3600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o</a:t>
            </a:r>
            <a:endParaRPr lang="fr-FR" sz="2400" b="1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-36512" y="6351711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cxnSp>
        <p:nvCxnSpPr>
          <p:cNvPr id="105" name="Connecteur droit avec flèche 104"/>
          <p:cNvCxnSpPr/>
          <p:nvPr/>
        </p:nvCxnSpPr>
        <p:spPr>
          <a:xfrm rot="16200000">
            <a:off x="1007605" y="1736812"/>
            <a:ext cx="2232248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/>
          <p:nvPr/>
        </p:nvCxnSpPr>
        <p:spPr>
          <a:xfrm flipH="1">
            <a:off x="251520" y="5733256"/>
            <a:ext cx="1800200" cy="936104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>
            <a:off x="3707904" y="5733256"/>
            <a:ext cx="2232248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13"/>
          <p:cNvGrpSpPr/>
          <p:nvPr/>
        </p:nvGrpSpPr>
        <p:grpSpPr>
          <a:xfrm>
            <a:off x="-252536" y="1124744"/>
            <a:ext cx="4752528" cy="5400600"/>
            <a:chOff x="539552" y="836712"/>
            <a:chExt cx="4752528" cy="5400600"/>
          </a:xfrm>
        </p:grpSpPr>
        <p:sp>
          <p:nvSpPr>
            <p:cNvPr id="115" name="Forme libre 114"/>
            <p:cNvSpPr/>
            <p:nvPr/>
          </p:nvSpPr>
          <p:spPr>
            <a:xfrm>
              <a:off x="1907705" y="1196752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Forme libre 115"/>
            <p:cNvSpPr/>
            <p:nvPr/>
          </p:nvSpPr>
          <p:spPr>
            <a:xfrm>
              <a:off x="1907705" y="5373216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e 48"/>
            <p:cNvGrpSpPr/>
            <p:nvPr/>
          </p:nvGrpSpPr>
          <p:grpSpPr>
            <a:xfrm>
              <a:off x="539552" y="836712"/>
              <a:ext cx="4752528" cy="5400600"/>
              <a:chOff x="539552" y="836712"/>
              <a:chExt cx="4752528" cy="5400600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1835696" y="1772816"/>
                <a:ext cx="2556000" cy="4176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9" name="Connecteur droit 118"/>
              <p:cNvCxnSpPr/>
              <p:nvPr/>
            </p:nvCxnSpPr>
            <p:spPr>
              <a:xfrm flipH="1" flipV="1">
                <a:off x="2915816" y="1196752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/>
              <p:cNvCxnSpPr/>
              <p:nvPr/>
            </p:nvCxnSpPr>
            <p:spPr>
              <a:xfrm flipH="1">
                <a:off x="1835696" y="1196752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120"/>
              <p:cNvCxnSpPr/>
              <p:nvPr/>
            </p:nvCxnSpPr>
            <p:spPr>
              <a:xfrm>
                <a:off x="539552" y="1124744"/>
                <a:ext cx="1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cteur droit 121"/>
              <p:cNvCxnSpPr/>
              <p:nvPr/>
            </p:nvCxnSpPr>
            <p:spPr>
              <a:xfrm flipH="1">
                <a:off x="4355976" y="1196752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Rectangle 122"/>
              <p:cNvSpPr/>
              <p:nvPr/>
            </p:nvSpPr>
            <p:spPr>
              <a:xfrm>
                <a:off x="2916056" y="1196752"/>
                <a:ext cx="2160000" cy="4212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4" name="Connecteur droit 123"/>
              <p:cNvCxnSpPr/>
              <p:nvPr/>
            </p:nvCxnSpPr>
            <p:spPr>
              <a:xfrm flipH="1" flipV="1">
                <a:off x="2915816" y="5373216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cteur droit 124"/>
              <p:cNvCxnSpPr/>
              <p:nvPr/>
            </p:nvCxnSpPr>
            <p:spPr>
              <a:xfrm flipH="1">
                <a:off x="1835696" y="5373216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125"/>
              <p:cNvCxnSpPr/>
              <p:nvPr/>
            </p:nvCxnSpPr>
            <p:spPr>
              <a:xfrm flipH="1">
                <a:off x="4355976" y="5373216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cteur droit 126"/>
              <p:cNvCxnSpPr>
                <a:endCxn id="123" idx="1"/>
              </p:cNvCxnSpPr>
              <p:nvPr/>
            </p:nvCxnSpPr>
            <p:spPr>
              <a:xfrm flipH="1" flipV="1">
                <a:off x="2916056" y="3302752"/>
                <a:ext cx="1511928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127"/>
              <p:cNvCxnSpPr>
                <a:stCxn id="123" idx="1"/>
              </p:cNvCxnSpPr>
              <p:nvPr/>
            </p:nvCxnSpPr>
            <p:spPr>
              <a:xfrm flipH="1">
                <a:off x="1835696" y="3302752"/>
                <a:ext cx="1080360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cteur droit 128"/>
              <p:cNvCxnSpPr/>
              <p:nvPr/>
            </p:nvCxnSpPr>
            <p:spPr>
              <a:xfrm flipH="1">
                <a:off x="4355976" y="3284984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cteur droit 129"/>
              <p:cNvCxnSpPr>
                <a:stCxn id="123" idx="1"/>
              </p:cNvCxnSpPr>
              <p:nvPr/>
            </p:nvCxnSpPr>
            <p:spPr>
              <a:xfrm flipV="1">
                <a:off x="2916056" y="3284984"/>
                <a:ext cx="2159496" cy="17768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cteur droit 130"/>
              <p:cNvCxnSpPr/>
              <p:nvPr/>
            </p:nvCxnSpPr>
            <p:spPr>
              <a:xfrm>
                <a:off x="1799976" y="3861048"/>
                <a:ext cx="2556000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Ellipse 4"/>
              <p:cNvSpPr/>
              <p:nvPr/>
            </p:nvSpPr>
            <p:spPr>
              <a:xfrm>
                <a:off x="4752080" y="944784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3" name="Ellipse 132"/>
              <p:cNvSpPr/>
              <p:nvPr/>
            </p:nvSpPr>
            <p:spPr>
              <a:xfrm>
                <a:off x="2555776" y="8367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4" name="Ellipse 133"/>
              <p:cNvSpPr/>
              <p:nvPr/>
            </p:nvSpPr>
            <p:spPr>
              <a:xfrm>
                <a:off x="410400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5" name="Ellipse 134"/>
              <p:cNvSpPr/>
              <p:nvPr/>
            </p:nvSpPr>
            <p:spPr>
              <a:xfrm>
                <a:off x="158372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4752080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7" name="Ellipse 136"/>
              <p:cNvSpPr/>
              <p:nvPr/>
            </p:nvSpPr>
            <p:spPr>
              <a:xfrm>
                <a:off x="2663848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" name="Ellipse 137"/>
              <p:cNvSpPr/>
              <p:nvPr/>
            </p:nvSpPr>
            <p:spPr>
              <a:xfrm>
                <a:off x="4104008" y="566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9" name="Ellipse 138"/>
              <p:cNvSpPr/>
              <p:nvPr/>
            </p:nvSpPr>
            <p:spPr>
              <a:xfrm>
                <a:off x="1547664" y="56973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40" name="Connecteur droit 139"/>
              <p:cNvCxnSpPr/>
              <p:nvPr/>
            </p:nvCxnSpPr>
            <p:spPr>
              <a:xfrm>
                <a:off x="4211960" y="3429000"/>
                <a:ext cx="0" cy="2196000"/>
              </a:xfrm>
              <a:prstGeom prst="line">
                <a:avLst/>
              </a:prstGeom>
              <a:ln w="571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Ellipse 140"/>
              <p:cNvSpPr/>
              <p:nvPr/>
            </p:nvSpPr>
            <p:spPr>
              <a:xfrm>
                <a:off x="3887984" y="3175173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42" name="Rectangle 2"/>
          <p:cNvSpPr>
            <a:spLocks noChangeArrowheads="1"/>
          </p:cNvSpPr>
          <p:nvPr/>
        </p:nvSpPr>
        <p:spPr bwMode="auto">
          <a:xfrm>
            <a:off x="539552" y="44624"/>
            <a:ext cx="37079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Pseudo maille HC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auto">
          <a:xfrm>
            <a:off x="4788024" y="428471"/>
            <a:ext cx="4283968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Les coordonnées réduites des atomes de la pseudo maille hexagonale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07" name="Rectangle 2"/>
          <p:cNvSpPr>
            <a:spLocks noChangeArrowheads="1"/>
          </p:cNvSpPr>
          <p:nvPr/>
        </p:nvSpPr>
        <p:spPr bwMode="auto">
          <a:xfrm>
            <a:off x="6012160" y="5733256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y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09" name="Rectangle 2"/>
          <p:cNvSpPr>
            <a:spLocks noChangeArrowheads="1"/>
          </p:cNvSpPr>
          <p:nvPr/>
        </p:nvSpPr>
        <p:spPr bwMode="auto">
          <a:xfrm>
            <a:off x="2267744" y="620688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z</a:t>
            </a:r>
            <a:endParaRPr lang="fr-FR" sz="2400" b="1" dirty="0">
              <a:latin typeface="Segoe Print" pitchFamily="2" charset="0"/>
            </a:endParaRPr>
          </a:p>
        </p:txBody>
      </p:sp>
      <p:grpSp>
        <p:nvGrpSpPr>
          <p:cNvPr id="4" name="Groupe 111"/>
          <p:cNvGrpSpPr/>
          <p:nvPr/>
        </p:nvGrpSpPr>
        <p:grpSpPr>
          <a:xfrm>
            <a:off x="971600" y="6237312"/>
            <a:ext cx="2664000" cy="504056"/>
            <a:chOff x="971600" y="6237312"/>
            <a:chExt cx="2664000" cy="504056"/>
          </a:xfrm>
        </p:grpSpPr>
        <p:cxnSp>
          <p:nvCxnSpPr>
            <p:cNvPr id="110" name="Connecteur droit avec flèche 109"/>
            <p:cNvCxnSpPr/>
            <p:nvPr/>
          </p:nvCxnSpPr>
          <p:spPr>
            <a:xfrm>
              <a:off x="971600" y="6237312"/>
              <a:ext cx="2664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Rectangle 2"/>
            <p:cNvSpPr>
              <a:spLocks noChangeArrowheads="1"/>
            </p:cNvSpPr>
            <p:nvPr/>
          </p:nvSpPr>
          <p:spPr bwMode="auto">
            <a:xfrm>
              <a:off x="2123728" y="6279703"/>
              <a:ext cx="936104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b=a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grpSp>
        <p:nvGrpSpPr>
          <p:cNvPr id="5" name="Groupe 113"/>
          <p:cNvGrpSpPr/>
          <p:nvPr/>
        </p:nvGrpSpPr>
        <p:grpSpPr>
          <a:xfrm>
            <a:off x="3419872" y="5661248"/>
            <a:ext cx="936104" cy="792088"/>
            <a:chOff x="971600" y="5661248"/>
            <a:chExt cx="936104" cy="792088"/>
          </a:xfrm>
        </p:grpSpPr>
        <p:cxnSp>
          <p:nvCxnSpPr>
            <p:cNvPr id="117" name="Connecteur droit avec flèche 116"/>
            <p:cNvCxnSpPr/>
            <p:nvPr/>
          </p:nvCxnSpPr>
          <p:spPr>
            <a:xfrm flipV="1">
              <a:off x="971600" y="5661248"/>
              <a:ext cx="864096" cy="57606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2"/>
            <p:cNvSpPr>
              <a:spLocks noChangeArrowheads="1"/>
            </p:cNvSpPr>
            <p:nvPr/>
          </p:nvSpPr>
          <p:spPr bwMode="auto">
            <a:xfrm>
              <a:off x="1547664" y="5991671"/>
              <a:ext cx="36004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smtClean="0">
                  <a:latin typeface="Segoe Print" pitchFamily="2" charset="0"/>
                </a:rPr>
                <a:t>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grpSp>
        <p:nvGrpSpPr>
          <p:cNvPr id="6" name="Groupe 145"/>
          <p:cNvGrpSpPr/>
          <p:nvPr/>
        </p:nvGrpSpPr>
        <p:grpSpPr>
          <a:xfrm>
            <a:off x="1115616" y="1412776"/>
            <a:ext cx="1008112" cy="4356000"/>
            <a:chOff x="35200" y="1988840"/>
            <a:chExt cx="1008112" cy="4356000"/>
          </a:xfrm>
        </p:grpSpPr>
        <p:cxnSp>
          <p:nvCxnSpPr>
            <p:cNvPr id="147" name="Connecteur droit avec flèche 146"/>
            <p:cNvCxnSpPr/>
            <p:nvPr/>
          </p:nvCxnSpPr>
          <p:spPr>
            <a:xfrm rot="5400000">
              <a:off x="-1134688" y="4166840"/>
              <a:ext cx="4356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Rectangle 2"/>
            <p:cNvSpPr>
              <a:spLocks noChangeArrowheads="1"/>
            </p:cNvSpPr>
            <p:nvPr/>
          </p:nvSpPr>
          <p:spPr bwMode="auto">
            <a:xfrm>
              <a:off x="35200" y="3429000"/>
              <a:ext cx="936104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fr-FR" sz="2400" b="1" dirty="0" err="1" smtClean="0">
                  <a:latin typeface="Segoe Print" pitchFamily="2" charset="0"/>
                </a:rPr>
                <a:t>c≠a</a:t>
              </a:r>
              <a:endParaRPr lang="fr-FR" sz="2400" b="1" dirty="0">
                <a:latin typeface="Segoe Print" pitchFamily="2" charset="0"/>
              </a:endParaRPr>
            </a:p>
          </p:txBody>
        </p:sp>
      </p:grpSp>
      <p:sp>
        <p:nvSpPr>
          <p:cNvPr id="149" name="Rectangle 2"/>
          <p:cNvSpPr>
            <a:spLocks noChangeArrowheads="1"/>
          </p:cNvSpPr>
          <p:nvPr/>
        </p:nvSpPr>
        <p:spPr bwMode="auto">
          <a:xfrm>
            <a:off x="4788024" y="1629381"/>
            <a:ext cx="4283968" cy="25545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fr-FR" sz="2400" b="1" dirty="0" smtClean="0">
                <a:latin typeface="Segoe Print" pitchFamily="2" charset="0"/>
              </a:rPr>
              <a:t>Les sommets :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(0, 0, 0)</a:t>
            </a:r>
          </a:p>
          <a:p>
            <a:pPr algn="ctr"/>
            <a:endParaRPr lang="fr-FR" sz="2400" b="1" dirty="0" smtClean="0">
              <a:latin typeface="Segoe Print" pitchFamily="2" charset="0"/>
            </a:endParaRPr>
          </a:p>
          <a:p>
            <a:pPr algn="just"/>
            <a:r>
              <a:rPr lang="fr-FR" sz="2400" b="1" dirty="0" smtClean="0">
                <a:latin typeface="Segoe Print" pitchFamily="2" charset="0"/>
              </a:rPr>
              <a:t>L’atome interne,</a:t>
            </a:r>
          </a:p>
          <a:p>
            <a:pPr algn="just"/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    (1/3, </a:t>
            </a:r>
            <a:r>
              <a:rPr lang="fr-FR" sz="2800" b="1" dirty="0" smtClean="0">
                <a:latin typeface="Segoe Print" pitchFamily="2" charset="0"/>
              </a:rPr>
              <a:t>2/3,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1/2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endParaRPr lang="fr-FR" sz="2400" b="1" dirty="0">
              <a:latin typeface="Segoe Print" pitchFamily="2" charset="0"/>
            </a:endParaRPr>
          </a:p>
        </p:txBody>
      </p:sp>
      <p:sp>
        <p:nvSpPr>
          <p:cNvPr id="150" name="Flèche courbée vers le haut 149"/>
          <p:cNvSpPr/>
          <p:nvPr/>
        </p:nvSpPr>
        <p:spPr>
          <a:xfrm rot="13520260">
            <a:off x="2039010" y="4954419"/>
            <a:ext cx="1008112" cy="385318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5" name="Rectangle 2"/>
          <p:cNvSpPr>
            <a:spLocks noChangeArrowheads="1"/>
          </p:cNvSpPr>
          <p:nvPr/>
        </p:nvSpPr>
        <p:spPr bwMode="auto">
          <a:xfrm>
            <a:off x="2339752" y="4623519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l-GR" sz="2400" b="1" dirty="0" smtClean="0">
                <a:latin typeface="Segoe Print" pitchFamily="2" charset="0"/>
              </a:rPr>
              <a:t>α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56" name="Flèche courbée vers le haut 155"/>
          <p:cNvSpPr/>
          <p:nvPr/>
        </p:nvSpPr>
        <p:spPr>
          <a:xfrm rot="7964957">
            <a:off x="1167193" y="5249429"/>
            <a:ext cx="1008112" cy="385318"/>
          </a:xfrm>
          <a:prstGeom prst="curvedUpArrow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7" name="Rectangle 2"/>
          <p:cNvSpPr>
            <a:spLocks noChangeArrowheads="1"/>
          </p:cNvSpPr>
          <p:nvPr/>
        </p:nvSpPr>
        <p:spPr bwMode="auto">
          <a:xfrm>
            <a:off x="1115616" y="4767535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l-GR" sz="2400" b="1" dirty="0" smtClean="0">
                <a:latin typeface="Segoe Print" pitchFamily="2" charset="0"/>
              </a:rPr>
              <a:t>β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58" name="Rectangle 2"/>
          <p:cNvSpPr>
            <a:spLocks noChangeArrowheads="1"/>
          </p:cNvSpPr>
          <p:nvPr/>
        </p:nvSpPr>
        <p:spPr bwMode="auto">
          <a:xfrm>
            <a:off x="2267744" y="580526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l-GR" sz="2400" b="1" dirty="0" smtClean="0">
                <a:latin typeface="Segoe Print" pitchFamily="2" charset="0"/>
              </a:rPr>
              <a:t>γ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59" name="Flèche courbée vers le haut 158"/>
          <p:cNvSpPr/>
          <p:nvPr/>
        </p:nvSpPr>
        <p:spPr>
          <a:xfrm rot="20331425">
            <a:off x="1799249" y="5755160"/>
            <a:ext cx="1008112" cy="385318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-108520" y="6093296"/>
            <a:ext cx="432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cxnSp>
        <p:nvCxnSpPr>
          <p:cNvPr id="105" name="Connecteur droit avec flèche 104"/>
          <p:cNvCxnSpPr/>
          <p:nvPr/>
        </p:nvCxnSpPr>
        <p:spPr>
          <a:xfrm rot="16200000">
            <a:off x="647565" y="1736812"/>
            <a:ext cx="2232248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/>
          <p:nvPr/>
        </p:nvCxnSpPr>
        <p:spPr>
          <a:xfrm flipH="1">
            <a:off x="-108520" y="5733256"/>
            <a:ext cx="1800200" cy="936104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>
            <a:off x="3347864" y="5733256"/>
            <a:ext cx="1296144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13"/>
          <p:cNvGrpSpPr/>
          <p:nvPr/>
        </p:nvGrpSpPr>
        <p:grpSpPr>
          <a:xfrm>
            <a:off x="-612576" y="1124744"/>
            <a:ext cx="4752528" cy="5400600"/>
            <a:chOff x="539552" y="836712"/>
            <a:chExt cx="4752528" cy="5400600"/>
          </a:xfrm>
        </p:grpSpPr>
        <p:sp>
          <p:nvSpPr>
            <p:cNvPr id="115" name="Forme libre 114"/>
            <p:cNvSpPr/>
            <p:nvPr/>
          </p:nvSpPr>
          <p:spPr>
            <a:xfrm>
              <a:off x="1907705" y="1196752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Forme libre 115"/>
            <p:cNvSpPr/>
            <p:nvPr/>
          </p:nvSpPr>
          <p:spPr>
            <a:xfrm>
              <a:off x="1907705" y="5373216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e 48"/>
            <p:cNvGrpSpPr/>
            <p:nvPr/>
          </p:nvGrpSpPr>
          <p:grpSpPr>
            <a:xfrm>
              <a:off x="539552" y="836712"/>
              <a:ext cx="4752528" cy="5400600"/>
              <a:chOff x="539552" y="836712"/>
              <a:chExt cx="4752528" cy="5400600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1835696" y="1772816"/>
                <a:ext cx="2556000" cy="4176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9" name="Connecteur droit 118"/>
              <p:cNvCxnSpPr/>
              <p:nvPr/>
            </p:nvCxnSpPr>
            <p:spPr>
              <a:xfrm flipH="1" flipV="1">
                <a:off x="2915816" y="1196752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/>
              <p:cNvCxnSpPr/>
              <p:nvPr/>
            </p:nvCxnSpPr>
            <p:spPr>
              <a:xfrm flipH="1">
                <a:off x="1835696" y="1196752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120"/>
              <p:cNvCxnSpPr/>
              <p:nvPr/>
            </p:nvCxnSpPr>
            <p:spPr>
              <a:xfrm>
                <a:off x="539552" y="1124744"/>
                <a:ext cx="1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cteur droit 121"/>
              <p:cNvCxnSpPr/>
              <p:nvPr/>
            </p:nvCxnSpPr>
            <p:spPr>
              <a:xfrm flipH="1">
                <a:off x="4355976" y="1196752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Rectangle 122"/>
              <p:cNvSpPr/>
              <p:nvPr/>
            </p:nvSpPr>
            <p:spPr>
              <a:xfrm>
                <a:off x="2916056" y="1196752"/>
                <a:ext cx="2160000" cy="4212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4" name="Connecteur droit 123"/>
              <p:cNvCxnSpPr/>
              <p:nvPr/>
            </p:nvCxnSpPr>
            <p:spPr>
              <a:xfrm flipH="1" flipV="1">
                <a:off x="2915816" y="5373216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cteur droit 124"/>
              <p:cNvCxnSpPr/>
              <p:nvPr/>
            </p:nvCxnSpPr>
            <p:spPr>
              <a:xfrm flipH="1">
                <a:off x="1835696" y="5373216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125"/>
              <p:cNvCxnSpPr/>
              <p:nvPr/>
            </p:nvCxnSpPr>
            <p:spPr>
              <a:xfrm flipH="1">
                <a:off x="4355976" y="5373216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cteur droit 126"/>
              <p:cNvCxnSpPr>
                <a:endCxn id="123" idx="1"/>
              </p:cNvCxnSpPr>
              <p:nvPr/>
            </p:nvCxnSpPr>
            <p:spPr>
              <a:xfrm flipH="1" flipV="1">
                <a:off x="2916056" y="3302752"/>
                <a:ext cx="1511928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127"/>
              <p:cNvCxnSpPr>
                <a:stCxn id="123" idx="1"/>
              </p:cNvCxnSpPr>
              <p:nvPr/>
            </p:nvCxnSpPr>
            <p:spPr>
              <a:xfrm flipH="1">
                <a:off x="1835696" y="3302752"/>
                <a:ext cx="1080360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cteur droit 128"/>
              <p:cNvCxnSpPr/>
              <p:nvPr/>
            </p:nvCxnSpPr>
            <p:spPr>
              <a:xfrm flipH="1">
                <a:off x="4355976" y="3284984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cteur droit 129"/>
              <p:cNvCxnSpPr>
                <a:stCxn id="123" idx="1"/>
              </p:cNvCxnSpPr>
              <p:nvPr/>
            </p:nvCxnSpPr>
            <p:spPr>
              <a:xfrm flipV="1">
                <a:off x="2916056" y="3284984"/>
                <a:ext cx="2159496" cy="17768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cteur droit 130"/>
              <p:cNvCxnSpPr/>
              <p:nvPr/>
            </p:nvCxnSpPr>
            <p:spPr>
              <a:xfrm>
                <a:off x="1799976" y="3861048"/>
                <a:ext cx="2556000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Ellipse 4"/>
              <p:cNvSpPr/>
              <p:nvPr/>
            </p:nvSpPr>
            <p:spPr>
              <a:xfrm>
                <a:off x="4752080" y="944784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3" name="Ellipse 132"/>
              <p:cNvSpPr/>
              <p:nvPr/>
            </p:nvSpPr>
            <p:spPr>
              <a:xfrm>
                <a:off x="2555776" y="8367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4" name="Ellipse 133"/>
              <p:cNvSpPr/>
              <p:nvPr/>
            </p:nvSpPr>
            <p:spPr>
              <a:xfrm>
                <a:off x="410400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5" name="Ellipse 134"/>
              <p:cNvSpPr/>
              <p:nvPr/>
            </p:nvSpPr>
            <p:spPr>
              <a:xfrm>
                <a:off x="158372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4752080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7" name="Ellipse 136"/>
              <p:cNvSpPr/>
              <p:nvPr/>
            </p:nvSpPr>
            <p:spPr>
              <a:xfrm>
                <a:off x="2663848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" name="Ellipse 137"/>
              <p:cNvSpPr/>
              <p:nvPr/>
            </p:nvSpPr>
            <p:spPr>
              <a:xfrm>
                <a:off x="4104008" y="566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9" name="Ellipse 138"/>
              <p:cNvSpPr/>
              <p:nvPr/>
            </p:nvSpPr>
            <p:spPr>
              <a:xfrm>
                <a:off x="1547664" y="56973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" name="Ellipse 140"/>
              <p:cNvSpPr/>
              <p:nvPr/>
            </p:nvSpPr>
            <p:spPr>
              <a:xfrm>
                <a:off x="3887984" y="3175173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42" name="Rectangle 2"/>
          <p:cNvSpPr>
            <a:spLocks noChangeArrowheads="1"/>
          </p:cNvSpPr>
          <p:nvPr/>
        </p:nvSpPr>
        <p:spPr bwMode="auto">
          <a:xfrm>
            <a:off x="179512" y="44624"/>
            <a:ext cx="37079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Pseudo maille HC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auto">
          <a:xfrm>
            <a:off x="3563888" y="188640"/>
            <a:ext cx="367240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dirty="0" smtClean="0">
                <a:latin typeface="Segoe Print" pitchFamily="2" charset="0"/>
              </a:rPr>
              <a:t>Les </a:t>
            </a:r>
            <a:r>
              <a:rPr lang="fr-FR" dirty="0" err="1" smtClean="0">
                <a:latin typeface="Segoe Print" pitchFamily="2" charset="0"/>
              </a:rPr>
              <a:t>coord</a:t>
            </a:r>
            <a:r>
              <a:rPr lang="fr-FR" dirty="0" smtClean="0">
                <a:latin typeface="Segoe Print" pitchFamily="2" charset="0"/>
              </a:rPr>
              <a:t>. </a:t>
            </a:r>
            <a:r>
              <a:rPr lang="fr-FR" dirty="0" err="1" smtClean="0">
                <a:latin typeface="Segoe Print" pitchFamily="2" charset="0"/>
              </a:rPr>
              <a:t>réd</a:t>
            </a:r>
            <a:r>
              <a:rPr lang="fr-FR" dirty="0" smtClean="0">
                <a:latin typeface="Segoe Print" pitchFamily="2" charset="0"/>
              </a:rPr>
              <a:t>. des atomes </a:t>
            </a:r>
            <a:br>
              <a:rPr lang="fr-FR" dirty="0" smtClean="0">
                <a:latin typeface="Segoe Print" pitchFamily="2" charset="0"/>
              </a:rPr>
            </a:br>
            <a:r>
              <a:rPr lang="fr-FR" dirty="0" smtClean="0">
                <a:latin typeface="Segoe Print" pitchFamily="2" charset="0"/>
              </a:rPr>
              <a:t>de la </a:t>
            </a:r>
            <a:r>
              <a:rPr lang="fr-FR" dirty="0" err="1" smtClean="0">
                <a:latin typeface="Segoe Print" pitchFamily="2" charset="0"/>
              </a:rPr>
              <a:t>ps.maille</a:t>
            </a:r>
            <a:r>
              <a:rPr lang="fr-FR" dirty="0" smtClean="0">
                <a:latin typeface="Segoe Print" pitchFamily="2" charset="0"/>
              </a:rPr>
              <a:t> </a:t>
            </a:r>
            <a:r>
              <a:rPr lang="fr-FR" dirty="0" err="1" smtClean="0">
                <a:latin typeface="Segoe Print" pitchFamily="2" charset="0"/>
              </a:rPr>
              <a:t>hex</a:t>
            </a:r>
            <a:r>
              <a:rPr lang="fr-FR" dirty="0" smtClean="0">
                <a:latin typeface="Segoe Print" pitchFamily="2" charset="0"/>
              </a:rPr>
              <a:t>.</a:t>
            </a:r>
            <a:endParaRPr lang="fr-FR" dirty="0">
              <a:latin typeface="Segoe Print" pitchFamily="2" charset="0"/>
            </a:endParaRPr>
          </a:p>
        </p:txBody>
      </p:sp>
      <p:sp>
        <p:nvSpPr>
          <p:cNvPr id="107" name="Rectangle 2"/>
          <p:cNvSpPr>
            <a:spLocks noChangeArrowheads="1"/>
          </p:cNvSpPr>
          <p:nvPr/>
        </p:nvSpPr>
        <p:spPr bwMode="auto">
          <a:xfrm>
            <a:off x="4139952" y="5157192"/>
            <a:ext cx="432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y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09" name="Rectangle 2"/>
          <p:cNvSpPr>
            <a:spLocks noChangeArrowheads="1"/>
          </p:cNvSpPr>
          <p:nvPr/>
        </p:nvSpPr>
        <p:spPr bwMode="auto">
          <a:xfrm>
            <a:off x="1907704" y="620688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z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11" name="Rectangle 2"/>
          <p:cNvSpPr>
            <a:spLocks noChangeArrowheads="1"/>
          </p:cNvSpPr>
          <p:nvPr/>
        </p:nvSpPr>
        <p:spPr bwMode="auto">
          <a:xfrm>
            <a:off x="1763688" y="6279703"/>
            <a:ext cx="9361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b=a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48" name="Rectangle 2"/>
          <p:cNvSpPr>
            <a:spLocks noChangeArrowheads="1"/>
          </p:cNvSpPr>
          <p:nvPr/>
        </p:nvSpPr>
        <p:spPr bwMode="auto">
          <a:xfrm>
            <a:off x="755576" y="2852936"/>
            <a:ext cx="9361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err="1" smtClean="0">
                <a:latin typeface="Segoe Print" pitchFamily="2" charset="0"/>
              </a:rPr>
              <a:t>c≠a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49" name="Rectangle 2"/>
          <p:cNvSpPr>
            <a:spLocks noChangeArrowheads="1"/>
          </p:cNvSpPr>
          <p:nvPr/>
        </p:nvSpPr>
        <p:spPr bwMode="auto">
          <a:xfrm>
            <a:off x="7236296" y="188640"/>
            <a:ext cx="2016224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(0, 0, 0)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(1/3, </a:t>
            </a:r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2/3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, </a:t>
            </a:r>
            <a:r>
              <a:rPr lang="fr-FR" b="1" dirty="0" smtClean="0">
                <a:latin typeface="Segoe Print" pitchFamily="2" charset="0"/>
              </a:rPr>
              <a:t>½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  <a:endParaRPr lang="fr-FR" b="1" dirty="0">
              <a:latin typeface="Segoe Print" pitchFamily="2" charset="0"/>
            </a:endParaRPr>
          </a:p>
        </p:txBody>
      </p:sp>
      <p:sp>
        <p:nvSpPr>
          <p:cNvPr id="57" name="Rectangle 2"/>
          <p:cNvSpPr>
            <a:spLocks noChangeArrowheads="1"/>
          </p:cNvSpPr>
          <p:nvPr/>
        </p:nvSpPr>
        <p:spPr bwMode="auto">
          <a:xfrm>
            <a:off x="4211960" y="980728"/>
            <a:ext cx="5112568" cy="46166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Volume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fr-FR" sz="2400" b="1" baseline="-25000" dirty="0" err="1" smtClean="0">
                <a:solidFill>
                  <a:srgbClr val="FF0000"/>
                </a:solidFill>
                <a:latin typeface="Segoe Print" pitchFamily="2" charset="0"/>
              </a:rPr>
              <a:t>ps</a:t>
            </a:r>
            <a:r>
              <a:rPr lang="fr-FR" sz="2400" b="1" baseline="-25000" dirty="0" smtClean="0">
                <a:solidFill>
                  <a:srgbClr val="FF0000"/>
                </a:solidFill>
                <a:latin typeface="Segoe Print" pitchFamily="2" charset="0"/>
              </a:rPr>
              <a:t>. maille </a:t>
            </a:r>
            <a:r>
              <a:rPr lang="fr-FR" sz="2400" b="1" baseline="-25000" dirty="0" err="1" smtClean="0">
                <a:solidFill>
                  <a:srgbClr val="FF0000"/>
                </a:solidFill>
                <a:latin typeface="Segoe Print" pitchFamily="2" charset="0"/>
              </a:rPr>
              <a:t>hex</a:t>
            </a:r>
            <a:r>
              <a:rPr lang="fr-FR" sz="2400" b="1" baseline="-25000" dirty="0" smtClean="0">
                <a:latin typeface="Segoe Print" pitchFamily="2" charset="0"/>
              </a:rPr>
              <a:t>.</a:t>
            </a:r>
            <a:r>
              <a:rPr lang="fr-FR" sz="2400" b="1" dirty="0" smtClean="0">
                <a:latin typeface="Segoe Print" pitchFamily="2" charset="0"/>
              </a:rPr>
              <a:t> </a:t>
            </a:r>
            <a:r>
              <a:rPr lang="fr-FR" b="1" dirty="0" smtClean="0">
                <a:latin typeface="Segoe Print" pitchFamily="2" charset="0"/>
              </a:rPr>
              <a:t>= a</a:t>
            </a:r>
            <a:r>
              <a:rPr lang="fr-FR" sz="2400" b="1" baseline="30000" dirty="0" smtClean="0">
                <a:latin typeface="Segoe Print" pitchFamily="2" charset="0"/>
              </a:rPr>
              <a:t>2</a:t>
            </a:r>
            <a:r>
              <a:rPr lang="fr-FR" b="1" dirty="0" smtClean="0">
                <a:latin typeface="Segoe Print" pitchFamily="2" charset="0"/>
              </a:rPr>
              <a:t>. c . sin 120°</a:t>
            </a:r>
            <a:endParaRPr lang="fr-FR" sz="2400" b="1" dirty="0">
              <a:latin typeface="Segoe Print" pitchFamily="2" charset="0"/>
            </a:endParaRPr>
          </a:p>
        </p:txBody>
      </p:sp>
      <p:grpSp>
        <p:nvGrpSpPr>
          <p:cNvPr id="4" name="Groupe 68"/>
          <p:cNvGrpSpPr/>
          <p:nvPr/>
        </p:nvGrpSpPr>
        <p:grpSpPr>
          <a:xfrm>
            <a:off x="1763688" y="3717032"/>
            <a:ext cx="1331904" cy="2196000"/>
            <a:chOff x="1763688" y="3717032"/>
            <a:chExt cx="1331904" cy="2196000"/>
          </a:xfrm>
        </p:grpSpPr>
        <p:cxnSp>
          <p:nvCxnSpPr>
            <p:cNvPr id="59" name="Connecteur droit 58"/>
            <p:cNvCxnSpPr/>
            <p:nvPr/>
          </p:nvCxnSpPr>
          <p:spPr>
            <a:xfrm flipH="1">
              <a:off x="1835696" y="3789040"/>
              <a:ext cx="1152128" cy="187220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1763688" y="5733256"/>
              <a:ext cx="1331904" cy="144016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e 66"/>
            <p:cNvGrpSpPr/>
            <p:nvPr/>
          </p:nvGrpSpPr>
          <p:grpSpPr>
            <a:xfrm>
              <a:off x="2771800" y="5445224"/>
              <a:ext cx="288032" cy="432048"/>
              <a:chOff x="5940152" y="4725144"/>
              <a:chExt cx="216024" cy="216024"/>
            </a:xfrm>
          </p:grpSpPr>
          <p:cxnSp>
            <p:nvCxnSpPr>
              <p:cNvPr id="65" name="Connecteur droit 64"/>
              <p:cNvCxnSpPr/>
              <p:nvPr/>
            </p:nvCxnSpPr>
            <p:spPr>
              <a:xfrm>
                <a:off x="5940152" y="4725144"/>
                <a:ext cx="216024" cy="0"/>
              </a:xfrm>
              <a:prstGeom prst="line">
                <a:avLst/>
              </a:prstGeom>
              <a:ln w="19050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/>
              <p:cNvCxnSpPr/>
              <p:nvPr/>
            </p:nvCxnSpPr>
            <p:spPr>
              <a:xfrm rot="16200000">
                <a:off x="5832140" y="4833156"/>
                <a:ext cx="216024" cy="0"/>
              </a:xfrm>
              <a:prstGeom prst="line">
                <a:avLst/>
              </a:prstGeom>
              <a:ln w="19050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" name="Connecteur droit 67"/>
            <p:cNvCxnSpPr/>
            <p:nvPr/>
          </p:nvCxnSpPr>
          <p:spPr>
            <a:xfrm>
              <a:off x="3059832" y="3717032"/>
              <a:ext cx="0" cy="219600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angle 2"/>
          <p:cNvSpPr>
            <a:spLocks noChangeArrowheads="1"/>
          </p:cNvSpPr>
          <p:nvPr/>
        </p:nvSpPr>
        <p:spPr bwMode="auto">
          <a:xfrm>
            <a:off x="2555776" y="3356992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H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1" name="Rectangle 2"/>
          <p:cNvSpPr>
            <a:spLocks noChangeArrowheads="1"/>
          </p:cNvSpPr>
          <p:nvPr/>
        </p:nvSpPr>
        <p:spPr bwMode="auto">
          <a:xfrm>
            <a:off x="2411760" y="544522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G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2" name="Rectangle 2"/>
          <p:cNvSpPr>
            <a:spLocks noChangeArrowheads="1"/>
          </p:cNvSpPr>
          <p:nvPr/>
        </p:nvSpPr>
        <p:spPr bwMode="auto">
          <a:xfrm>
            <a:off x="1115616" y="5229200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A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3" name="Rectangle 2"/>
          <p:cNvSpPr>
            <a:spLocks noChangeArrowheads="1"/>
          </p:cNvSpPr>
          <p:nvPr/>
        </p:nvSpPr>
        <p:spPr bwMode="auto">
          <a:xfrm>
            <a:off x="2987824" y="627970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B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4" name="Rectangle 2"/>
          <p:cNvSpPr>
            <a:spLocks noChangeArrowheads="1"/>
          </p:cNvSpPr>
          <p:nvPr/>
        </p:nvSpPr>
        <p:spPr bwMode="auto">
          <a:xfrm>
            <a:off x="3491880" y="544522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C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5228456" y="1628800"/>
            <a:ext cx="3015952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Exprimer   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 = f (a)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77" name="Rectangle 2"/>
          <p:cNvSpPr>
            <a:spLocks noChangeArrowheads="1"/>
          </p:cNvSpPr>
          <p:nvPr/>
        </p:nvSpPr>
        <p:spPr bwMode="auto">
          <a:xfrm>
            <a:off x="4067944" y="2060848"/>
            <a:ext cx="5076056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AH = BH = CH = AB = BC = CA = 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a</a:t>
            </a:r>
            <a:r>
              <a:rPr lang="fr-FR" b="1" dirty="0" smtClean="0">
                <a:latin typeface="Segoe Print" pitchFamily="2" charset="0"/>
              </a:rPr>
              <a:t> 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78" name="Rectangle 2"/>
          <p:cNvSpPr>
            <a:spLocks noChangeArrowheads="1"/>
          </p:cNvSpPr>
          <p:nvPr/>
        </p:nvSpPr>
        <p:spPr bwMode="auto">
          <a:xfrm>
            <a:off x="4860032" y="2564904"/>
            <a:ext cx="3952056" cy="150810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Le point</a:t>
            </a:r>
            <a:r>
              <a:rPr lang="fr-FR" sz="2400" b="1" dirty="0" smtClean="0">
                <a:latin typeface="Segoe Print" pitchFamily="2" charset="0"/>
              </a:rPr>
              <a:t>  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G</a:t>
            </a:r>
            <a:r>
              <a:rPr lang="fr-FR" b="1" dirty="0" smtClean="0">
                <a:latin typeface="Segoe Print" pitchFamily="2" charset="0"/>
              </a:rPr>
              <a:t>   est </a:t>
            </a:r>
          </a:p>
          <a:p>
            <a:pPr algn="ctr"/>
            <a:r>
              <a:rPr lang="fr-FR" b="1" dirty="0" smtClean="0">
                <a:latin typeface="Segoe Print" pitchFamily="2" charset="0"/>
              </a:rPr>
              <a:t>le centre de gravité du triangle équilatéral ABC</a:t>
            </a:r>
          </a:p>
          <a:p>
            <a:pPr algn="ctr"/>
            <a:r>
              <a:rPr lang="fr-FR" b="1" dirty="0" smtClean="0">
                <a:latin typeface="Segoe Print" pitchFamily="2" charset="0"/>
              </a:rPr>
              <a:t>AG = 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a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/ 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√3 </a:t>
            </a:r>
            <a:r>
              <a:rPr lang="fr-FR" b="1" dirty="0" smtClean="0">
                <a:latin typeface="Segoe Print" pitchFamily="2" charset="0"/>
              </a:rPr>
              <a:t>= </a:t>
            </a:r>
            <a:r>
              <a:rPr lang="fr-FR" sz="2800" b="1" dirty="0" smtClean="0">
                <a:solidFill>
                  <a:srgbClr val="0000FF"/>
                </a:solidFill>
                <a:latin typeface="Segoe Print" pitchFamily="2" charset="0"/>
              </a:rPr>
              <a:t>a √3 </a:t>
            </a:r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/ 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3</a:t>
            </a:r>
            <a:r>
              <a:rPr lang="fr-FR" b="1" dirty="0" smtClean="0">
                <a:latin typeface="Segoe Print" pitchFamily="2" charset="0"/>
              </a:rPr>
              <a:t> 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79" name="Rectangle 2"/>
          <p:cNvSpPr>
            <a:spLocks noChangeArrowheads="1"/>
          </p:cNvSpPr>
          <p:nvPr/>
        </p:nvSpPr>
        <p:spPr bwMode="auto">
          <a:xfrm>
            <a:off x="4860032" y="4086944"/>
            <a:ext cx="3952056" cy="1077218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 Le triangle est rectangle AGH au point </a:t>
            </a:r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G</a:t>
            </a:r>
            <a:endParaRPr lang="fr-FR" b="1" dirty="0" smtClean="0">
              <a:latin typeface="Segoe Print" pitchFamily="2" charset="0"/>
            </a:endParaRPr>
          </a:p>
          <a:p>
            <a:pPr algn="ctr"/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AG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 + GH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= AH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80" name="Rectangle 2"/>
          <p:cNvSpPr>
            <a:spLocks noChangeArrowheads="1"/>
          </p:cNvSpPr>
          <p:nvPr/>
        </p:nvSpPr>
        <p:spPr bwMode="auto">
          <a:xfrm>
            <a:off x="5660504" y="5085184"/>
            <a:ext cx="243988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 or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 GH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= c /2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81" name="Rectangle 2"/>
          <p:cNvSpPr>
            <a:spLocks noChangeArrowheads="1"/>
          </p:cNvSpPr>
          <p:nvPr/>
        </p:nvSpPr>
        <p:spPr bwMode="auto">
          <a:xfrm>
            <a:off x="4860032" y="5517232"/>
            <a:ext cx="3952056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a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/3 + c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/4 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= a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8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3" y="5949280"/>
            <a:ext cx="1872547" cy="83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70" grpId="0"/>
      <p:bldP spid="71" grpId="0"/>
      <p:bldP spid="72" grpId="0"/>
      <p:bldP spid="73" grpId="0"/>
      <p:bldP spid="74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>
            <a:spLocks noChangeArrowheads="1"/>
          </p:cNvSpPr>
          <p:nvPr/>
        </p:nvSpPr>
        <p:spPr bwMode="auto">
          <a:xfrm>
            <a:off x="-108520" y="6093296"/>
            <a:ext cx="432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x</a:t>
            </a:r>
            <a:endParaRPr lang="fr-FR" sz="2400" b="1" dirty="0">
              <a:latin typeface="Segoe Print" pitchFamily="2" charset="0"/>
            </a:endParaRPr>
          </a:p>
        </p:txBody>
      </p:sp>
      <p:cxnSp>
        <p:nvCxnSpPr>
          <p:cNvPr id="105" name="Connecteur droit avec flèche 104"/>
          <p:cNvCxnSpPr/>
          <p:nvPr/>
        </p:nvCxnSpPr>
        <p:spPr>
          <a:xfrm rot="16200000">
            <a:off x="647565" y="1736812"/>
            <a:ext cx="2232248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/>
          <p:nvPr/>
        </p:nvCxnSpPr>
        <p:spPr>
          <a:xfrm flipH="1">
            <a:off x="-108520" y="5733256"/>
            <a:ext cx="1800200" cy="936104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>
            <a:off x="3347864" y="5733256"/>
            <a:ext cx="1296144" cy="0"/>
          </a:xfrm>
          <a:prstGeom prst="straightConnector1">
            <a:avLst/>
          </a:prstGeom>
          <a:ln w="57150">
            <a:solidFill>
              <a:srgbClr val="3333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13"/>
          <p:cNvGrpSpPr/>
          <p:nvPr/>
        </p:nvGrpSpPr>
        <p:grpSpPr>
          <a:xfrm>
            <a:off x="-612576" y="1124744"/>
            <a:ext cx="4752528" cy="5400600"/>
            <a:chOff x="539552" y="836712"/>
            <a:chExt cx="4752528" cy="5400600"/>
          </a:xfrm>
        </p:grpSpPr>
        <p:sp>
          <p:nvSpPr>
            <p:cNvPr id="115" name="Forme libre 114"/>
            <p:cNvSpPr/>
            <p:nvPr/>
          </p:nvSpPr>
          <p:spPr>
            <a:xfrm>
              <a:off x="1907705" y="1196752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Forme libre 115"/>
            <p:cNvSpPr/>
            <p:nvPr/>
          </p:nvSpPr>
          <p:spPr>
            <a:xfrm>
              <a:off x="1907705" y="5373216"/>
              <a:ext cx="3168351" cy="576064"/>
            </a:xfrm>
            <a:custGeom>
              <a:avLst/>
              <a:gdLst>
                <a:gd name="connsiteX0" fmla="*/ 140677 w 1659987"/>
                <a:gd name="connsiteY0" fmla="*/ 0 h 815926"/>
                <a:gd name="connsiteX1" fmla="*/ 0 w 1659987"/>
                <a:gd name="connsiteY1" fmla="*/ 787790 h 815926"/>
                <a:gd name="connsiteX2" fmla="*/ 1603717 w 1659987"/>
                <a:gd name="connsiteY2" fmla="*/ 815926 h 815926"/>
                <a:gd name="connsiteX3" fmla="*/ 1659987 w 1659987"/>
                <a:gd name="connsiteY3" fmla="*/ 112541 h 815926"/>
                <a:gd name="connsiteX4" fmla="*/ 140677 w 1659987"/>
                <a:gd name="connsiteY4" fmla="*/ 0 h 815926"/>
                <a:gd name="connsiteX0" fmla="*/ 140677 w 2448272"/>
                <a:gd name="connsiteY0" fmla="*/ 0 h 792088"/>
                <a:gd name="connsiteX1" fmla="*/ 0 w 2448272"/>
                <a:gd name="connsiteY1" fmla="*/ 787790 h 792088"/>
                <a:gd name="connsiteX2" fmla="*/ 2448272 w 2448272"/>
                <a:gd name="connsiteY2" fmla="*/ 792088 h 792088"/>
                <a:gd name="connsiteX3" fmla="*/ 1659987 w 2448272"/>
                <a:gd name="connsiteY3" fmla="*/ 112541 h 792088"/>
                <a:gd name="connsiteX4" fmla="*/ 140677 w 2448272"/>
                <a:gd name="connsiteY4" fmla="*/ 0 h 792088"/>
                <a:gd name="connsiteX0" fmla="*/ 140677 w 3168351"/>
                <a:gd name="connsiteY0" fmla="*/ 0 h 792088"/>
                <a:gd name="connsiteX1" fmla="*/ 0 w 3168351"/>
                <a:gd name="connsiteY1" fmla="*/ 787790 h 792088"/>
                <a:gd name="connsiteX2" fmla="*/ 2448272 w 3168351"/>
                <a:gd name="connsiteY2" fmla="*/ 792088 h 792088"/>
                <a:gd name="connsiteX3" fmla="*/ 3168351 w 3168351"/>
                <a:gd name="connsiteY3" fmla="*/ 216024 h 792088"/>
                <a:gd name="connsiteX4" fmla="*/ 140677 w 3168351"/>
                <a:gd name="connsiteY4" fmla="*/ 0 h 792088"/>
                <a:gd name="connsiteX0" fmla="*/ 1008111 w 3168351"/>
                <a:gd name="connsiteY0" fmla="*/ 0 h 648072"/>
                <a:gd name="connsiteX1" fmla="*/ 0 w 3168351"/>
                <a:gd name="connsiteY1" fmla="*/ 643774 h 648072"/>
                <a:gd name="connsiteX2" fmla="*/ 2448272 w 3168351"/>
                <a:gd name="connsiteY2" fmla="*/ 648072 h 648072"/>
                <a:gd name="connsiteX3" fmla="*/ 3168351 w 3168351"/>
                <a:gd name="connsiteY3" fmla="*/ 72008 h 648072"/>
                <a:gd name="connsiteX4" fmla="*/ 1008111 w 3168351"/>
                <a:gd name="connsiteY4" fmla="*/ 0 h 648072"/>
                <a:gd name="connsiteX0" fmla="*/ 1008111 w 3168351"/>
                <a:gd name="connsiteY0" fmla="*/ 0 h 576064"/>
                <a:gd name="connsiteX1" fmla="*/ 0 w 3168351"/>
                <a:gd name="connsiteY1" fmla="*/ 571766 h 576064"/>
                <a:gd name="connsiteX2" fmla="*/ 2448272 w 3168351"/>
                <a:gd name="connsiteY2" fmla="*/ 576064 h 576064"/>
                <a:gd name="connsiteX3" fmla="*/ 3168351 w 3168351"/>
                <a:gd name="connsiteY3" fmla="*/ 0 h 576064"/>
                <a:gd name="connsiteX4" fmla="*/ 1008111 w 3168351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351" h="576064">
                  <a:moveTo>
                    <a:pt x="1008111" y="0"/>
                  </a:moveTo>
                  <a:lnTo>
                    <a:pt x="0" y="571766"/>
                  </a:lnTo>
                  <a:lnTo>
                    <a:pt x="2448272" y="576064"/>
                  </a:lnTo>
                  <a:lnTo>
                    <a:pt x="3168351" y="0"/>
                  </a:lnTo>
                  <a:lnTo>
                    <a:pt x="1008111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e 48"/>
            <p:cNvGrpSpPr/>
            <p:nvPr/>
          </p:nvGrpSpPr>
          <p:grpSpPr>
            <a:xfrm>
              <a:off x="539552" y="836712"/>
              <a:ext cx="4752528" cy="5400600"/>
              <a:chOff x="539552" y="836712"/>
              <a:chExt cx="4752528" cy="5400600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1835696" y="1772816"/>
                <a:ext cx="2556000" cy="4176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9" name="Connecteur droit 118"/>
              <p:cNvCxnSpPr/>
              <p:nvPr/>
            </p:nvCxnSpPr>
            <p:spPr>
              <a:xfrm flipH="1" flipV="1">
                <a:off x="2915816" y="1196752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/>
              <p:cNvCxnSpPr/>
              <p:nvPr/>
            </p:nvCxnSpPr>
            <p:spPr>
              <a:xfrm flipH="1">
                <a:off x="1835696" y="1196752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120"/>
              <p:cNvCxnSpPr/>
              <p:nvPr/>
            </p:nvCxnSpPr>
            <p:spPr>
              <a:xfrm>
                <a:off x="539552" y="1124744"/>
                <a:ext cx="1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cteur droit 121"/>
              <p:cNvCxnSpPr/>
              <p:nvPr/>
            </p:nvCxnSpPr>
            <p:spPr>
              <a:xfrm flipH="1">
                <a:off x="4355976" y="1196752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Rectangle 122"/>
              <p:cNvSpPr/>
              <p:nvPr/>
            </p:nvSpPr>
            <p:spPr>
              <a:xfrm>
                <a:off x="2916056" y="1196752"/>
                <a:ext cx="2160000" cy="4212000"/>
              </a:xfrm>
              <a:prstGeom prst="rect">
                <a:avLst/>
              </a:prstGeom>
              <a:noFill/>
              <a:ln w="5715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4" name="Connecteur droit 123"/>
              <p:cNvCxnSpPr/>
              <p:nvPr/>
            </p:nvCxnSpPr>
            <p:spPr>
              <a:xfrm flipH="1" flipV="1">
                <a:off x="2915816" y="5373216"/>
                <a:ext cx="151216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cteur droit 124"/>
              <p:cNvCxnSpPr/>
              <p:nvPr/>
            </p:nvCxnSpPr>
            <p:spPr>
              <a:xfrm flipH="1">
                <a:off x="1835696" y="5373216"/>
                <a:ext cx="1152128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125"/>
              <p:cNvCxnSpPr/>
              <p:nvPr/>
            </p:nvCxnSpPr>
            <p:spPr>
              <a:xfrm flipH="1">
                <a:off x="4355976" y="5373216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cteur droit 126"/>
              <p:cNvCxnSpPr>
                <a:endCxn id="123" idx="1"/>
              </p:cNvCxnSpPr>
              <p:nvPr/>
            </p:nvCxnSpPr>
            <p:spPr>
              <a:xfrm flipH="1" flipV="1">
                <a:off x="2916056" y="3302752"/>
                <a:ext cx="1511928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127"/>
              <p:cNvCxnSpPr>
                <a:stCxn id="123" idx="1"/>
              </p:cNvCxnSpPr>
              <p:nvPr/>
            </p:nvCxnSpPr>
            <p:spPr>
              <a:xfrm flipH="1">
                <a:off x="1835696" y="3302752"/>
                <a:ext cx="1080360" cy="558296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cteur droit 128"/>
              <p:cNvCxnSpPr/>
              <p:nvPr/>
            </p:nvCxnSpPr>
            <p:spPr>
              <a:xfrm flipH="1">
                <a:off x="4355976" y="3284984"/>
                <a:ext cx="720080" cy="576064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cteur droit 129"/>
              <p:cNvCxnSpPr>
                <a:stCxn id="123" idx="1"/>
              </p:cNvCxnSpPr>
              <p:nvPr/>
            </p:nvCxnSpPr>
            <p:spPr>
              <a:xfrm flipV="1">
                <a:off x="2916056" y="3284984"/>
                <a:ext cx="2159496" cy="17768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cteur droit 130"/>
              <p:cNvCxnSpPr/>
              <p:nvPr/>
            </p:nvCxnSpPr>
            <p:spPr>
              <a:xfrm>
                <a:off x="1799976" y="3861048"/>
                <a:ext cx="2556000" cy="0"/>
              </a:xfrm>
              <a:prstGeom prst="line">
                <a:avLst/>
              </a:prstGeom>
              <a:ln w="57150">
                <a:solidFill>
                  <a:srgbClr val="33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Ellipse 4"/>
              <p:cNvSpPr/>
              <p:nvPr/>
            </p:nvSpPr>
            <p:spPr>
              <a:xfrm>
                <a:off x="4752080" y="944784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3" name="Ellipse 132"/>
              <p:cNvSpPr/>
              <p:nvPr/>
            </p:nvSpPr>
            <p:spPr>
              <a:xfrm>
                <a:off x="2555776" y="8367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4" name="Ellipse 133"/>
              <p:cNvSpPr/>
              <p:nvPr/>
            </p:nvSpPr>
            <p:spPr>
              <a:xfrm>
                <a:off x="410400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5" name="Ellipse 134"/>
              <p:cNvSpPr/>
              <p:nvPr/>
            </p:nvSpPr>
            <p:spPr>
              <a:xfrm>
                <a:off x="1583728" y="15208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4752080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7" name="Ellipse 136"/>
              <p:cNvSpPr/>
              <p:nvPr/>
            </p:nvSpPr>
            <p:spPr>
              <a:xfrm>
                <a:off x="2663848" y="512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" name="Ellipse 137"/>
              <p:cNvSpPr/>
              <p:nvPr/>
            </p:nvSpPr>
            <p:spPr>
              <a:xfrm>
                <a:off x="4104008" y="5661248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9" name="Ellipse 138"/>
              <p:cNvSpPr/>
              <p:nvPr/>
            </p:nvSpPr>
            <p:spPr>
              <a:xfrm>
                <a:off x="1547664" y="5697312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" name="Ellipse 140"/>
              <p:cNvSpPr/>
              <p:nvPr/>
            </p:nvSpPr>
            <p:spPr>
              <a:xfrm>
                <a:off x="3887984" y="3175173"/>
                <a:ext cx="540000" cy="54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42" name="Rectangle 2"/>
          <p:cNvSpPr>
            <a:spLocks noChangeArrowheads="1"/>
          </p:cNvSpPr>
          <p:nvPr/>
        </p:nvSpPr>
        <p:spPr bwMode="auto">
          <a:xfrm>
            <a:off x="179512" y="44624"/>
            <a:ext cx="37079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Pseudo maille HC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107" name="Rectangle 2"/>
          <p:cNvSpPr>
            <a:spLocks noChangeArrowheads="1"/>
          </p:cNvSpPr>
          <p:nvPr/>
        </p:nvSpPr>
        <p:spPr bwMode="auto">
          <a:xfrm>
            <a:off x="4139952" y="5157192"/>
            <a:ext cx="432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y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09" name="Rectangle 2"/>
          <p:cNvSpPr>
            <a:spLocks noChangeArrowheads="1"/>
          </p:cNvSpPr>
          <p:nvPr/>
        </p:nvSpPr>
        <p:spPr bwMode="auto">
          <a:xfrm>
            <a:off x="1907704" y="620688"/>
            <a:ext cx="4320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z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11" name="Rectangle 2"/>
          <p:cNvSpPr>
            <a:spLocks noChangeArrowheads="1"/>
          </p:cNvSpPr>
          <p:nvPr/>
        </p:nvSpPr>
        <p:spPr bwMode="auto">
          <a:xfrm>
            <a:off x="1763688" y="6279703"/>
            <a:ext cx="9361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b=a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148" name="Rectangle 2"/>
          <p:cNvSpPr>
            <a:spLocks noChangeArrowheads="1"/>
          </p:cNvSpPr>
          <p:nvPr/>
        </p:nvSpPr>
        <p:spPr bwMode="auto">
          <a:xfrm>
            <a:off x="755576" y="2852936"/>
            <a:ext cx="9361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err="1" smtClean="0">
                <a:latin typeface="Segoe Print" pitchFamily="2" charset="0"/>
              </a:rPr>
              <a:t>c≠a</a:t>
            </a:r>
            <a:endParaRPr lang="fr-FR" sz="2400" b="1" dirty="0">
              <a:latin typeface="Segoe Print" pitchFamily="2" charset="0"/>
            </a:endParaRPr>
          </a:p>
        </p:txBody>
      </p:sp>
      <p:grpSp>
        <p:nvGrpSpPr>
          <p:cNvPr id="4" name="Groupe 68"/>
          <p:cNvGrpSpPr/>
          <p:nvPr/>
        </p:nvGrpSpPr>
        <p:grpSpPr>
          <a:xfrm>
            <a:off x="1763688" y="3717032"/>
            <a:ext cx="1331904" cy="2196000"/>
            <a:chOff x="1763688" y="3717032"/>
            <a:chExt cx="1331904" cy="2196000"/>
          </a:xfrm>
        </p:grpSpPr>
        <p:cxnSp>
          <p:nvCxnSpPr>
            <p:cNvPr id="59" name="Connecteur droit 58"/>
            <p:cNvCxnSpPr/>
            <p:nvPr/>
          </p:nvCxnSpPr>
          <p:spPr>
            <a:xfrm flipH="1">
              <a:off x="1835696" y="3789040"/>
              <a:ext cx="1152128" cy="187220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1763688" y="5733256"/>
              <a:ext cx="1331904" cy="144016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e 66"/>
            <p:cNvGrpSpPr/>
            <p:nvPr/>
          </p:nvGrpSpPr>
          <p:grpSpPr>
            <a:xfrm>
              <a:off x="2771800" y="5445224"/>
              <a:ext cx="288032" cy="432048"/>
              <a:chOff x="5940152" y="4725144"/>
              <a:chExt cx="216024" cy="216024"/>
            </a:xfrm>
          </p:grpSpPr>
          <p:cxnSp>
            <p:nvCxnSpPr>
              <p:cNvPr id="65" name="Connecteur droit 64"/>
              <p:cNvCxnSpPr/>
              <p:nvPr/>
            </p:nvCxnSpPr>
            <p:spPr>
              <a:xfrm>
                <a:off x="5940152" y="4725144"/>
                <a:ext cx="216024" cy="0"/>
              </a:xfrm>
              <a:prstGeom prst="line">
                <a:avLst/>
              </a:prstGeom>
              <a:ln w="19050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/>
              <p:cNvCxnSpPr/>
              <p:nvPr/>
            </p:nvCxnSpPr>
            <p:spPr>
              <a:xfrm rot="16200000">
                <a:off x="5832140" y="4833156"/>
                <a:ext cx="216024" cy="0"/>
              </a:xfrm>
              <a:prstGeom prst="line">
                <a:avLst/>
              </a:prstGeom>
              <a:ln w="19050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" name="Connecteur droit 67"/>
            <p:cNvCxnSpPr/>
            <p:nvPr/>
          </p:nvCxnSpPr>
          <p:spPr>
            <a:xfrm>
              <a:off x="3059832" y="3717032"/>
              <a:ext cx="0" cy="219600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angle 2"/>
          <p:cNvSpPr>
            <a:spLocks noChangeArrowheads="1"/>
          </p:cNvSpPr>
          <p:nvPr/>
        </p:nvSpPr>
        <p:spPr bwMode="auto">
          <a:xfrm>
            <a:off x="2555776" y="3356992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H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1" name="Rectangle 2"/>
          <p:cNvSpPr>
            <a:spLocks noChangeArrowheads="1"/>
          </p:cNvSpPr>
          <p:nvPr/>
        </p:nvSpPr>
        <p:spPr bwMode="auto">
          <a:xfrm>
            <a:off x="2411760" y="544522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G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2" name="Rectangle 2"/>
          <p:cNvSpPr>
            <a:spLocks noChangeArrowheads="1"/>
          </p:cNvSpPr>
          <p:nvPr/>
        </p:nvSpPr>
        <p:spPr bwMode="auto">
          <a:xfrm>
            <a:off x="1115616" y="5229200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A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3" name="Rectangle 2"/>
          <p:cNvSpPr>
            <a:spLocks noChangeArrowheads="1"/>
          </p:cNvSpPr>
          <p:nvPr/>
        </p:nvSpPr>
        <p:spPr bwMode="auto">
          <a:xfrm>
            <a:off x="2987824" y="627970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B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4" name="Rectangle 2"/>
          <p:cNvSpPr>
            <a:spLocks noChangeArrowheads="1"/>
          </p:cNvSpPr>
          <p:nvPr/>
        </p:nvSpPr>
        <p:spPr bwMode="auto">
          <a:xfrm>
            <a:off x="3491880" y="544522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latin typeface="Segoe Print" pitchFamily="2" charset="0"/>
              </a:rPr>
              <a:t>C</a:t>
            </a:r>
            <a:endParaRPr lang="fr-FR" sz="2400" b="1" dirty="0">
              <a:latin typeface="Segoe Print" pitchFamily="2" charset="0"/>
            </a:endParaRPr>
          </a:p>
        </p:txBody>
      </p: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5228456" y="116632"/>
            <a:ext cx="3015952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Exprimer   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 = f (a)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77" name="Rectangle 2"/>
          <p:cNvSpPr>
            <a:spLocks noChangeArrowheads="1"/>
          </p:cNvSpPr>
          <p:nvPr/>
        </p:nvSpPr>
        <p:spPr bwMode="auto">
          <a:xfrm>
            <a:off x="4067944" y="548680"/>
            <a:ext cx="5076056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AH = BH = CH = AB = BC = CA = 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a</a:t>
            </a:r>
            <a:r>
              <a:rPr lang="fr-FR" b="1" dirty="0" smtClean="0">
                <a:latin typeface="Segoe Print" pitchFamily="2" charset="0"/>
              </a:rPr>
              <a:t> </a:t>
            </a:r>
            <a:endParaRPr lang="fr-FR" sz="24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79" name="Rectangle 2"/>
          <p:cNvSpPr>
            <a:spLocks noChangeArrowheads="1"/>
          </p:cNvSpPr>
          <p:nvPr/>
        </p:nvSpPr>
        <p:spPr bwMode="auto">
          <a:xfrm>
            <a:off x="4860032" y="1263536"/>
            <a:ext cx="3952056" cy="1077218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 Le triangle est rectangle AGH au point </a:t>
            </a:r>
            <a:r>
              <a:rPr lang="fr-FR" b="1" dirty="0" smtClean="0">
                <a:solidFill>
                  <a:srgbClr val="0000FF"/>
                </a:solidFill>
                <a:latin typeface="Segoe Print" pitchFamily="2" charset="0"/>
              </a:rPr>
              <a:t>G</a:t>
            </a:r>
            <a:endParaRPr lang="fr-FR" b="1" dirty="0" smtClean="0">
              <a:latin typeface="Segoe Print" pitchFamily="2" charset="0"/>
            </a:endParaRPr>
          </a:p>
          <a:p>
            <a:pPr algn="ctr"/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AG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 + GH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= AH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80" name="Rectangle 2"/>
          <p:cNvSpPr>
            <a:spLocks noChangeArrowheads="1"/>
          </p:cNvSpPr>
          <p:nvPr/>
        </p:nvSpPr>
        <p:spPr bwMode="auto">
          <a:xfrm>
            <a:off x="5660504" y="2261776"/>
            <a:ext cx="243988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 or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 GH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= c /2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81" name="Rectangle 2"/>
          <p:cNvSpPr>
            <a:spLocks noChangeArrowheads="1"/>
          </p:cNvSpPr>
          <p:nvPr/>
        </p:nvSpPr>
        <p:spPr bwMode="auto">
          <a:xfrm>
            <a:off x="4860032" y="2693824"/>
            <a:ext cx="3952056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b="1" dirty="0" smtClean="0">
                <a:latin typeface="Segoe Print" pitchFamily="2" charset="0"/>
              </a:rPr>
              <a:t>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a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/3 + c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/4 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= a</a:t>
            </a:r>
            <a:r>
              <a:rPr lang="fr-FR" sz="2400" b="1" baseline="30000" dirty="0" smtClean="0">
                <a:solidFill>
                  <a:srgbClr val="FF3300"/>
                </a:solidFill>
                <a:latin typeface="Segoe Print" pitchFamily="2" charset="0"/>
              </a:rPr>
              <a:t>2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8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3" y="3163792"/>
            <a:ext cx="1872547" cy="83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37921" name="Rectangle 1"/>
          <p:cNvSpPr>
            <a:spLocks noChangeArrowheads="1"/>
          </p:cNvSpPr>
          <p:nvPr/>
        </p:nvSpPr>
        <p:spPr bwMode="auto">
          <a:xfrm>
            <a:off x="4860032" y="4042807"/>
            <a:ext cx="4283968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Le rapport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Segoe Print" pitchFamily="2" charset="0"/>
                <a:ea typeface="Times New Roman" pitchFamily="18" charset="0"/>
              </a:rPr>
              <a:t>c/a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  de la maille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Segoe Print" pitchFamily="2" charset="0"/>
                <a:ea typeface="Times New Roman" pitchFamily="18" charset="0"/>
              </a:rPr>
              <a:t>hexagonale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  <a:ea typeface="Times New Roman" pitchFamily="18" charset="0"/>
              </a:rPr>
              <a:t>c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</a:rPr>
              <a:t>omp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  <a:ea typeface="Times New Roman" pitchFamily="18" charset="0"/>
              </a:rPr>
              <a:t>acte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  est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une </a:t>
            </a:r>
            <a:r>
              <a:rPr kumimoji="0" lang="fr-FR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cte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 = c/a = 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8/3 = 1,633,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 qui permet de savoir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Si</a:t>
            </a:r>
            <a:r>
              <a:rPr kumimoji="0" lang="fr-FR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 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l’empilement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Times New Roman" pitchFamily="18" charset="0"/>
              </a:rPr>
              <a:t>est compact ou non.</a:t>
            </a: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9169</TotalTime>
  <Words>389</Words>
  <Application>Microsoft Office PowerPoint</Application>
  <PresentationFormat>Affichage à l'écran (4:3)</PresentationFormat>
  <Paragraphs>129</Paragraphs>
  <Slides>9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Print</vt:lpstr>
      <vt:lpstr>Symbol</vt:lpstr>
      <vt:lpstr>Times New Roman</vt:lpstr>
      <vt:lpstr>Modèle par défaut</vt:lpstr>
      <vt:lpstr>Équation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fsac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SAMDI</dc:creator>
  <cp:lastModifiedBy>user</cp:lastModifiedBy>
  <cp:revision>268</cp:revision>
  <dcterms:created xsi:type="dcterms:W3CDTF">2009-10-05T10:57:51Z</dcterms:created>
  <dcterms:modified xsi:type="dcterms:W3CDTF">2018-03-18T20:54:13Z</dcterms:modified>
</cp:coreProperties>
</file>